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CB69-AFA7-4930-AC07-BBDD5FFAED6E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C8BF9-E6B2-4C86-8E9D-3BA2073A8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51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CB69-AFA7-4930-AC07-BBDD5FFAED6E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C8BF9-E6B2-4C86-8E9D-3BA2073A8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513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CB69-AFA7-4930-AC07-BBDD5FFAED6E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C8BF9-E6B2-4C86-8E9D-3BA2073A81EE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686673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CB69-AFA7-4930-AC07-BBDD5FFAED6E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C8BF9-E6B2-4C86-8E9D-3BA2073A8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0127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CB69-AFA7-4930-AC07-BBDD5FFAED6E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C8BF9-E6B2-4C86-8E9D-3BA2073A81E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66666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CB69-AFA7-4930-AC07-BBDD5FFAED6E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C8BF9-E6B2-4C86-8E9D-3BA2073A8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4111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CB69-AFA7-4930-AC07-BBDD5FFAED6E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C8BF9-E6B2-4C86-8E9D-3BA2073A8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6017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CB69-AFA7-4930-AC07-BBDD5FFAED6E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C8BF9-E6B2-4C86-8E9D-3BA2073A8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999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CB69-AFA7-4930-AC07-BBDD5FFAED6E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C8BF9-E6B2-4C86-8E9D-3BA2073A8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226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CB69-AFA7-4930-AC07-BBDD5FFAED6E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C8BF9-E6B2-4C86-8E9D-3BA2073A8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486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CB69-AFA7-4930-AC07-BBDD5FFAED6E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C8BF9-E6B2-4C86-8E9D-3BA2073A8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680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CB69-AFA7-4930-AC07-BBDD5FFAED6E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C8BF9-E6B2-4C86-8E9D-3BA2073A8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09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CB69-AFA7-4930-AC07-BBDD5FFAED6E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C8BF9-E6B2-4C86-8E9D-3BA2073A8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255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CB69-AFA7-4930-AC07-BBDD5FFAED6E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C8BF9-E6B2-4C86-8E9D-3BA2073A8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741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CB69-AFA7-4930-AC07-BBDD5FFAED6E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C8BF9-E6B2-4C86-8E9D-3BA2073A8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1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CB69-AFA7-4930-AC07-BBDD5FFAED6E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C8BF9-E6B2-4C86-8E9D-3BA2073A8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225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ECB69-AFA7-4930-AC07-BBDD5FFAED6E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16C8BF9-E6B2-4C86-8E9D-3BA2073A8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030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58391"/>
          </a:xfrm>
        </p:spPr>
        <p:txBody>
          <a:bodyPr>
            <a:normAutofit fontScale="90000"/>
          </a:bodyPr>
          <a:lstStyle/>
          <a:p>
            <a:r>
              <a:rPr lang="sr-Cyrl-RS" sz="3200" b="1" dirty="0" smtClean="0"/>
              <a:t>ДИДАКТИЧКИ МАТЕРИЈАЛ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898469"/>
            <a:ext cx="9144000" cy="4371702"/>
          </a:xfrm>
        </p:spPr>
        <p:txBody>
          <a:bodyPr/>
          <a:lstStyle/>
          <a:p>
            <a:pPr algn="l"/>
            <a:r>
              <a:rPr lang="sr-Cyrl-RS" sz="2400" dirty="0" smtClean="0"/>
              <a:t>ОШ „Лазар Саватић“, Земун</a:t>
            </a:r>
          </a:p>
          <a:p>
            <a:pPr algn="l"/>
            <a:r>
              <a:rPr lang="sr-Cyrl-RS" sz="2400" dirty="0" smtClean="0"/>
              <a:t>Аутори: Ана Бабић Сретеновић, Данијела Стојилковић, Никола Кузмановић, Небојша Раичковић, Предраг Каблар, Ивана Јоковић</a:t>
            </a:r>
          </a:p>
          <a:p>
            <a:pPr algn="l"/>
            <a:r>
              <a:rPr lang="sr-Cyrl-RS" sz="2400" dirty="0" smtClean="0"/>
              <a:t>Назив дидактичког материјала: Сунчев систем</a:t>
            </a:r>
          </a:p>
          <a:p>
            <a:pPr algn="l"/>
            <a:r>
              <a:rPr lang="sr-Cyrl-RS" sz="2400" dirty="0" smtClean="0"/>
              <a:t>Елементи дидактичког материјала: лопте различитих величина, кесе различитих боја, пластелин, црне кесе, лепак, </a:t>
            </a:r>
            <a:r>
              <a:rPr lang="sr-Cyrl-RS" sz="2400" dirty="0" smtClean="0"/>
              <a:t>траке, КВИЗ</a:t>
            </a:r>
            <a:endParaRPr lang="sr-Cyrl-RS" sz="2400" dirty="0" smtClean="0"/>
          </a:p>
          <a:p>
            <a:pPr algn="l"/>
            <a:r>
              <a:rPr lang="sr-Cyrl-RS" sz="2400" dirty="0" smtClean="0"/>
              <a:t>Тема: Васиона</a:t>
            </a:r>
          </a:p>
          <a:p>
            <a:pPr algn="l"/>
            <a:r>
              <a:rPr lang="sr-Cyrl-RS" sz="2400" dirty="0" smtClean="0"/>
              <a:t>Садржај: Положај, величина, облик небеских тела (израда модела планета Сунчевог система)</a:t>
            </a:r>
          </a:p>
          <a:p>
            <a:pPr algn="l"/>
            <a:endParaRPr lang="sr-Cyrl-RS" dirty="0" smtClean="0"/>
          </a:p>
        </p:txBody>
      </p:sp>
    </p:spTree>
    <p:extLst>
      <p:ext uri="{BB962C8B-B14F-4D97-AF65-F5344CB8AC3E}">
        <p14:creationId xmlns:p14="http://schemas.microsoft.com/office/powerpoint/2010/main" val="297387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H="1">
            <a:off x="11353800" y="0"/>
            <a:ext cx="1909354" cy="57476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14103"/>
            <a:ext cx="10515600" cy="5462860"/>
          </a:xfrm>
        </p:spPr>
        <p:txBody>
          <a:bodyPr>
            <a:normAutofit/>
          </a:bodyPr>
          <a:lstStyle/>
          <a:p>
            <a:r>
              <a:rPr lang="sr-Cyrl-RS" sz="2000" u="sng" dirty="0" smtClean="0"/>
              <a:t>Исходи:</a:t>
            </a:r>
            <a:r>
              <a:rPr lang="sr-Cyrl-RS" sz="2000" dirty="0" smtClean="0"/>
              <a:t>  </a:t>
            </a:r>
          </a:p>
          <a:p>
            <a:pPr marL="0" indent="0">
              <a:buNone/>
            </a:pPr>
            <a:r>
              <a:rPr lang="sr-Cyrl-RS" sz="2000" dirty="0" smtClean="0"/>
              <a:t>Ученик ће бити у стању да:</a:t>
            </a:r>
          </a:p>
          <a:p>
            <a:pPr>
              <a:buFontTx/>
              <a:buChar char="-"/>
            </a:pPr>
            <a:r>
              <a:rPr lang="sr-Cyrl-RS" sz="2000" dirty="0" smtClean="0"/>
              <a:t>Разликује небеска тела</a:t>
            </a:r>
          </a:p>
          <a:p>
            <a:pPr>
              <a:buFontTx/>
              <a:buChar char="-"/>
            </a:pPr>
            <a:r>
              <a:rPr lang="sr-Cyrl-RS" sz="2000" dirty="0" smtClean="0"/>
              <a:t>Именује планете</a:t>
            </a:r>
          </a:p>
          <a:p>
            <a:pPr>
              <a:buFontTx/>
              <a:buChar char="-"/>
            </a:pPr>
            <a:r>
              <a:rPr lang="sr-Cyrl-RS" sz="2000" dirty="0" smtClean="0"/>
              <a:t>Разликује положај планета у односу на Сунце</a:t>
            </a:r>
          </a:p>
          <a:p>
            <a:pPr>
              <a:buFontTx/>
              <a:buChar char="-"/>
            </a:pPr>
            <a:r>
              <a:rPr lang="sr-Cyrl-RS" sz="2000" dirty="0" smtClean="0"/>
              <a:t>Разликује материјале од којих се израђују модели</a:t>
            </a:r>
          </a:p>
          <a:p>
            <a:pPr marL="0" indent="0">
              <a:buNone/>
            </a:pPr>
            <a:endParaRPr lang="sr-Cyrl-RS" sz="2000" dirty="0" smtClean="0"/>
          </a:p>
          <a:p>
            <a:pPr marL="0" indent="0">
              <a:buNone/>
            </a:pPr>
            <a:r>
              <a:rPr lang="sr-Cyrl-RS" sz="2000" dirty="0"/>
              <a:t> </a:t>
            </a:r>
            <a:r>
              <a:rPr lang="sr-Cyrl-RS" sz="2000" u="sng" dirty="0" smtClean="0"/>
              <a:t>Циљ:</a:t>
            </a:r>
            <a:r>
              <a:rPr lang="sr-Cyrl-RS" sz="2000" dirty="0" smtClean="0"/>
              <a:t> Оснаживање рада у групи</a:t>
            </a:r>
          </a:p>
          <a:p>
            <a:pPr marL="0" indent="0">
              <a:buNone/>
            </a:pPr>
            <a:r>
              <a:rPr lang="sr-Cyrl-RS" sz="2000" dirty="0"/>
              <a:t> </a:t>
            </a:r>
            <a:endParaRPr lang="sr-Cyrl-RS" sz="2000" dirty="0" smtClean="0"/>
          </a:p>
          <a:p>
            <a:pPr marL="0" indent="0">
              <a:buNone/>
            </a:pPr>
            <a:r>
              <a:rPr lang="sr-Cyrl-RS" sz="2000" dirty="0"/>
              <a:t> </a:t>
            </a:r>
            <a:r>
              <a:rPr lang="sr-Cyrl-RS" sz="2000" u="sng" dirty="0" smtClean="0"/>
              <a:t>Специфични циљеви</a:t>
            </a:r>
            <a:r>
              <a:rPr lang="sr-Cyrl-RS" sz="2000" dirty="0" smtClean="0"/>
              <a:t>: </a:t>
            </a:r>
          </a:p>
          <a:p>
            <a:pPr>
              <a:buFontTx/>
              <a:buChar char="-"/>
            </a:pPr>
            <a:r>
              <a:rPr lang="sr-Cyrl-RS" sz="2000" dirty="0" smtClean="0"/>
              <a:t>Усвајање основних појмова из области астрономије</a:t>
            </a:r>
          </a:p>
          <a:p>
            <a:pPr>
              <a:buFontTx/>
              <a:buChar char="-"/>
            </a:pPr>
            <a:r>
              <a:rPr lang="sr-Cyrl-RS" sz="2000" dirty="0" smtClean="0"/>
              <a:t>Ангажовање свих ученика у групи </a:t>
            </a:r>
            <a:endParaRPr lang="sr-Cyrl-RS" sz="2000" dirty="0"/>
          </a:p>
        </p:txBody>
      </p:sp>
    </p:spTree>
    <p:extLst>
      <p:ext uri="{BB962C8B-B14F-4D97-AF65-F5344CB8AC3E}">
        <p14:creationId xmlns:p14="http://schemas.microsoft.com/office/powerpoint/2010/main" val="308814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6754"/>
            <a:ext cx="10515600" cy="1210492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sz="4900" b="1" dirty="0" smtClean="0"/>
              <a:t>Ток активности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686" y="1306286"/>
            <a:ext cx="10657114" cy="4870677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4400" dirty="0"/>
          </a:p>
          <a:p>
            <a:pPr marL="1200150" lvl="1" indent="-742950">
              <a:buAutoNum type="arabicPeriod"/>
            </a:pPr>
            <a:r>
              <a:rPr lang="sr-Cyrl-RS" sz="3600" b="1" dirty="0" smtClean="0">
                <a:solidFill>
                  <a:schemeClr val="tx1"/>
                </a:solidFill>
              </a:rPr>
              <a:t>корак:  </a:t>
            </a:r>
            <a:r>
              <a:rPr lang="sr-Cyrl-RS" sz="4400" b="1" dirty="0" smtClean="0">
                <a:solidFill>
                  <a:schemeClr val="tx1"/>
                </a:solidFill>
              </a:rPr>
              <a:t>  </a:t>
            </a:r>
          </a:p>
          <a:p>
            <a:pPr marL="457200" lvl="1" indent="0">
              <a:buNone/>
            </a:pPr>
            <a:r>
              <a:rPr lang="sr-Cyrl-RS" sz="3600" dirty="0" smtClean="0"/>
              <a:t>Гледање филма (линк у прилогу); осврт на претходне часове обраде градива из области Васиона</a:t>
            </a:r>
            <a:endParaRPr lang="sr-Cyrl-RS" sz="4400" dirty="0" smtClean="0"/>
          </a:p>
          <a:p>
            <a:pPr marL="457200" lvl="1" indent="0">
              <a:buNone/>
            </a:pPr>
            <a:r>
              <a:rPr lang="en-US" sz="3600" i="1" dirty="0" smtClean="0"/>
              <a:t>https://www.youtube.com/watch?v=B4dK_083LrA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323076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pPr algn="ctr"/>
            <a:r>
              <a:rPr lang="sr-Cyrl-RS" b="1" dirty="0" smtClean="0"/>
              <a:t>Корак 2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4366"/>
            <a:ext cx="10515600" cy="49925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RS" sz="2400" dirty="0" smtClean="0"/>
              <a:t>Наставник дели ученицима материјал за рад и формира групе на основу њихових личних афинитета </a:t>
            </a:r>
          </a:p>
          <a:p>
            <a:r>
              <a:rPr lang="sr-Cyrl-RS" sz="2400" dirty="0" smtClean="0"/>
              <a:t>Једна група израђује планете од балона, облаже их кесама у боји</a:t>
            </a:r>
          </a:p>
          <a:p>
            <a:r>
              <a:rPr lang="sr-Cyrl-RS" sz="2400" dirty="0" smtClean="0"/>
              <a:t>Друга гупа израђује планете од пластелина </a:t>
            </a:r>
          </a:p>
          <a:p>
            <a:r>
              <a:rPr lang="sr-Cyrl-RS" sz="2400" dirty="0" smtClean="0"/>
              <a:t>Трећа група користи лопте различитих величина за израду планета и облаже их различитим употребним материјалима (тканине, најлон, папири...)</a:t>
            </a:r>
          </a:p>
          <a:p>
            <a:r>
              <a:rPr lang="sr-Cyrl-RS" sz="2400" dirty="0" smtClean="0"/>
              <a:t>Четврта група прави </a:t>
            </a:r>
            <a:r>
              <a:rPr lang="en-US" sz="2400" i="1" dirty="0" err="1" smtClean="0"/>
              <a:t>Kahoot</a:t>
            </a:r>
            <a:r>
              <a:rPr lang="en-US" sz="2400" dirty="0" smtClean="0"/>
              <a:t> к</a:t>
            </a:r>
            <a:r>
              <a:rPr lang="sr-Cyrl-RS" sz="2400" dirty="0" smtClean="0"/>
              <a:t>виз на основу претходно стечених знања из дате области и на основу одгледанох филма.</a:t>
            </a:r>
          </a:p>
        </p:txBody>
      </p:sp>
    </p:spTree>
    <p:extLst>
      <p:ext uri="{BB962C8B-B14F-4D97-AF65-F5344CB8AC3E}">
        <p14:creationId xmlns:p14="http://schemas.microsoft.com/office/powerpoint/2010/main" val="133484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89204"/>
          </a:xfrm>
        </p:spPr>
        <p:txBody>
          <a:bodyPr>
            <a:normAutofit/>
          </a:bodyPr>
          <a:lstStyle/>
          <a:p>
            <a:r>
              <a:rPr lang="sr-Cyrl-RS" sz="3200" dirty="0" smtClean="0"/>
              <a:t>Фотографије које ће ученицима послужити као полазна илустрација и модел за израду задатка 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3429" y="2081347"/>
            <a:ext cx="4767111" cy="334409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5006" y="2177898"/>
            <a:ext cx="4176977" cy="3150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51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9241"/>
          </a:xfrm>
        </p:spPr>
        <p:txBody>
          <a:bodyPr/>
          <a:lstStyle/>
          <a:p>
            <a:pPr algn="ctr"/>
            <a:r>
              <a:rPr lang="sr-Cyrl-RS" dirty="0" smtClean="0"/>
              <a:t>Корак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4366"/>
            <a:ext cx="10515600" cy="4992597"/>
          </a:xfrm>
        </p:spPr>
        <p:txBody>
          <a:bodyPr>
            <a:normAutofit/>
          </a:bodyPr>
          <a:lstStyle/>
          <a:p>
            <a:r>
              <a:rPr lang="sr-Cyrl-RS" sz="2400" dirty="0" smtClean="0"/>
              <a:t>Представници </a:t>
            </a:r>
            <a:r>
              <a:rPr lang="sr-Cyrl-RS" sz="2400" dirty="0" smtClean="0"/>
              <a:t>прве </a:t>
            </a:r>
            <a:r>
              <a:rPr lang="sr-Cyrl-RS" sz="2400" dirty="0" smtClean="0"/>
              <a:t>три групе </a:t>
            </a:r>
            <a:r>
              <a:rPr lang="sr-Cyrl-RS" sz="2400" dirty="0" smtClean="0"/>
              <a:t>презентују израђене </a:t>
            </a:r>
            <a:r>
              <a:rPr lang="sr-Cyrl-RS" sz="2400" dirty="0" smtClean="0"/>
              <a:t>моделе.</a:t>
            </a:r>
            <a:endParaRPr lang="en-US" sz="2400" dirty="0"/>
          </a:p>
          <a:p>
            <a:r>
              <a:rPr lang="sr-Cyrl-RS" sz="2400" dirty="0" smtClean="0"/>
              <a:t>Провера остварености исхода решавањем квиза који су на часу израдили ученици четврте групе.</a:t>
            </a:r>
          </a:p>
          <a:p>
            <a:endParaRPr lang="sr-Cyrl-RS" sz="2400" dirty="0"/>
          </a:p>
          <a:p>
            <a:r>
              <a:rPr lang="en-US" sz="2400" dirty="0"/>
              <a:t>https://create.kahoot.it/details/73470dbd-3aeb-465f-9324-53bf2ce8cf4a</a:t>
            </a:r>
          </a:p>
        </p:txBody>
      </p:sp>
    </p:spTree>
    <p:extLst>
      <p:ext uri="{BB962C8B-B14F-4D97-AF65-F5344CB8AC3E}">
        <p14:creationId xmlns:p14="http://schemas.microsoft.com/office/powerpoint/2010/main" val="187623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0841" y="879565"/>
            <a:ext cx="11467728" cy="5069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66222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72</TotalTime>
  <Words>265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 3</vt:lpstr>
      <vt:lpstr>Facet</vt:lpstr>
      <vt:lpstr>ДИДАКТИЧКИ МАТЕРИЈАЛ</vt:lpstr>
      <vt:lpstr>PowerPoint Presentation</vt:lpstr>
      <vt:lpstr>Ток активности </vt:lpstr>
      <vt:lpstr>Корак 2 </vt:lpstr>
      <vt:lpstr>Фотографије које ће ученицима послужити као полазна илустрација и модел за израду задатка </vt:lpstr>
      <vt:lpstr>Корак 3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ДИДАКТИЧКИ МАТЕРИЈАЛ</dc:title>
  <dc:creator>Korisnik</dc:creator>
  <cp:lastModifiedBy>Microsoft account</cp:lastModifiedBy>
  <cp:revision>11</cp:revision>
  <dcterms:created xsi:type="dcterms:W3CDTF">2024-12-07T10:06:56Z</dcterms:created>
  <dcterms:modified xsi:type="dcterms:W3CDTF">2024-12-07T11:24:14Z</dcterms:modified>
</cp:coreProperties>
</file>