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319" r:id="rId6"/>
    <p:sldId id="310" r:id="rId7"/>
    <p:sldId id="306" r:id="rId8"/>
    <p:sldId id="311" r:id="rId9"/>
    <p:sldId id="275" r:id="rId10"/>
    <p:sldId id="273" r:id="rId11"/>
    <p:sldId id="274" r:id="rId12"/>
    <p:sldId id="312" r:id="rId13"/>
    <p:sldId id="313" r:id="rId14"/>
    <p:sldId id="314" r:id="rId15"/>
    <p:sldId id="315" r:id="rId16"/>
    <p:sldId id="316" r:id="rId17"/>
    <p:sldId id="320" r:id="rId18"/>
    <p:sldId id="317" r:id="rId19"/>
    <p:sldId id="276" r:id="rId20"/>
    <p:sldId id="277" r:id="rId21"/>
    <p:sldId id="278" r:id="rId22"/>
    <p:sldId id="261" r:id="rId23"/>
    <p:sldId id="264" r:id="rId24"/>
    <p:sldId id="263" r:id="rId25"/>
    <p:sldId id="259" r:id="rId26"/>
    <p:sldId id="279" r:id="rId27"/>
    <p:sldId id="280" r:id="rId28"/>
    <p:sldId id="281" r:id="rId29"/>
    <p:sldId id="282" r:id="rId30"/>
    <p:sldId id="307" r:id="rId31"/>
    <p:sldId id="283" r:id="rId32"/>
    <p:sldId id="284" r:id="rId33"/>
    <p:sldId id="285" r:id="rId34"/>
    <p:sldId id="321" r:id="rId35"/>
    <p:sldId id="318" r:id="rId36"/>
    <p:sldId id="287" r:id="rId37"/>
    <p:sldId id="288" r:id="rId38"/>
    <p:sldId id="289" r:id="rId39"/>
    <p:sldId id="290" r:id="rId40"/>
    <p:sldId id="322" r:id="rId41"/>
    <p:sldId id="291" r:id="rId42"/>
    <p:sldId id="308" r:id="rId43"/>
    <p:sldId id="292" r:id="rId44"/>
    <p:sldId id="293" r:id="rId45"/>
    <p:sldId id="294" r:id="rId46"/>
    <p:sldId id="323" r:id="rId47"/>
    <p:sldId id="324" r:id="rId48"/>
    <p:sldId id="325" r:id="rId49"/>
    <p:sldId id="326" r:id="rId50"/>
    <p:sldId id="295" r:id="rId51"/>
    <p:sldId id="309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272" r:id="rId62"/>
    <p:sldId id="305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vana Karadzic Stojnovic" initials="JKS" lastIdx="1" clrIdx="0">
    <p:extLst>
      <p:ext uri="{19B8F6BF-5375-455C-9EA6-DF929625EA0E}">
        <p15:presenceInfo xmlns:p15="http://schemas.microsoft.com/office/powerpoint/2012/main" xmlns="" userId="130b6285e414b8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67294B-2AAD-6D07-0939-3C43D50A0AD7}" v="1393" dt="2023-11-25T16:43:52.573"/>
    <p1510:client id="{4C4A6748-19DB-4445-91E2-46A091759DCD}" v="2" dt="2023-12-25T10:35:41.998"/>
    <p1510:client id="{9874E2A1-FDF6-8857-1591-2F58318F1A4E}" v="1378" dt="2023-10-18T20:26:52.789"/>
    <p1510:client id="{FE2BF32E-6B51-0EDB-7C4A-972F0F0F6B05}" v="1636" dt="2023-10-18T19:45:36.2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10" d="100"/>
          <a:sy n="110" d="100"/>
        </p:scale>
        <p:origin x="-72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commentAuthors" Target="commentAuthors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ована Караџић Стојновић" userId="S::1513_147925_karadzic_stojnovic_jovana@eprosveta.ac.rs::bfee2be8-5e43-4d50-9a4e-593afe8f3caa" providerId="AD" clId="Web-{FE2BF32E-6B51-0EDB-7C4A-972F0F0F6B05}"/>
    <pc:docChg chg="addSld delSld modSld">
      <pc:chgData name="Jована Караџић Стојновић" userId="S::1513_147925_karadzic_stojnovic_jovana@eprosveta.ac.rs::bfee2be8-5e43-4d50-9a4e-593afe8f3caa" providerId="AD" clId="Web-{FE2BF32E-6B51-0EDB-7C4A-972F0F0F6B05}" dt="2023-10-18T19:45:36.244" v="1619" actId="20577"/>
      <pc:docMkLst>
        <pc:docMk/>
      </pc:docMkLst>
      <pc:sldChg chg="del">
        <pc:chgData name="Jована Караџић Стојновић" userId="S::1513_147925_karadzic_stojnovic_jovana@eprosveta.ac.rs::bfee2be8-5e43-4d50-9a4e-593afe8f3caa" providerId="AD" clId="Web-{FE2BF32E-6B51-0EDB-7C4A-972F0F0F6B05}" dt="2023-10-18T19:39:13.839" v="1390"/>
        <pc:sldMkLst>
          <pc:docMk/>
          <pc:sldMk cId="2784787571" sldId="258"/>
        </pc:sldMkLst>
      </pc:sldChg>
      <pc:sldChg chg="delSp modSp">
        <pc:chgData name="Jована Караџић Стојновић" userId="S::1513_147925_karadzic_stojnovic_jovana@eprosveta.ac.rs::bfee2be8-5e43-4d50-9a4e-593afe8f3caa" providerId="AD" clId="Web-{FE2BF32E-6B51-0EDB-7C4A-972F0F0F6B05}" dt="2023-10-18T19:04:33.182" v="563"/>
        <pc:sldMkLst>
          <pc:docMk/>
          <pc:sldMk cId="842035841" sldId="274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04:10.978" v="561" actId="20577"/>
          <ac:spMkLst>
            <pc:docMk/>
            <pc:sldMk cId="842035841" sldId="274"/>
            <ac:spMk id="3" creationId="{5E984631-2AE8-42AA-A543-31B8FF2D03C6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8:49:59.898" v="436" actId="1076"/>
          <ac:spMkLst>
            <pc:docMk/>
            <pc:sldMk cId="842035841" sldId="274"/>
            <ac:spMk id="6" creationId="{3D827031-C243-4756-A6C7-DB034C12F59C}"/>
          </ac:spMkLst>
        </pc:spChg>
        <pc:picChg chg="del mod">
          <ac:chgData name="Jована Караџић Стојновић" userId="S::1513_147925_karadzic_stojnovic_jovana@eprosveta.ac.rs::bfee2be8-5e43-4d50-9a4e-593afe8f3caa" providerId="AD" clId="Web-{FE2BF32E-6B51-0EDB-7C4A-972F0F0F6B05}" dt="2023-10-18T19:04:33.182" v="563"/>
          <ac:picMkLst>
            <pc:docMk/>
            <pc:sldMk cId="842035841" sldId="274"/>
            <ac:picMk id="5" creationId="{CDDD676C-DE57-434B-859B-4233D49863DD}"/>
          </ac:picMkLst>
        </pc:picChg>
      </pc:sldChg>
      <pc:sldChg chg="modSp">
        <pc:chgData name="Jована Караџић Стојновић" userId="S::1513_147925_karadzic_stojnovic_jovana@eprosveta.ac.rs::bfee2be8-5e43-4d50-9a4e-593afe8f3caa" providerId="AD" clId="Web-{FE2BF32E-6B51-0EDB-7C4A-972F0F0F6B05}" dt="2023-10-18T19:04:39.729" v="564" actId="20577"/>
        <pc:sldMkLst>
          <pc:docMk/>
          <pc:sldMk cId="1533326268" sldId="275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04:39.729" v="564" actId="20577"/>
          <ac:spMkLst>
            <pc:docMk/>
            <pc:sldMk cId="1533326268" sldId="275"/>
            <ac:spMk id="2" creationId="{D80C72FC-4CC6-4197-97A8-4CBA9EFA2501}"/>
          </ac:spMkLst>
        </pc:spChg>
      </pc:sldChg>
      <pc:sldChg chg="addSp delSp modSp">
        <pc:chgData name="Jована Караџић Стојновић" userId="S::1513_147925_karadzic_stojnovic_jovana@eprosveta.ac.rs::bfee2be8-5e43-4d50-9a4e-593afe8f3caa" providerId="AD" clId="Web-{FE2BF32E-6B51-0EDB-7C4A-972F0F0F6B05}" dt="2023-10-18T16:57:20.569" v="174" actId="14100"/>
        <pc:sldMkLst>
          <pc:docMk/>
          <pc:sldMk cId="2039759328" sldId="306"/>
        </pc:sldMkLst>
        <pc:picChg chg="del">
          <ac:chgData name="Jована Караџић Стојновић" userId="S::1513_147925_karadzic_stojnovic_jovana@eprosveta.ac.rs::bfee2be8-5e43-4d50-9a4e-593afe8f3caa" providerId="AD" clId="Web-{FE2BF32E-6B51-0EDB-7C4A-972F0F0F6B05}" dt="2023-10-18T16:56:55.053" v="169"/>
          <ac:picMkLst>
            <pc:docMk/>
            <pc:sldMk cId="2039759328" sldId="306"/>
            <ac:picMk id="2" creationId="{5AF59B2D-6986-414D-82E3-6D50A3FBA71F}"/>
          </ac:picMkLst>
        </pc:picChg>
        <pc:picChg chg="add mod">
          <ac:chgData name="Jована Караџић Стојновић" userId="S::1513_147925_karadzic_stojnovic_jovana@eprosveta.ac.rs::bfee2be8-5e43-4d50-9a4e-593afe8f3caa" providerId="AD" clId="Web-{FE2BF32E-6B51-0EDB-7C4A-972F0F0F6B05}" dt="2023-10-18T16:57:20.569" v="174" actId="14100"/>
          <ac:picMkLst>
            <pc:docMk/>
            <pc:sldMk cId="2039759328" sldId="306"/>
            <ac:picMk id="3" creationId="{54E30288-708A-8F1E-88CA-0DB63EB35E63}"/>
          </ac:picMkLst>
        </pc:picChg>
      </pc:sldChg>
      <pc:sldChg chg="modSp new">
        <pc:chgData name="Jована Караџић Стојновић" userId="S::1513_147925_karadzic_stojnovic_jovana@eprosveta.ac.rs::bfee2be8-5e43-4d50-9a4e-593afe8f3caa" providerId="AD" clId="Web-{FE2BF32E-6B51-0EDB-7C4A-972F0F0F6B05}" dt="2023-10-18T16:56:00.332" v="168" actId="20577"/>
        <pc:sldMkLst>
          <pc:docMk/>
          <pc:sldMk cId="1399901354" sldId="310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6:47:58.253" v="16" actId="20577"/>
          <ac:spMkLst>
            <pc:docMk/>
            <pc:sldMk cId="1399901354" sldId="310"/>
            <ac:spMk id="2" creationId="{CD601562-27DA-F583-25A1-E07308939B9C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6:56:00.332" v="168" actId="20577"/>
          <ac:spMkLst>
            <pc:docMk/>
            <pc:sldMk cId="1399901354" sldId="310"/>
            <ac:spMk id="3" creationId="{F0BE4C16-D1CD-2C80-FAE2-85A78A5A058E}"/>
          </ac:spMkLst>
        </pc:spChg>
      </pc:sldChg>
      <pc:sldChg chg="addSp modSp new">
        <pc:chgData name="Jована Караџић Стојновић" userId="S::1513_147925_karadzic_stojnovic_jovana@eprosveta.ac.rs::bfee2be8-5e43-4d50-9a4e-593afe8f3caa" providerId="AD" clId="Web-{FE2BF32E-6B51-0EDB-7C4A-972F0F0F6B05}" dt="2023-10-18T18:47:11.080" v="349" actId="14100"/>
        <pc:sldMkLst>
          <pc:docMk/>
          <pc:sldMk cId="32611429" sldId="311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6:58:54.400" v="189" actId="20577"/>
          <ac:spMkLst>
            <pc:docMk/>
            <pc:sldMk cId="32611429" sldId="311"/>
            <ac:spMk id="2" creationId="{7CDC45E6-E6E0-9157-E201-17B27D41E1F6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8:45:33.498" v="333" actId="20577"/>
          <ac:spMkLst>
            <pc:docMk/>
            <pc:sldMk cId="32611429" sldId="311"/>
            <ac:spMk id="3" creationId="{5AEE3509-8025-16FF-22C5-DA173221B295}"/>
          </ac:spMkLst>
        </pc:spChg>
        <pc:spChg chg="add mod">
          <ac:chgData name="Jована Караџић Стојновић" userId="S::1513_147925_karadzic_stojnovic_jovana@eprosveta.ac.rs::bfee2be8-5e43-4d50-9a4e-593afe8f3caa" providerId="AD" clId="Web-{FE2BF32E-6B51-0EDB-7C4A-972F0F0F6B05}" dt="2023-10-18T18:47:11.080" v="349" actId="14100"/>
          <ac:spMkLst>
            <pc:docMk/>
            <pc:sldMk cId="32611429" sldId="311"/>
            <ac:spMk id="5" creationId="{AC72F280-7D57-0E9C-57C5-C9A0C011A3FD}"/>
          </ac:spMkLst>
        </pc:spChg>
        <pc:picChg chg="add mod">
          <ac:chgData name="Jована Караџић Стојновић" userId="S::1513_147925_karadzic_stojnovic_jovana@eprosveta.ac.rs::bfee2be8-5e43-4d50-9a4e-593afe8f3caa" providerId="AD" clId="Web-{FE2BF32E-6B51-0EDB-7C4A-972F0F0F6B05}" dt="2023-10-18T18:45:38.154" v="334" actId="1076"/>
          <ac:picMkLst>
            <pc:docMk/>
            <pc:sldMk cId="32611429" sldId="311"/>
            <ac:picMk id="4" creationId="{18A0C6DF-B6CF-E00E-BBC0-96FFF4EAB877}"/>
          </ac:picMkLst>
        </pc:picChg>
      </pc:sldChg>
      <pc:sldChg chg="new del">
        <pc:chgData name="Jована Караџић Стојновић" userId="S::1513_147925_karadzic_stojnovic_jovana@eprosveta.ac.rs::bfee2be8-5e43-4d50-9a4e-593afe8f3caa" providerId="AD" clId="Web-{FE2BF32E-6B51-0EDB-7C4A-972F0F0F6B05}" dt="2023-10-18T16:58:40.384" v="178"/>
        <pc:sldMkLst>
          <pc:docMk/>
          <pc:sldMk cId="2817945076" sldId="311"/>
        </pc:sldMkLst>
      </pc:sldChg>
      <pc:sldChg chg="new del">
        <pc:chgData name="Jована Караџић Стојновић" userId="S::1513_147925_karadzic_stojnovic_jovana@eprosveta.ac.rs::bfee2be8-5e43-4d50-9a4e-593afe8f3caa" providerId="AD" clId="Web-{FE2BF32E-6B51-0EDB-7C4A-972F0F0F6B05}" dt="2023-10-18T16:58:36.947" v="177"/>
        <pc:sldMkLst>
          <pc:docMk/>
          <pc:sldMk cId="1364160493" sldId="312"/>
        </pc:sldMkLst>
      </pc:sldChg>
      <pc:sldChg chg="addSp delSp modSp new">
        <pc:chgData name="Jована Караџић Стојновић" userId="S::1513_147925_karadzic_stojnovic_jovana@eprosveta.ac.rs::bfee2be8-5e43-4d50-9a4e-593afe8f3caa" providerId="AD" clId="Web-{FE2BF32E-6B51-0EDB-7C4A-972F0F0F6B05}" dt="2023-10-18T19:15:07.909" v="810" actId="20577"/>
        <pc:sldMkLst>
          <pc:docMk/>
          <pc:sldMk cId="2260611872" sldId="312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05:56.841" v="580" actId="20577"/>
          <ac:spMkLst>
            <pc:docMk/>
            <pc:sldMk cId="2260611872" sldId="312"/>
            <ac:spMk id="2" creationId="{C1FC5FDB-E249-4E97-D855-425AD8CBACAF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15:07.909" v="810" actId="20577"/>
          <ac:spMkLst>
            <pc:docMk/>
            <pc:sldMk cId="2260611872" sldId="312"/>
            <ac:spMk id="3" creationId="{CF3BA010-228A-5B11-5391-6DBB045A605A}"/>
          </ac:spMkLst>
        </pc:spChg>
        <pc:picChg chg="add del mod">
          <ac:chgData name="Jована Караџић Стојновић" userId="S::1513_147925_karadzic_stojnovic_jovana@eprosveta.ac.rs::bfee2be8-5e43-4d50-9a4e-593afe8f3caa" providerId="AD" clId="Web-{FE2BF32E-6B51-0EDB-7C4A-972F0F0F6B05}" dt="2023-10-18T19:10:55.227" v="665"/>
          <ac:picMkLst>
            <pc:docMk/>
            <pc:sldMk cId="2260611872" sldId="312"/>
            <ac:picMk id="4" creationId="{E6323A2A-0776-B76E-46E7-B37511A0D0C7}"/>
          </ac:picMkLst>
        </pc:picChg>
      </pc:sldChg>
      <pc:sldChg chg="addSp delSp modSp new">
        <pc:chgData name="Jована Караџић Стојновић" userId="S::1513_147925_karadzic_stojnovic_jovana@eprosveta.ac.rs::bfee2be8-5e43-4d50-9a4e-593afe8f3caa" providerId="AD" clId="Web-{FE2BF32E-6B51-0EDB-7C4A-972F0F0F6B05}" dt="2023-10-18T19:12:11.980" v="673" actId="1076"/>
        <pc:sldMkLst>
          <pc:docMk/>
          <pc:sldMk cId="827858134" sldId="313"/>
        </pc:sldMkLst>
        <pc:spChg chg="del">
          <ac:chgData name="Jована Караџић Стојновић" userId="S::1513_147925_karadzic_stojnovic_jovana@eprosveta.ac.rs::bfee2be8-5e43-4d50-9a4e-593afe8f3caa" providerId="AD" clId="Web-{FE2BF32E-6B51-0EDB-7C4A-972F0F0F6B05}" dt="2023-10-18T19:11:05.509" v="667"/>
          <ac:spMkLst>
            <pc:docMk/>
            <pc:sldMk cId="827858134" sldId="313"/>
            <ac:spMk id="3" creationId="{198EF966-97A8-1917-4FD9-3FF0BD4D25BC}"/>
          </ac:spMkLst>
        </pc:spChg>
        <pc:picChg chg="add mod ord">
          <ac:chgData name="Jована Караџић Стојновић" userId="S::1513_147925_karadzic_stojnovic_jovana@eprosveta.ac.rs::bfee2be8-5e43-4d50-9a4e-593afe8f3caa" providerId="AD" clId="Web-{FE2BF32E-6B51-0EDB-7C4A-972F0F0F6B05}" dt="2023-10-18T19:12:11.980" v="673" actId="1076"/>
          <ac:picMkLst>
            <pc:docMk/>
            <pc:sldMk cId="827858134" sldId="313"/>
            <ac:picMk id="4" creationId="{75ACF126-D15B-6005-AA75-9B0FC9593EB5}"/>
          </ac:picMkLst>
        </pc:picChg>
      </pc:sldChg>
      <pc:sldChg chg="modSp new">
        <pc:chgData name="Jована Караџић Стојновић" userId="S::1513_147925_karadzic_stojnovic_jovana@eprosveta.ac.rs::bfee2be8-5e43-4d50-9a4e-593afe8f3caa" providerId="AD" clId="Web-{FE2BF32E-6B51-0EDB-7C4A-972F0F0F6B05}" dt="2023-10-18T19:26:49.545" v="1066" actId="20577"/>
        <pc:sldMkLst>
          <pc:docMk/>
          <pc:sldMk cId="860966332" sldId="314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15:35.191" v="826" actId="20577"/>
          <ac:spMkLst>
            <pc:docMk/>
            <pc:sldMk cId="860966332" sldId="314"/>
            <ac:spMk id="2" creationId="{1029457A-81C9-7E82-DC57-18FD7C5212CD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26:49.545" v="1066" actId="20577"/>
          <ac:spMkLst>
            <pc:docMk/>
            <pc:sldMk cId="860966332" sldId="314"/>
            <ac:spMk id="3" creationId="{A10BA2DE-5188-8B06-B9EB-77FBA9E861A3}"/>
          </ac:spMkLst>
        </pc:spChg>
      </pc:sldChg>
      <pc:sldChg chg="modSp new">
        <pc:chgData name="Jована Караџић Стојновић" userId="S::1513_147925_karadzic_stojnovic_jovana@eprosveta.ac.rs::bfee2be8-5e43-4d50-9a4e-593afe8f3caa" providerId="AD" clId="Web-{FE2BF32E-6B51-0EDB-7C4A-972F0F0F6B05}" dt="2023-10-18T19:33:44.686" v="1339" actId="20577"/>
        <pc:sldMkLst>
          <pc:docMk/>
          <pc:sldMk cId="2238676690" sldId="315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28:20.330" v="1083" actId="20577"/>
          <ac:spMkLst>
            <pc:docMk/>
            <pc:sldMk cId="2238676690" sldId="315"/>
            <ac:spMk id="2" creationId="{F9615900-D1C1-7F10-76F3-1491C2A6B323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33:44.686" v="1339" actId="20577"/>
          <ac:spMkLst>
            <pc:docMk/>
            <pc:sldMk cId="2238676690" sldId="315"/>
            <ac:spMk id="3" creationId="{8E7390A3-C428-DBD9-B9E6-7BA0D9C33034}"/>
          </ac:spMkLst>
        </pc:spChg>
      </pc:sldChg>
      <pc:sldChg chg="addSp delSp modSp new">
        <pc:chgData name="Jована Караџић Стојновић" userId="S::1513_147925_karadzic_stojnovic_jovana@eprosveta.ac.rs::bfee2be8-5e43-4d50-9a4e-593afe8f3caa" providerId="AD" clId="Web-{FE2BF32E-6B51-0EDB-7C4A-972F0F0F6B05}" dt="2023-10-18T19:37:14.381" v="1352" actId="20577"/>
        <pc:sldMkLst>
          <pc:docMk/>
          <pc:sldMk cId="2275230339" sldId="316"/>
        </pc:sldMkLst>
        <pc:spChg chg="del">
          <ac:chgData name="Jована Караџић Стојновић" userId="S::1513_147925_karadzic_stojnovic_jovana@eprosveta.ac.rs::bfee2be8-5e43-4d50-9a4e-593afe8f3caa" providerId="AD" clId="Web-{FE2BF32E-6B51-0EDB-7C4A-972F0F0F6B05}" dt="2023-10-18T19:35:43.565" v="1341"/>
          <ac:spMkLst>
            <pc:docMk/>
            <pc:sldMk cId="2275230339" sldId="316"/>
            <ac:spMk id="3" creationId="{270A469E-2851-956D-1482-43BA4EC94129}"/>
          </ac:spMkLst>
        </pc:spChg>
        <pc:spChg chg="add mod">
          <ac:chgData name="Jована Караџић Стојновић" userId="S::1513_147925_karadzic_stojnovic_jovana@eprosveta.ac.rs::bfee2be8-5e43-4d50-9a4e-593afe8f3caa" providerId="AD" clId="Web-{FE2BF32E-6B51-0EDB-7C4A-972F0F0F6B05}" dt="2023-10-18T19:37:14.381" v="1352" actId="20577"/>
          <ac:spMkLst>
            <pc:docMk/>
            <pc:sldMk cId="2275230339" sldId="316"/>
            <ac:spMk id="5" creationId="{448F4B34-F41A-E69C-BDFA-C7248F0A0B42}"/>
          </ac:spMkLst>
        </pc:spChg>
        <pc:picChg chg="add mod ord">
          <ac:chgData name="Jована Караџић Стојновић" userId="S::1513_147925_karadzic_stojnovic_jovana@eprosveta.ac.rs::bfee2be8-5e43-4d50-9a4e-593afe8f3caa" providerId="AD" clId="Web-{FE2BF32E-6B51-0EDB-7C4A-972F0F0F6B05}" dt="2023-10-18T19:36:04.363" v="1345" actId="1076"/>
          <ac:picMkLst>
            <pc:docMk/>
            <pc:sldMk cId="2275230339" sldId="316"/>
            <ac:picMk id="4" creationId="{964220D9-2999-5E75-D61A-5256531D7C4E}"/>
          </ac:picMkLst>
        </pc:picChg>
      </pc:sldChg>
      <pc:sldChg chg="modSp new">
        <pc:chgData name="Jована Караџић Стојновић" userId="S::1513_147925_karadzic_stojnovic_jovana@eprosveta.ac.rs::bfee2be8-5e43-4d50-9a4e-593afe8f3caa" providerId="AD" clId="Web-{FE2BF32E-6B51-0EDB-7C4A-972F0F0F6B05}" dt="2023-10-18T19:38:28.353" v="1389" actId="20577"/>
        <pc:sldMkLst>
          <pc:docMk/>
          <pc:sldMk cId="2443542149" sldId="317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38:28.353" v="1389" actId="20577"/>
          <ac:spMkLst>
            <pc:docMk/>
            <pc:sldMk cId="2443542149" sldId="317"/>
            <ac:spMk id="2" creationId="{97F8F7B8-BCBB-E63A-DC54-B19CF6718A25}"/>
          </ac:spMkLst>
        </pc:spChg>
      </pc:sldChg>
      <pc:sldChg chg="modSp new">
        <pc:chgData name="Jована Караџић Стојновић" userId="S::1513_147925_karadzic_stojnovic_jovana@eprosveta.ac.rs::bfee2be8-5e43-4d50-9a4e-593afe8f3caa" providerId="AD" clId="Web-{FE2BF32E-6B51-0EDB-7C4A-972F0F0F6B05}" dt="2023-10-18T19:45:36.244" v="1619" actId="20577"/>
        <pc:sldMkLst>
          <pc:docMk/>
          <pc:sldMk cId="1670277631" sldId="318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40:58.234" v="1411" actId="20577"/>
          <ac:spMkLst>
            <pc:docMk/>
            <pc:sldMk cId="1670277631" sldId="318"/>
            <ac:spMk id="2" creationId="{E51D7B23-8BC2-C412-B99A-78E425C12A49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45:36.244" v="1619" actId="20577"/>
          <ac:spMkLst>
            <pc:docMk/>
            <pc:sldMk cId="1670277631" sldId="318"/>
            <ac:spMk id="3" creationId="{47B9AC08-2346-4C98-DE2D-10F9DD886844}"/>
          </ac:spMkLst>
        </pc:spChg>
      </pc:sldChg>
    </pc:docChg>
  </pc:docChgLst>
  <pc:docChgLst>
    <pc:chgData name="Стефан Фишер" userId="S::342_r8os_o3_u31@eprosveta.ac.rs::fa9f9d5e-4bab-4180-8b9a-72d3824c42df" providerId="AD" clId="Web-{4C4A6748-19DB-4445-91E2-46A091759DCD}"/>
    <pc:docChg chg="sldOrd">
      <pc:chgData name="Стефан Фишер" userId="S::342_r8os_o3_u31@eprosveta.ac.rs::fa9f9d5e-4bab-4180-8b9a-72d3824c42df" providerId="AD" clId="Web-{4C4A6748-19DB-4445-91E2-46A091759DCD}" dt="2023-12-25T10:35:41.998" v="1"/>
      <pc:docMkLst>
        <pc:docMk/>
      </pc:docMkLst>
      <pc:sldChg chg="ord">
        <pc:chgData name="Стефан Фишер" userId="S::342_r8os_o3_u31@eprosveta.ac.rs::fa9f9d5e-4bab-4180-8b9a-72d3824c42df" providerId="AD" clId="Web-{4C4A6748-19DB-4445-91E2-46A091759DCD}" dt="2023-12-25T10:35:41.998" v="1"/>
        <pc:sldMkLst>
          <pc:docMk/>
          <pc:sldMk cId="3526563573" sldId="273"/>
        </pc:sldMkLst>
      </pc:sldChg>
      <pc:sldChg chg="ord">
        <pc:chgData name="Стефан Фишер" userId="S::342_r8os_o3_u31@eprosveta.ac.rs::fa9f9d5e-4bab-4180-8b9a-72d3824c42df" providerId="AD" clId="Web-{4C4A6748-19DB-4445-91E2-46A091759DCD}" dt="2023-12-25T10:33:27.258" v="0"/>
        <pc:sldMkLst>
          <pc:docMk/>
          <pc:sldMk cId="842035841" sldId="274"/>
        </pc:sldMkLst>
      </pc:sldChg>
    </pc:docChg>
  </pc:docChgLst>
  <pc:docChgLst>
    <pc:chgData name="Jована Караџић Стојновић" userId="S::1513_147925_karadzic_stojnovic_jovana@eprosveta.ac.rs::bfee2be8-5e43-4d50-9a4e-593afe8f3caa" providerId="AD" clId="Web-{9874E2A1-FDF6-8857-1591-2F58318F1A4E}"/>
    <pc:docChg chg="addSld modSld">
      <pc:chgData name="Jована Караџић Стојновић" userId="S::1513_147925_karadzic_stojnovic_jovana@eprosveta.ac.rs::bfee2be8-5e43-4d50-9a4e-593afe8f3caa" providerId="AD" clId="Web-{9874E2A1-FDF6-8857-1591-2F58318F1A4E}" dt="2023-10-18T20:26:52.789" v="1390" actId="20577"/>
      <pc:docMkLst>
        <pc:docMk/>
      </pc:docMkLst>
      <pc:sldChg chg="modSp">
        <pc:chgData name="Jована Караџић Стојновић" userId="S::1513_147925_karadzic_stojnovic_jovana@eprosveta.ac.rs::bfee2be8-5e43-4d50-9a4e-593afe8f3caa" providerId="AD" clId="Web-{9874E2A1-FDF6-8857-1591-2F58318F1A4E}" dt="2023-10-18T20:26:52.789" v="1390" actId="20577"/>
        <pc:sldMkLst>
          <pc:docMk/>
          <pc:sldMk cId="2443542149" sldId="317"/>
        </pc:sldMkLst>
        <pc:spChg chg="mod">
          <ac:chgData name="Jована Караџић Стојновић" userId="S::1513_147925_karadzic_stojnovic_jovana@eprosveta.ac.rs::bfee2be8-5e43-4d50-9a4e-593afe8f3caa" providerId="AD" clId="Web-{9874E2A1-FDF6-8857-1591-2F58318F1A4E}" dt="2023-10-18T20:26:52.789" v="1390" actId="20577"/>
          <ac:spMkLst>
            <pc:docMk/>
            <pc:sldMk cId="2443542149" sldId="317"/>
            <ac:spMk id="3" creationId="{B8692DBD-6B1C-918E-E237-F55C1F7243E4}"/>
          </ac:spMkLst>
        </pc:spChg>
      </pc:sldChg>
      <pc:sldChg chg="modSp new">
        <pc:chgData name="Jована Караџић Стојновић" userId="S::1513_147925_karadzic_stojnovic_jovana@eprosveta.ac.rs::bfee2be8-5e43-4d50-9a4e-593afe8f3caa" providerId="AD" clId="Web-{9874E2A1-FDF6-8857-1591-2F58318F1A4E}" dt="2023-10-18T20:07:01.881" v="726" actId="20577"/>
        <pc:sldMkLst>
          <pc:docMk/>
          <pc:sldMk cId="2774835890" sldId="319"/>
        </pc:sldMkLst>
        <pc:spChg chg="mod">
          <ac:chgData name="Jована Караџић Стојновић" userId="S::1513_147925_karadzic_stojnovic_jovana@eprosveta.ac.rs::bfee2be8-5e43-4d50-9a4e-593afe8f3caa" providerId="AD" clId="Web-{9874E2A1-FDF6-8857-1591-2F58318F1A4E}" dt="2023-10-18T19:55:02.358" v="21" actId="20577"/>
          <ac:spMkLst>
            <pc:docMk/>
            <pc:sldMk cId="2774835890" sldId="319"/>
            <ac:spMk id="2" creationId="{ECA5DE5D-E26A-DBA4-0E67-B2E71D54B78A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9874E2A1-FDF6-8857-1591-2F58318F1A4E}" dt="2023-10-18T20:07:01.881" v="726" actId="20577"/>
          <ac:spMkLst>
            <pc:docMk/>
            <pc:sldMk cId="2774835890" sldId="319"/>
            <ac:spMk id="3" creationId="{A38ACF92-9F1F-9DD1-2D95-3C6F7056DA5E}"/>
          </ac:spMkLst>
        </pc:spChg>
      </pc:sldChg>
      <pc:sldChg chg="modSp new">
        <pc:chgData name="Jована Караџић Стојновић" userId="S::1513_147925_karadzic_stojnovic_jovana@eprosveta.ac.rs::bfee2be8-5e43-4d50-9a4e-593afe8f3caa" providerId="AD" clId="Web-{9874E2A1-FDF6-8857-1591-2F58318F1A4E}" dt="2023-10-18T20:11:16.614" v="811" actId="20577"/>
        <pc:sldMkLst>
          <pc:docMk/>
          <pc:sldMk cId="1443909943" sldId="320"/>
        </pc:sldMkLst>
        <pc:spChg chg="mod">
          <ac:chgData name="Jована Караџић Стојновић" userId="S::1513_147925_karadzic_stojnovic_jovana@eprosveta.ac.rs::bfee2be8-5e43-4d50-9a4e-593afe8f3caa" providerId="AD" clId="Web-{9874E2A1-FDF6-8857-1591-2F58318F1A4E}" dt="2023-10-18T20:08:06.478" v="741" actId="20577"/>
          <ac:spMkLst>
            <pc:docMk/>
            <pc:sldMk cId="1443909943" sldId="320"/>
            <ac:spMk id="2" creationId="{921DD151-3CB7-1F7F-1F91-0189DBC1DC60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9874E2A1-FDF6-8857-1591-2F58318F1A4E}" dt="2023-10-18T20:11:16.614" v="811" actId="20577"/>
          <ac:spMkLst>
            <pc:docMk/>
            <pc:sldMk cId="1443909943" sldId="320"/>
            <ac:spMk id="3" creationId="{30CD8597-DE4B-3BE8-ADF9-487F19B2DA5B}"/>
          </ac:spMkLst>
        </pc:spChg>
      </pc:sldChg>
    </pc:docChg>
  </pc:docChgLst>
  <pc:docChgLst>
    <pc:chgData name="Jована Караџић Стојновић" userId="S::1513_147925_karadzic_stojnovic_jovana@eprosveta.ac.rs::bfee2be8-5e43-4d50-9a4e-593afe8f3caa" providerId="AD" clId="Web-{1067294B-2AAD-6D07-0939-3C43D50A0AD7}"/>
    <pc:docChg chg="addSld delSld modSld">
      <pc:chgData name="Jована Караџић Стојновић" userId="S::1513_147925_karadzic_stojnovic_jovana@eprosveta.ac.rs::bfee2be8-5e43-4d50-9a4e-593afe8f3caa" providerId="AD" clId="Web-{1067294B-2AAD-6D07-0939-3C43D50A0AD7}" dt="2023-11-25T16:43:52.573" v="1393" actId="20577"/>
      <pc:docMkLst>
        <pc:docMk/>
      </pc:docMkLst>
      <pc:sldChg chg="modSp del">
        <pc:chgData name="Jована Караџић Стојновић" userId="S::1513_147925_karadzic_stojnovic_jovana@eprosveta.ac.rs::bfee2be8-5e43-4d50-9a4e-593afe8f3caa" providerId="AD" clId="Web-{1067294B-2AAD-6D07-0939-3C43D50A0AD7}" dt="2023-11-25T15:40:32.003" v="262"/>
        <pc:sldMkLst>
          <pc:docMk/>
          <pc:sldMk cId="870082593" sldId="262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2.572" v="46" actId="20577"/>
          <ac:spMkLst>
            <pc:docMk/>
            <pc:sldMk cId="870082593" sldId="262"/>
            <ac:spMk id="3" creationId="{73A9C098-A3D0-4B0C-9A92-02D2CAC11B8D}"/>
          </ac:spMkLst>
        </pc:spChg>
      </pc:sldChg>
      <pc:sldChg chg="del">
        <pc:chgData name="Jована Караџић Стојновић" userId="S::1513_147925_karadzic_stojnovic_jovana@eprosveta.ac.rs::bfee2be8-5e43-4d50-9a4e-593afe8f3caa" providerId="AD" clId="Web-{1067294B-2AAD-6D07-0939-3C43D50A0AD7}" dt="2023-11-25T16:02:43.208" v="550"/>
        <pc:sldMkLst>
          <pc:docMk/>
          <pc:sldMk cId="2448249477" sldId="268"/>
        </pc:sldMkLst>
      </pc:sldChg>
      <pc:sldChg chg="addSp modSp">
        <pc:chgData name="Jована Караџић Стојновић" userId="S::1513_147925_karadzic_stojnovic_jovana@eprosveta.ac.rs::bfee2be8-5e43-4d50-9a4e-593afe8f3caa" providerId="AD" clId="Web-{1067294B-2AAD-6D07-0939-3C43D50A0AD7}" dt="2023-11-25T15:47:36.166" v="521" actId="20577"/>
        <pc:sldMkLst>
          <pc:docMk/>
          <pc:sldMk cId="2845872772" sldId="279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47:36.166" v="521" actId="20577"/>
          <ac:spMkLst>
            <pc:docMk/>
            <pc:sldMk cId="2845872772" sldId="279"/>
            <ac:spMk id="3" creationId="{ECE1F8F6-F094-4AEB-B15C-F4CED4AF0582}"/>
          </ac:spMkLst>
        </pc:spChg>
        <pc:spChg chg="add mod">
          <ac:chgData name="Jована Караџић Стојновић" userId="S::1513_147925_karadzic_stojnovic_jovana@eprosveta.ac.rs::bfee2be8-5e43-4d50-9a4e-593afe8f3caa" providerId="AD" clId="Web-{1067294B-2AAD-6D07-0939-3C43D50A0AD7}" dt="2023-11-25T15:41:42.537" v="287" actId="1076"/>
          <ac:spMkLst>
            <pc:docMk/>
            <pc:sldMk cId="2845872772" sldId="279"/>
            <ac:spMk id="6" creationId="{CB5394AC-B162-4701-C80E-8B0B1EBFD3A6}"/>
          </ac:spMkLst>
        </pc:spChg>
        <pc:picChg chg="add">
          <ac:chgData name="Jована Караџић Стојновић" userId="S::1513_147925_karadzic_stojnovic_jovana@eprosveta.ac.rs::bfee2be8-5e43-4d50-9a4e-593afe8f3caa" providerId="AD" clId="Web-{1067294B-2AAD-6D07-0939-3C43D50A0AD7}" dt="2023-11-25T15:37:12.869" v="51"/>
          <ac:picMkLst>
            <pc:docMk/>
            <pc:sldMk cId="2845872772" sldId="279"/>
            <ac:picMk id="5" creationId="{B51A5472-89F2-936F-1ECE-DC59D2859D6A}"/>
          </ac:picMkLst>
        </pc:pic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47:49.058" v="522" actId="20577"/>
        <pc:sldMkLst>
          <pc:docMk/>
          <pc:sldMk cId="251834936" sldId="280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47:49.058" v="522" actId="20577"/>
          <ac:spMkLst>
            <pc:docMk/>
            <pc:sldMk cId="251834936" sldId="280"/>
            <ac:spMk id="2" creationId="{3C52091D-947C-4849-A06B-239137FF9754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13.838" v="61" actId="20577"/>
        <pc:sldMkLst>
          <pc:docMk/>
          <pc:sldMk cId="4007067840" sldId="281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3.838" v="61" actId="20577"/>
          <ac:spMkLst>
            <pc:docMk/>
            <pc:sldMk cId="4007067840" sldId="281"/>
            <ac:spMk id="2" creationId="{DEEA0102-2D51-4FDA-A002-B6DDC87C64E9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3.478" v="55" actId="20577"/>
          <ac:spMkLst>
            <pc:docMk/>
            <pc:sldMk cId="4007067840" sldId="281"/>
            <ac:spMk id="3" creationId="{5CF8808D-C4BA-4C1F-A55E-0A0BC28F2988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13.744" v="59" actId="20577"/>
        <pc:sldMkLst>
          <pc:docMk/>
          <pc:sldMk cId="4108676452" sldId="282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3.744" v="59" actId="20577"/>
          <ac:spMkLst>
            <pc:docMk/>
            <pc:sldMk cId="4108676452" sldId="282"/>
            <ac:spMk id="2" creationId="{5E72DE79-595B-41EB-B86F-9E32AA9FB222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3.588" v="57" actId="20577"/>
          <ac:spMkLst>
            <pc:docMk/>
            <pc:sldMk cId="4108676452" sldId="282"/>
            <ac:spMk id="3" creationId="{0AE34523-3890-4592-957A-BEACA87E3C2F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15.275" v="93" actId="1076"/>
        <pc:sldMkLst>
          <pc:docMk/>
          <pc:sldMk cId="252718060" sldId="283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3.916" v="63" actId="20577"/>
          <ac:spMkLst>
            <pc:docMk/>
            <pc:sldMk cId="252718060" sldId="283"/>
            <ac:spMk id="2" creationId="{D7D74490-ACE7-4FDE-AA89-80E43DCA8844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5.228" v="92" actId="20577"/>
          <ac:spMkLst>
            <pc:docMk/>
            <pc:sldMk cId="252718060" sldId="283"/>
            <ac:spMk id="3" creationId="{C12E0072-6E42-484A-8767-34A94C7B3C29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5.275" v="93" actId="1076"/>
          <ac:spMkLst>
            <pc:docMk/>
            <pc:sldMk cId="252718060" sldId="283"/>
            <ac:spMk id="5" creationId="{AFBE275F-93FC-4D0F-8782-4225954253BE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15.306" v="94" actId="20577"/>
        <pc:sldMkLst>
          <pc:docMk/>
          <pc:sldMk cId="2196440908" sldId="284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5.306" v="94" actId="20577"/>
          <ac:spMkLst>
            <pc:docMk/>
            <pc:sldMk cId="2196440908" sldId="284"/>
            <ac:spMk id="2" creationId="{AF59642E-6F32-4533-9F52-C6BAF9897698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15.494" v="98" actId="20577"/>
        <pc:sldMkLst>
          <pc:docMk/>
          <pc:sldMk cId="4287337511" sldId="285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5.416" v="96" actId="20577"/>
          <ac:spMkLst>
            <pc:docMk/>
            <pc:sldMk cId="4287337511" sldId="285"/>
            <ac:spMk id="2" creationId="{C110F2F7-B52D-448C-83BE-4E0A4BFF57AD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5.494" v="98" actId="20577"/>
          <ac:spMkLst>
            <pc:docMk/>
            <pc:sldMk cId="4287337511" sldId="285"/>
            <ac:spMk id="3" creationId="{2412839F-BCFB-44F6-BE91-98B1EFBC5FBA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19.322" v="168" actId="20577"/>
        <pc:sldMkLst>
          <pc:docMk/>
          <pc:sldMk cId="2093373139" sldId="287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7.588" v="140" actId="20577"/>
          <ac:spMkLst>
            <pc:docMk/>
            <pc:sldMk cId="2093373139" sldId="287"/>
            <ac:spMk id="2" creationId="{AF582A96-18D2-4E7D-AB35-D9D17EBD8333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9.322" v="168" actId="20577"/>
          <ac:spMkLst>
            <pc:docMk/>
            <pc:sldMk cId="2093373139" sldId="287"/>
            <ac:spMk id="3" creationId="{5810D174-5FB2-4AB2-95F7-A442CBEABE52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19.463" v="170" actId="20577"/>
        <pc:sldMkLst>
          <pc:docMk/>
          <pc:sldMk cId="707057869" sldId="288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9.385" v="169" actId="20577"/>
          <ac:spMkLst>
            <pc:docMk/>
            <pc:sldMk cId="707057869" sldId="288"/>
            <ac:spMk id="2" creationId="{A5D69435-33BC-4A9E-BCCA-33C98D10404B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9.463" v="170" actId="20577"/>
          <ac:spMkLst>
            <pc:docMk/>
            <pc:sldMk cId="707057869" sldId="288"/>
            <ac:spMk id="3" creationId="{0BE5E565-1B22-4550-8795-5D4C47B5DB9E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20.713" v="187" actId="20577"/>
        <pc:sldMkLst>
          <pc:docMk/>
          <pc:sldMk cId="3499569010" sldId="289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9.728" v="174" actId="20577"/>
          <ac:spMkLst>
            <pc:docMk/>
            <pc:sldMk cId="3499569010" sldId="289"/>
            <ac:spMk id="2" creationId="{79FD54F3-C9F4-4AF9-871E-EF27684AA6AC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20.713" v="187" actId="20577"/>
          <ac:spMkLst>
            <pc:docMk/>
            <pc:sldMk cId="3499569010" sldId="289"/>
            <ac:spMk id="3" creationId="{D133B55D-6C02-431B-9E37-8B77A1C68571}"/>
          </ac:spMkLst>
        </pc:spChg>
      </pc:sldChg>
      <pc:sldChg chg="addSp delSp modSp">
        <pc:chgData name="Jована Караџић Стојновић" userId="S::1513_147925_karadzic_stojnovic_jovana@eprosveta.ac.rs::bfee2be8-5e43-4d50-9a4e-593afe8f3caa" providerId="AD" clId="Web-{1067294B-2AAD-6D07-0939-3C43D50A0AD7}" dt="2023-11-25T15:37:21.729" v="210" actId="20577"/>
        <pc:sldMkLst>
          <pc:docMk/>
          <pc:sldMk cId="1848028293" sldId="290"/>
        </pc:sldMkLst>
        <pc:spChg chg="del">
          <ac:chgData name="Jована Караџић Стојновић" userId="S::1513_147925_karadzic_stojnovic_jovana@eprosveta.ac.rs::bfee2be8-5e43-4d50-9a4e-593afe8f3caa" providerId="AD" clId="Web-{1067294B-2AAD-6D07-0939-3C43D50A0AD7}" dt="2023-11-25T15:37:20.166" v="177"/>
          <ac:spMkLst>
            <pc:docMk/>
            <pc:sldMk cId="1848028293" sldId="290"/>
            <ac:spMk id="2" creationId="{0BBA8253-8475-4371-BEC4-AF0F3F6E823C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21.729" v="210" actId="20577"/>
          <ac:spMkLst>
            <pc:docMk/>
            <pc:sldMk cId="1848028293" sldId="290"/>
            <ac:spMk id="3" creationId="{BBD3FD16-EAB6-4669-A55D-0E00BE94AC6F}"/>
          </ac:spMkLst>
        </pc:spChg>
        <pc:spChg chg="add mod">
          <ac:chgData name="Jована Караџић Стојновић" userId="S::1513_147925_karadzic_stojnovic_jovana@eprosveta.ac.rs::bfee2be8-5e43-4d50-9a4e-593afe8f3caa" providerId="AD" clId="Web-{1067294B-2AAD-6D07-0939-3C43D50A0AD7}" dt="2023-11-25T15:37:20.166" v="177"/>
          <ac:spMkLst>
            <pc:docMk/>
            <pc:sldMk cId="1848028293" sldId="290"/>
            <ac:spMk id="6" creationId="{A296602E-F3F7-1FBB-0CDB-71188DB6D209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6:02:16.863" v="549" actId="20577"/>
        <pc:sldMkLst>
          <pc:docMk/>
          <pc:sldMk cId="3452386623" sldId="291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00:03.951" v="523" actId="20577"/>
          <ac:spMkLst>
            <pc:docMk/>
            <pc:sldMk cId="3452386623" sldId="291"/>
            <ac:spMk id="2" creationId="{7C1A1FEA-11C6-43C4-88B9-7D1F9876459A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02:16.863" v="549" actId="20577"/>
          <ac:spMkLst>
            <pc:docMk/>
            <pc:sldMk cId="3452386623" sldId="291"/>
            <ac:spMk id="3" creationId="{61B7A2C9-0482-4809-9BDE-D4D730E2BF21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6:04:07.074" v="554" actId="20577"/>
        <pc:sldMkLst>
          <pc:docMk/>
          <pc:sldMk cId="2333157212" sldId="292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03:00.724" v="551" actId="20577"/>
          <ac:spMkLst>
            <pc:docMk/>
            <pc:sldMk cId="2333157212" sldId="292"/>
            <ac:spMk id="2" creationId="{BEE84FBA-3FC7-465E-BA90-DCDAABB7895B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04:07.074" v="554" actId="20577"/>
          <ac:spMkLst>
            <pc:docMk/>
            <pc:sldMk cId="2333157212" sldId="292"/>
            <ac:spMk id="3" creationId="{BFC7293B-B5C2-4733-B972-216978FACA64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6:06:31.252" v="623" actId="20577"/>
        <pc:sldMkLst>
          <pc:docMk/>
          <pc:sldMk cId="913772716" sldId="293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04:13.246" v="555" actId="20577"/>
          <ac:spMkLst>
            <pc:docMk/>
            <pc:sldMk cId="913772716" sldId="293"/>
            <ac:spMk id="2" creationId="{43EEA38B-2594-4479-BF16-9C8B6DF17DC7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06:31.252" v="623" actId="20577"/>
          <ac:spMkLst>
            <pc:docMk/>
            <pc:sldMk cId="913772716" sldId="293"/>
            <ac:spMk id="3" creationId="{5D616E2F-75B8-4A49-A2D3-23472B80678A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6:12:04.627" v="810" actId="20577"/>
        <pc:sldMkLst>
          <pc:docMk/>
          <pc:sldMk cId="1865248255" sldId="294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06:36.752" v="624" actId="20577"/>
          <ac:spMkLst>
            <pc:docMk/>
            <pc:sldMk cId="1865248255" sldId="294"/>
            <ac:spMk id="2" creationId="{E114590E-AB30-4697-875C-8515AA772400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12:04.627" v="810" actId="20577"/>
          <ac:spMkLst>
            <pc:docMk/>
            <pc:sldMk cId="1865248255" sldId="294"/>
            <ac:spMk id="3" creationId="{1C88F4C2-F142-499B-B55D-69A682C28C1E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6:12:18.409" v="811" actId="20577"/>
        <pc:sldMkLst>
          <pc:docMk/>
          <pc:sldMk cId="393243872" sldId="295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12:18.409" v="811" actId="20577"/>
          <ac:spMkLst>
            <pc:docMk/>
            <pc:sldMk cId="393243872" sldId="295"/>
            <ac:spMk id="2" creationId="{F4BD866F-64E6-4B1C-AEA8-E9EC99C64D47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6:12:59.395" v="812" actId="20577"/>
        <pc:sldMkLst>
          <pc:docMk/>
          <pc:sldMk cId="1902013538" sldId="296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12:59.395" v="812" actId="20577"/>
          <ac:spMkLst>
            <pc:docMk/>
            <pc:sldMk cId="1902013538" sldId="296"/>
            <ac:spMk id="2" creationId="{28B3DE56-8CCA-4DAF-AE57-EAAEF897BE95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6:13:13.380" v="813" actId="20577"/>
        <pc:sldMkLst>
          <pc:docMk/>
          <pc:sldMk cId="177843205" sldId="298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13:13.380" v="813" actId="20577"/>
          <ac:spMkLst>
            <pc:docMk/>
            <pc:sldMk cId="177843205" sldId="298"/>
            <ac:spMk id="2" creationId="{B01714DE-6BB6-4AD9-8634-4E4556E3EB3F}"/>
          </ac:spMkLst>
        </pc:spChg>
      </pc:sldChg>
      <pc:sldChg chg="modSp new">
        <pc:chgData name="Jована Караџић Стојновић" userId="S::1513_147925_karadzic_stojnovic_jovana@eprosveta.ac.rs::bfee2be8-5e43-4d50-9a4e-593afe8f3caa" providerId="AD" clId="Web-{1067294B-2AAD-6D07-0939-3C43D50A0AD7}" dt="2023-11-25T15:37:16.853" v="132" actId="20577"/>
        <pc:sldMkLst>
          <pc:docMk/>
          <pc:sldMk cId="3550484368" sldId="321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5.931" v="105" actId="20577"/>
          <ac:spMkLst>
            <pc:docMk/>
            <pc:sldMk cId="3550484368" sldId="321"/>
            <ac:spMk id="2" creationId="{C0DE7255-A62C-C610-7E86-8C00B5BFDE06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6.853" v="132" actId="20577"/>
          <ac:spMkLst>
            <pc:docMk/>
            <pc:sldMk cId="3550484368" sldId="321"/>
            <ac:spMk id="3" creationId="{74F5D475-6905-1DD5-D719-47A698ECDD1F}"/>
          </ac:spMkLst>
        </pc:spChg>
      </pc:sldChg>
      <pc:sldChg chg="modSp new">
        <pc:chgData name="Jована Караџић Стојновић" userId="S::1513_147925_karadzic_stojnovic_jovana@eprosveta.ac.rs::bfee2be8-5e43-4d50-9a4e-593afe8f3caa" providerId="AD" clId="Web-{1067294B-2AAD-6D07-0939-3C43D50A0AD7}" dt="2023-11-25T15:40:20.659" v="261" actId="20577"/>
        <pc:sldMkLst>
          <pc:docMk/>
          <pc:sldMk cId="3982966566" sldId="322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9:35.297" v="217" actId="20577"/>
          <ac:spMkLst>
            <pc:docMk/>
            <pc:sldMk cId="3982966566" sldId="322"/>
            <ac:spMk id="2" creationId="{515D4F70-0084-EE82-3C66-C7A047CF344D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40:20.659" v="261" actId="20577"/>
          <ac:spMkLst>
            <pc:docMk/>
            <pc:sldMk cId="3982966566" sldId="322"/>
            <ac:spMk id="3" creationId="{0A62FC9C-9645-1EB8-D0C2-4369B949419A}"/>
          </ac:spMkLst>
        </pc:spChg>
      </pc:sldChg>
      <pc:sldChg chg="add del replId">
        <pc:chgData name="Jована Караџић Стојновић" userId="S::1513_147925_karadzic_stojnovic_jovana@eprosveta.ac.rs::bfee2be8-5e43-4d50-9a4e-593afe8f3caa" providerId="AD" clId="Web-{1067294B-2AAD-6D07-0939-3C43D50A0AD7}" dt="2023-11-25T15:40:36.894" v="263"/>
        <pc:sldMkLst>
          <pc:docMk/>
          <pc:sldMk cId="1106070045" sldId="323"/>
        </pc:sldMkLst>
      </pc:sldChg>
      <pc:sldChg chg="addSp delSp modSp new mod setBg">
        <pc:chgData name="Jована Караџић Стојновић" userId="S::1513_147925_karadzic_stojnovic_jovana@eprosveta.ac.rs::bfee2be8-5e43-4d50-9a4e-593afe8f3caa" providerId="AD" clId="Web-{1067294B-2AAD-6D07-0939-3C43D50A0AD7}" dt="2023-11-25T16:19:20.772" v="1039"/>
        <pc:sldMkLst>
          <pc:docMk/>
          <pc:sldMk cId="1174927881" sldId="323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19:20.772" v="1039"/>
          <ac:spMkLst>
            <pc:docMk/>
            <pc:sldMk cId="1174927881" sldId="323"/>
            <ac:spMk id="2" creationId="{9B2E52D4-1360-60AB-19CD-834A9D95ADFD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19:20.772" v="1039"/>
          <ac:spMkLst>
            <pc:docMk/>
            <pc:sldMk cId="1174927881" sldId="323"/>
            <ac:spMk id="3" creationId="{45E641E4-6B8D-32CA-7E79-049688240F09}"/>
          </ac:spMkLst>
        </pc:spChg>
        <pc:picChg chg="add del mod">
          <ac:chgData name="Jована Караџић Стојновић" userId="S::1513_147925_karadzic_stojnovic_jovana@eprosveta.ac.rs::bfee2be8-5e43-4d50-9a4e-593afe8f3caa" providerId="AD" clId="Web-{1067294B-2AAD-6D07-0939-3C43D50A0AD7}" dt="2023-11-25T16:17:41.877" v="1035"/>
          <ac:picMkLst>
            <pc:docMk/>
            <pc:sldMk cId="1174927881" sldId="323"/>
            <ac:picMk id="4" creationId="{49D1FD01-03A3-074F-3399-C5C8CBE870AB}"/>
          </ac:picMkLst>
        </pc:picChg>
        <pc:picChg chg="add mod">
          <ac:chgData name="Jована Караџић Стојновић" userId="S::1513_147925_karadzic_stojnovic_jovana@eprosveta.ac.rs::bfee2be8-5e43-4d50-9a4e-593afe8f3caa" providerId="AD" clId="Web-{1067294B-2AAD-6D07-0939-3C43D50A0AD7}" dt="2023-11-25T16:19:20.772" v="1039"/>
          <ac:picMkLst>
            <pc:docMk/>
            <pc:sldMk cId="1174927881" sldId="323"/>
            <ac:picMk id="5" creationId="{B3ECDB43-3F39-5856-2C27-3B30C7AAD467}"/>
          </ac:picMkLst>
        </pc:picChg>
      </pc:sldChg>
      <pc:sldChg chg="addSp modSp new mod setBg">
        <pc:chgData name="Jована Караџић Стојновић" userId="S::1513_147925_karadzic_stojnovic_jovana@eprosveta.ac.rs::bfee2be8-5e43-4d50-9a4e-593afe8f3caa" providerId="AD" clId="Web-{1067294B-2AAD-6D07-0939-3C43D50A0AD7}" dt="2023-11-25T16:37:24.493" v="1212"/>
        <pc:sldMkLst>
          <pc:docMk/>
          <pc:sldMk cId="234594940" sldId="324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37:24.493" v="1212"/>
          <ac:spMkLst>
            <pc:docMk/>
            <pc:sldMk cId="234594940" sldId="324"/>
            <ac:spMk id="2" creationId="{0E460EBF-3FE8-58AB-003F-AECC9C94C1F6}"/>
          </ac:spMkLst>
        </pc:spChg>
        <pc:spChg chg="mod ord">
          <ac:chgData name="Jована Караџић Стојновић" userId="S::1513_147925_karadzic_stojnovic_jovana@eprosveta.ac.rs::bfee2be8-5e43-4d50-9a4e-593afe8f3caa" providerId="AD" clId="Web-{1067294B-2AAD-6D07-0939-3C43D50A0AD7}" dt="2023-11-25T16:37:24.493" v="1212"/>
          <ac:spMkLst>
            <pc:docMk/>
            <pc:sldMk cId="234594940" sldId="324"/>
            <ac:spMk id="3" creationId="{326E79A8-3406-F174-D687-2D133BCEE543}"/>
          </ac:spMkLst>
        </pc:spChg>
        <pc:picChg chg="add mod">
          <ac:chgData name="Jована Караџић Стојновић" userId="S::1513_147925_karadzic_stojnovic_jovana@eprosveta.ac.rs::bfee2be8-5e43-4d50-9a4e-593afe8f3caa" providerId="AD" clId="Web-{1067294B-2AAD-6D07-0939-3C43D50A0AD7}" dt="2023-11-25T16:37:24.493" v="1212"/>
          <ac:picMkLst>
            <pc:docMk/>
            <pc:sldMk cId="234594940" sldId="324"/>
            <ac:picMk id="4" creationId="{732D4B63-BC10-8C64-C747-670777D973F7}"/>
          </ac:picMkLst>
        </pc:picChg>
      </pc:sldChg>
      <pc:sldChg chg="addSp modSp new mod setBg">
        <pc:chgData name="Jована Караџић Стојновић" userId="S::1513_147925_karadzic_stojnovic_jovana@eprosveta.ac.rs::bfee2be8-5e43-4d50-9a4e-593afe8f3caa" providerId="AD" clId="Web-{1067294B-2AAD-6D07-0939-3C43D50A0AD7}" dt="2023-11-25T16:42:01.615" v="1344"/>
        <pc:sldMkLst>
          <pc:docMk/>
          <pc:sldMk cId="3332613331" sldId="325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42:01.615" v="1344"/>
          <ac:spMkLst>
            <pc:docMk/>
            <pc:sldMk cId="3332613331" sldId="325"/>
            <ac:spMk id="2" creationId="{89A5439F-CF8A-37C9-C7AD-B84265377BC5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42:01.615" v="1344"/>
          <ac:spMkLst>
            <pc:docMk/>
            <pc:sldMk cId="3332613331" sldId="325"/>
            <ac:spMk id="3" creationId="{140F768B-770E-2AD0-125B-CC1676A014A3}"/>
          </ac:spMkLst>
        </pc:spChg>
        <pc:picChg chg="add mod">
          <ac:chgData name="Jована Караџић Стојновић" userId="S::1513_147925_karadzic_stojnovic_jovana@eprosveta.ac.rs::bfee2be8-5e43-4d50-9a4e-593afe8f3caa" providerId="AD" clId="Web-{1067294B-2AAD-6D07-0939-3C43D50A0AD7}" dt="2023-11-25T16:42:01.615" v="1344"/>
          <ac:picMkLst>
            <pc:docMk/>
            <pc:sldMk cId="3332613331" sldId="325"/>
            <ac:picMk id="4" creationId="{48B0F03A-C6B0-EFCA-214A-99C912811938}"/>
          </ac:picMkLst>
        </pc:picChg>
      </pc:sldChg>
      <pc:sldChg chg="modSp new">
        <pc:chgData name="Jована Караџић Стојновић" userId="S::1513_147925_karadzic_stojnovic_jovana@eprosveta.ac.rs::bfee2be8-5e43-4d50-9a4e-593afe8f3caa" providerId="AD" clId="Web-{1067294B-2AAD-6D07-0939-3C43D50A0AD7}" dt="2023-11-25T16:43:52.573" v="1393" actId="20577"/>
        <pc:sldMkLst>
          <pc:docMk/>
          <pc:sldMk cId="2158868965" sldId="326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43:11.571" v="1357" actId="20577"/>
          <ac:spMkLst>
            <pc:docMk/>
            <pc:sldMk cId="2158868965" sldId="326"/>
            <ac:spMk id="2" creationId="{2E2DCDBE-CECC-9D54-0AEB-59556DC9E59F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43:52.573" v="1393" actId="20577"/>
          <ac:spMkLst>
            <pc:docMk/>
            <pc:sldMk cId="2158868965" sldId="326"/>
            <ac:spMk id="3" creationId="{7FED1E7F-A9E1-292F-C687-5F2FA2ECC6E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E9462EF3-3C4F-43EE-ACEE-D4B806740EA3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3B39-165A-4B68-AA5C-581F5336313C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8C57-33F9-4259-AC4F-0E3F5BEC9B94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772B-8FA2-401F-A0A1-A59855EDBC3E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5BDE-5A90-4611-82E9-0FC5746D30C5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A17D-0BEA-4E76-A7FC-F7C188BC48D1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C7D-18CA-4236-82B9-D75EB1D66EAE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786BE5-D2A3-4BF0-8B30-D7403E61B3DC}" type="datetimeFigureOut">
              <a:rPr lang="en-US" dirty="0"/>
              <a:pPr/>
              <a:t>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Zv8VyIQ7Y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segrecorder.com/columns/view/science-break-201803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eneticliteracyproject.org/2021/03/16/what-did-lucy-and-the-taung-child-look-like-early-human-ancestors-get-reconstructed-face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nthropologynet.wordpress.com/2007/06/12/the-black-skull-australopithecus-aethiopicus-mask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la.de/en/anatomical-somso-models/general-anatomy/human-fossil-models/reconstruction-of-the-skull-of-homo-habilis-o.h.-24/s-3/1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hoto.com/media/171062/view/homo-georgicus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news/othersciences/anthropology/article00369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Map-representing-Neanderthal-geographical-distribution-in-groups_fig2_24278457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biochemistry-genetics-and-molecular-biology/homo-neanderthalensi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ofpaleoanthropology.org/2023/01/15/interested-in-homo-naledi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hoto.com/media/481126/view/cro-magnon-and-neanderthal-models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zitorij.pmf.unizg.hr/islandora/object/pmf:2089/datastream/PDF/view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en-academic.com/dic.nsf/enwiki/10907133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en-academic.com/dic.nsf/enwiki/11761293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three-types-of-whitecaucasoid-women-by-italiandragon96--449797081533710370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udel.edu/chem/white/C667/DatingEveCS3p2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teorijaevolucije.com/evolucija_coveka/" TargetMode="External"/><Relationship Id="rId2" Type="http://schemas.openxmlformats.org/officeDocument/2006/relationships/hyperlink" Target="https://www.youtube.com/watch?v=DZv8VyIQ7Y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SKYjpetqYWI" TargetMode="External"/><Relationship Id="rId4" Type="http://schemas.openxmlformats.org/officeDocument/2006/relationships/hyperlink" Target="https://www.pbslearningmedia.org/resource/clim10.sci.ess.watcyc.evoclimate/climate-and-human-evolution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teorijaevolucije.com/pf6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AC3CB-EAE1-4775-8457-A2C8C24CD6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Еволюція людини</a:t>
            </a:r>
            <a:endParaRPr lang="sr-Latn-R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854601-41F9-456C-B75E-DBC0B0C673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>
                <a:hlinkClick r:id="rId2"/>
              </a:rPr>
              <a:t>https://www.youtube.com/watch?v=DZv8VyIQ7YU</a:t>
            </a:r>
            <a:endParaRPr lang="sr-Latn-RS" dirty="0"/>
          </a:p>
          <a:p>
            <a:r>
              <a:rPr lang="sr-Latn-RS" dirty="0"/>
              <a:t>http://www.teorijaevolucije.com/evolucija_coveka.html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244832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9ECA72-53C5-DBC5-3B30-6C1192FF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volucija Čoveka - Teorija Evolucije">
            <a:extLst>
              <a:ext uri="{FF2B5EF4-FFF2-40B4-BE49-F238E27FC236}">
                <a16:creationId xmlns:a16="http://schemas.microsoft.com/office/drawing/2014/main" xmlns="" id="{75ACF126-D15B-6005-AA75-9B0FC9593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808" y="414564"/>
            <a:ext cx="10605406" cy="4702629"/>
          </a:xfrm>
        </p:spPr>
      </p:pic>
    </p:spTree>
    <p:extLst>
      <p:ext uri="{BB962C8B-B14F-4D97-AF65-F5344CB8AC3E}">
        <p14:creationId xmlns:p14="http://schemas.microsoft.com/office/powerpoint/2010/main" val="827858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9457A-81C9-7E82-DC57-18FD7C52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Підряд: сухоносі</a:t>
            </a:r>
            <a:r>
              <a:rPr lang="en-US" dirty="0"/>
              <a:t> </a:t>
            </a:r>
            <a:r>
              <a:rPr lang="uk-UA" dirty="0" smtClean="0"/>
              <a:t>(</a:t>
            </a:r>
            <a:r>
              <a:rPr lang="en-US" dirty="0" err="1" smtClean="0"/>
              <a:t>Haplorrhhini</a:t>
            </a:r>
            <a:r>
              <a:rPr lang="uk-UA" dirty="0" smtClean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0BA2DE-5188-8B06-B9EB-77FBA9E86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uk-UA" dirty="0" smtClean="0">
                <a:latin typeface="Century Gothic" pitchFamily="34" charset="0"/>
              </a:rPr>
              <a:t>Довгоп</a:t>
            </a:r>
            <a:r>
              <a:rPr lang="en-US" dirty="0">
                <a:latin typeface="Century Gothic" pitchFamily="34" charset="0"/>
              </a:rPr>
              <a:t>’</a:t>
            </a:r>
            <a:r>
              <a:rPr lang="uk-UA" dirty="0" smtClean="0">
                <a:latin typeface="Century Gothic" pitchFamily="34" charset="0"/>
              </a:rPr>
              <a:t>яти (</a:t>
            </a:r>
            <a:r>
              <a:rPr lang="en-US" dirty="0" err="1" smtClean="0">
                <a:latin typeface="Century Gothic" pitchFamily="34" charset="0"/>
              </a:rPr>
              <a:t>Tarsiiformes</a:t>
            </a:r>
            <a:r>
              <a:rPr lang="uk-UA" dirty="0" smtClean="0">
                <a:latin typeface="Century Gothic" pitchFamily="34" charset="0"/>
              </a:rPr>
              <a:t>)</a:t>
            </a:r>
            <a:r>
              <a:rPr lang="en-US" dirty="0" smtClean="0">
                <a:latin typeface="Century Gothic" pitchFamily="34" charset="0"/>
              </a:rPr>
              <a:t> </a:t>
            </a:r>
            <a:r>
              <a:rPr lang="ru-RU" dirty="0">
                <a:latin typeface="Century Gothic" pitchFamily="34" charset="0"/>
              </a:rPr>
              <a:t> — група дрібних приматів</a:t>
            </a:r>
            <a:r>
              <a:rPr lang="en-US" dirty="0" smtClean="0">
                <a:latin typeface="Century Gothic" pitchFamily="34" charset="0"/>
              </a:rPr>
              <a:t>(</a:t>
            </a:r>
            <a:r>
              <a:rPr lang="ru-RU" dirty="0" smtClean="0">
                <a:latin typeface="Century Gothic" pitchFamily="34" charset="0"/>
              </a:rPr>
              <a:t>Південна Азія</a:t>
            </a:r>
            <a:r>
              <a:rPr lang="en-US" dirty="0" smtClean="0">
                <a:latin typeface="Century Gothic" pitchFamily="34" charset="0"/>
              </a:rPr>
              <a:t>), </a:t>
            </a:r>
            <a:r>
              <a:rPr lang="uk-UA" dirty="0" smtClean="0">
                <a:latin typeface="Century Gothic" pitchFamily="34" charset="0"/>
              </a:rPr>
              <a:t>довгоп</a:t>
            </a:r>
            <a:r>
              <a:rPr lang="en-US" dirty="0">
                <a:latin typeface="Century Gothic" pitchFamily="34" charset="0"/>
              </a:rPr>
              <a:t>’</a:t>
            </a:r>
            <a:r>
              <a:rPr lang="uk-UA" dirty="0" smtClean="0">
                <a:latin typeface="Century Gothic" pitchFamily="34" charset="0"/>
              </a:rPr>
              <a:t>ят</a:t>
            </a:r>
            <a:r>
              <a:rPr lang="en-US" dirty="0" smtClean="0">
                <a:latin typeface="Century Gothic" pitchFamily="34" charset="0"/>
              </a:rPr>
              <a:t>;</a:t>
            </a:r>
            <a:endParaRPr lang="en-US" dirty="0">
              <a:latin typeface="Century Gothic" pitchFamily="34" charset="0"/>
            </a:endParaRPr>
          </a:p>
          <a:p>
            <a:r>
              <a:rPr lang="uk-UA" dirty="0" smtClean="0">
                <a:latin typeface="Century Gothic" pitchFamily="34" charset="0"/>
              </a:rPr>
              <a:t>Широконосі (</a:t>
            </a:r>
            <a:r>
              <a:rPr lang="en-US" dirty="0" err="1" smtClean="0">
                <a:latin typeface="Century Gothic" pitchFamily="34" charset="0"/>
              </a:rPr>
              <a:t>Platyrrhini</a:t>
            </a:r>
            <a:r>
              <a:rPr lang="uk-UA" dirty="0" smtClean="0">
                <a:latin typeface="Century Gothic" pitchFamily="34" charset="0"/>
              </a:rPr>
              <a:t>)</a:t>
            </a:r>
            <a:r>
              <a:rPr lang="en-US" dirty="0" smtClean="0">
                <a:latin typeface="Century Gothic" pitchFamily="34" charset="0"/>
              </a:rPr>
              <a:t> </a:t>
            </a:r>
            <a:r>
              <a:rPr lang="ru-RU" dirty="0">
                <a:latin typeface="Century Gothic" pitchFamily="34" charset="0"/>
              </a:rPr>
              <a:t> — </a:t>
            </a:r>
            <a:r>
              <a:rPr lang="ru-RU" dirty="0" smtClean="0">
                <a:latin typeface="Century Gothic" pitchFamily="34" charset="0"/>
              </a:rPr>
              <a:t> мавпи </a:t>
            </a:r>
            <a:r>
              <a:rPr lang="ru-RU" dirty="0">
                <a:latin typeface="Century Gothic" pitchFamily="34" charset="0"/>
              </a:rPr>
              <a:t>Нового Світу: Центральна і Південна Америка; плоский </a:t>
            </a:r>
            <a:r>
              <a:rPr lang="ru-RU" dirty="0" smtClean="0">
                <a:latin typeface="Century Gothic" pitchFamily="34" charset="0"/>
              </a:rPr>
              <a:t>ніс;  </a:t>
            </a:r>
            <a:endParaRPr lang="en-US" dirty="0">
              <a:solidFill>
                <a:srgbClr val="FF0000"/>
              </a:solidFill>
              <a:latin typeface="Century Gothic" pitchFamily="34" charset="0"/>
            </a:endParaRPr>
          </a:p>
          <a:p>
            <a:r>
              <a:rPr lang="uk-UA" dirty="0" smtClean="0">
                <a:latin typeface="Century Gothic" pitchFamily="34" charset="0"/>
              </a:rPr>
              <a:t>Вузьконосі (</a:t>
            </a:r>
            <a:r>
              <a:rPr lang="en-US" dirty="0" err="1" smtClean="0">
                <a:latin typeface="Century Gothic" pitchFamily="34" charset="0"/>
              </a:rPr>
              <a:t>Catarrhini</a:t>
            </a:r>
            <a:r>
              <a:rPr lang="uk-UA" dirty="0" smtClean="0">
                <a:latin typeface="Century Gothic" pitchFamily="34" charset="0"/>
              </a:rPr>
              <a:t>) </a:t>
            </a:r>
            <a:r>
              <a:rPr lang="ru-RU" dirty="0">
                <a:latin typeface="Century Gothic" pitchFamily="34" charset="0"/>
              </a:rPr>
              <a:t> — </a:t>
            </a:r>
            <a:r>
              <a:rPr lang="en-US" dirty="0" smtClean="0">
                <a:latin typeface="Century Gothic" pitchFamily="34" charset="0"/>
              </a:rPr>
              <a:t> </a:t>
            </a:r>
            <a:r>
              <a:rPr lang="ru-RU" dirty="0" smtClean="0">
                <a:latin typeface="Century Gothic" pitchFamily="34" charset="0"/>
              </a:rPr>
              <a:t>опущений </a:t>
            </a:r>
            <a:r>
              <a:rPr lang="ru-RU" dirty="0">
                <a:latin typeface="Century Gothic" pitchFamily="34" charset="0"/>
              </a:rPr>
              <a:t>ніс</a:t>
            </a:r>
            <a:r>
              <a:rPr lang="en-US" dirty="0" smtClean="0">
                <a:latin typeface="Century Gothic" pitchFamily="34" charset="0"/>
              </a:rPr>
              <a:t>, </a:t>
            </a:r>
            <a:r>
              <a:rPr lang="ru-RU" dirty="0">
                <a:latin typeface="Century Gothic" pitchFamily="34" charset="0"/>
              </a:rPr>
              <a:t>трихроматичний </a:t>
            </a:r>
            <a:r>
              <a:rPr lang="ru-RU" dirty="0" smtClean="0">
                <a:latin typeface="Century Gothic" pitchFamily="34" charset="0"/>
              </a:rPr>
              <a:t>зір</a:t>
            </a:r>
            <a:r>
              <a:rPr lang="en-US" dirty="0" smtClean="0">
                <a:latin typeface="Century Gothic" pitchFamily="34" charset="0"/>
              </a:rPr>
              <a:t>; </a:t>
            </a:r>
            <a:r>
              <a:rPr lang="uk-UA" dirty="0" smtClean="0">
                <a:latin typeface="Century Gothic" pitchFamily="34" charset="0"/>
              </a:rPr>
              <a:t>Надродина</a:t>
            </a:r>
            <a:r>
              <a:rPr lang="en-US" dirty="0" smtClean="0">
                <a:latin typeface="Century Gothic" pitchFamily="34" charset="0"/>
              </a:rPr>
              <a:t>:</a:t>
            </a:r>
            <a:endParaRPr lang="en-US" dirty="0">
              <a:latin typeface="Century Gothic" pitchFamily="34" charset="0"/>
            </a:endParaRPr>
          </a:p>
          <a:p>
            <a:pPr>
              <a:buFont typeface="Arial" charset="2"/>
              <a:buChar char="•"/>
            </a:pPr>
            <a:r>
              <a:rPr lang="uk-UA" dirty="0" smtClean="0">
                <a:latin typeface="Century Gothic" pitchFamily="34" charset="0"/>
              </a:rPr>
              <a:t>Мавпові (</a:t>
            </a:r>
            <a:r>
              <a:rPr lang="en-US" dirty="0" err="1" smtClean="0">
                <a:latin typeface="Century Gothic" pitchFamily="34" charset="0"/>
              </a:rPr>
              <a:t>Cercopithecoid</a:t>
            </a:r>
            <a:r>
              <a:rPr lang="uk-UA" dirty="0" smtClean="0">
                <a:latin typeface="Century Gothic" pitchFamily="34" charset="0"/>
              </a:rPr>
              <a:t>ае)</a:t>
            </a:r>
            <a:r>
              <a:rPr lang="en-US" dirty="0" smtClean="0">
                <a:latin typeface="Century Gothic" pitchFamily="34" charset="0"/>
              </a:rPr>
              <a:t> </a:t>
            </a:r>
            <a:r>
              <a:rPr lang="ru-RU" dirty="0">
                <a:latin typeface="Century Gothic" pitchFamily="34" charset="0"/>
              </a:rPr>
              <a:t>— </a:t>
            </a:r>
            <a:r>
              <a:rPr lang="ru-RU" dirty="0" smtClean="0">
                <a:latin typeface="Century Gothic" pitchFamily="34" charset="0"/>
              </a:rPr>
              <a:t>мавпи Старого Світу</a:t>
            </a:r>
            <a:r>
              <a:rPr lang="en-US" dirty="0" smtClean="0">
                <a:latin typeface="Century Gothic" pitchFamily="34" charset="0"/>
              </a:rPr>
              <a:t>; </a:t>
            </a:r>
            <a:r>
              <a:rPr lang="ru-RU" dirty="0">
                <a:latin typeface="Century Gothic" pitchFamily="34" charset="0"/>
              </a:rPr>
              <a:t>сідничний </a:t>
            </a:r>
            <a:r>
              <a:rPr lang="ru-RU" dirty="0" smtClean="0">
                <a:latin typeface="Century Gothic" pitchFamily="34" charset="0"/>
              </a:rPr>
              <a:t>мозоль</a:t>
            </a:r>
            <a:r>
              <a:rPr lang="en-US" dirty="0">
                <a:latin typeface="Century Gothic" pitchFamily="34" charset="0"/>
              </a:rPr>
              <a:t> ;</a:t>
            </a:r>
            <a:r>
              <a:rPr lang="ru-RU" dirty="0" smtClean="0">
                <a:latin typeface="Century Gothic" pitchFamily="34" charset="0"/>
              </a:rPr>
              <a:t> </a:t>
            </a:r>
            <a:r>
              <a:rPr lang="uk-UA" dirty="0" smtClean="0">
                <a:latin typeface="Century Gothic" pitchFamily="34" charset="0"/>
              </a:rPr>
              <a:t>Людиноподібні (</a:t>
            </a:r>
            <a:r>
              <a:rPr lang="en-US" dirty="0" err="1" smtClean="0">
                <a:latin typeface="Century Gothic" pitchFamily="34" charset="0"/>
              </a:rPr>
              <a:t>Hominoidea</a:t>
            </a:r>
            <a:r>
              <a:rPr lang="uk-UA" dirty="0" smtClean="0">
                <a:latin typeface="Century Gothic" pitchFamily="34" charset="0"/>
              </a:rPr>
              <a:t>) </a:t>
            </a:r>
            <a:r>
              <a:rPr lang="ru-RU" dirty="0">
                <a:latin typeface="Century Gothic" pitchFamily="34" charset="0"/>
              </a:rPr>
              <a:t>—</a:t>
            </a:r>
            <a:r>
              <a:rPr lang="en-US" dirty="0" smtClean="0">
                <a:latin typeface="Century Gothic" pitchFamily="34" charset="0"/>
              </a:rPr>
              <a:t> </a:t>
            </a:r>
            <a:r>
              <a:rPr lang="ru-RU" dirty="0" smtClean="0">
                <a:latin typeface="Century Gothic" pitchFamily="34" charset="0"/>
              </a:rPr>
              <a:t>людиноподібні </a:t>
            </a:r>
            <a:r>
              <a:rPr lang="ru-RU" dirty="0">
                <a:latin typeface="Century Gothic" pitchFamily="34" charset="0"/>
              </a:rPr>
              <a:t>мавпи </a:t>
            </a:r>
            <a:r>
              <a:rPr lang="ru-RU" dirty="0" smtClean="0">
                <a:latin typeface="Century Gothic" pitchFamily="34" charset="0"/>
              </a:rPr>
              <a:t>і люди</a:t>
            </a:r>
            <a:r>
              <a:rPr lang="en-US" dirty="0" smtClean="0">
                <a:latin typeface="Century Gothic" pitchFamily="34" charset="0"/>
              </a:rPr>
              <a:t>; </a:t>
            </a:r>
            <a:r>
              <a:rPr lang="uk-UA" dirty="0" smtClean="0">
                <a:latin typeface="Century Gothic" pitchFamily="34" charset="0"/>
              </a:rPr>
              <a:t>Родина</a:t>
            </a:r>
            <a:r>
              <a:rPr lang="en-US" dirty="0" smtClean="0">
                <a:latin typeface="Century Gothic" pitchFamily="34" charset="0"/>
              </a:rPr>
              <a:t>:</a:t>
            </a:r>
            <a:endParaRPr lang="en-US" dirty="0">
              <a:latin typeface="Century Gothic" pitchFamily="34" charset="0"/>
            </a:endParaRPr>
          </a:p>
          <a:p>
            <a:pPr>
              <a:buFont typeface="Courier New" charset="2"/>
              <a:buChar char="o"/>
            </a:pPr>
            <a:r>
              <a:rPr lang="uk-UA" dirty="0" smtClean="0">
                <a:latin typeface="Century Gothic" pitchFamily="34" charset="0"/>
              </a:rPr>
              <a:t>Гібонові (</a:t>
            </a:r>
            <a:r>
              <a:rPr lang="en-US" dirty="0" err="1" smtClean="0">
                <a:latin typeface="Century Gothic" pitchFamily="34" charset="0"/>
              </a:rPr>
              <a:t>Hylobatidae</a:t>
            </a:r>
            <a:r>
              <a:rPr lang="uk-UA" dirty="0" smtClean="0">
                <a:latin typeface="Century Gothic" pitchFamily="34" charset="0"/>
              </a:rPr>
              <a:t>)</a:t>
            </a:r>
            <a:r>
              <a:rPr lang="en-US" dirty="0" smtClean="0">
                <a:latin typeface="Century Gothic" pitchFamily="34" charset="0"/>
              </a:rPr>
              <a:t> </a:t>
            </a:r>
            <a:r>
              <a:rPr lang="uk-UA" dirty="0" smtClean="0">
                <a:latin typeface="Century Gothic" pitchFamily="34" charset="0"/>
              </a:rPr>
              <a:t>та</a:t>
            </a:r>
            <a:endParaRPr lang="en-US" dirty="0">
              <a:latin typeface="Century Gothic" pitchFamily="34" charset="0"/>
            </a:endParaRPr>
          </a:p>
          <a:p>
            <a:pPr>
              <a:buFont typeface="Courier New" charset="2"/>
              <a:buChar char="o"/>
            </a:pPr>
            <a:r>
              <a:rPr lang="uk-UA" dirty="0" smtClean="0">
                <a:latin typeface="Century Gothic" pitchFamily="34" charset="0"/>
              </a:rPr>
              <a:t>Гомініди (</a:t>
            </a:r>
            <a:r>
              <a:rPr lang="en-US" dirty="0" err="1" smtClean="0">
                <a:latin typeface="Century Gothic" pitchFamily="34" charset="0"/>
              </a:rPr>
              <a:t>Hominidae</a:t>
            </a:r>
            <a:r>
              <a:rPr lang="uk-UA" dirty="0" smtClean="0">
                <a:latin typeface="Century Gothic" pitchFamily="34" charset="0"/>
              </a:rPr>
              <a:t>)</a:t>
            </a:r>
            <a:r>
              <a:rPr lang="en-US" dirty="0" smtClean="0">
                <a:latin typeface="Century Gothic" pitchFamily="34" charset="0"/>
              </a:rPr>
              <a:t> </a:t>
            </a:r>
            <a:r>
              <a:rPr lang="ru-RU" dirty="0">
                <a:latin typeface="Century Gothic" pitchFamily="34" charset="0"/>
              </a:rPr>
              <a:t>—</a:t>
            </a:r>
            <a:r>
              <a:rPr lang="en-US" dirty="0">
                <a:latin typeface="Century Gothic" pitchFamily="34" charset="0"/>
              </a:rPr>
              <a:t> </a:t>
            </a:r>
            <a:r>
              <a:rPr lang="ru-RU" dirty="0" smtClean="0">
                <a:latin typeface="Century Gothic" pitchFamily="34" charset="0"/>
              </a:rPr>
              <a:t>орангутанги</a:t>
            </a:r>
            <a:r>
              <a:rPr lang="ru-RU" dirty="0">
                <a:latin typeface="Century Gothic" pitchFamily="34" charset="0"/>
              </a:rPr>
              <a:t>, горили, шимпанзе </a:t>
            </a:r>
            <a:r>
              <a:rPr lang="ru-RU" dirty="0" smtClean="0">
                <a:latin typeface="Century Gothic" pitchFamily="34" charset="0"/>
              </a:rPr>
              <a:t>та </a:t>
            </a:r>
            <a:r>
              <a:rPr lang="ru-RU" dirty="0">
                <a:latin typeface="Century Gothic" pitchFamily="34" charset="0"/>
              </a:rPr>
              <a:t>люди</a:t>
            </a:r>
            <a:r>
              <a:rPr lang="en-US" dirty="0" smtClean="0">
                <a:latin typeface="Century Gothic" pitchFamily="34" charset="0"/>
              </a:rPr>
              <a:t>).</a:t>
            </a:r>
            <a:endParaRPr lang="en-US" dirty="0">
              <a:latin typeface="Century Gothic" pitchFamily="34" charset="0"/>
            </a:endParaRPr>
          </a:p>
          <a:p>
            <a:pPr>
              <a:buFont typeface="Courier New" charset="2"/>
              <a:buChar char="o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966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615900-D1C1-7F10-76F3-1491C2A6B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Надродина: людиноподібні </a:t>
            </a:r>
            <a:r>
              <a:rPr lang="en-US" dirty="0" smtClean="0"/>
              <a:t> </a:t>
            </a:r>
            <a:r>
              <a:rPr lang="uk-UA" dirty="0" smtClean="0"/>
              <a:t>(</a:t>
            </a:r>
            <a:r>
              <a:rPr lang="en-US" dirty="0" err="1" smtClean="0"/>
              <a:t>Hominoidea</a:t>
            </a:r>
            <a:r>
              <a:rPr lang="uk-UA" dirty="0" smtClean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7390A3-C428-DBD9-B9E6-7BA0D9C33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uk-UA" dirty="0" smtClean="0"/>
              <a:t>Міграція </a:t>
            </a:r>
            <a:r>
              <a:rPr lang="uk-UA" dirty="0"/>
              <a:t>з Африки на Євразійський континент приблизно 20 мільйонів років тому (лінія, що веде до гібонів, розпадається).</a:t>
            </a:r>
            <a:endParaRPr lang="en-US" dirty="0"/>
          </a:p>
          <a:p>
            <a:r>
              <a:rPr lang="uk-UA" dirty="0" smtClean="0"/>
              <a:t>15 </a:t>
            </a:r>
            <a:r>
              <a:rPr lang="uk-UA" dirty="0"/>
              <a:t>мільйонів років тому. </a:t>
            </a:r>
            <a:r>
              <a:rPr lang="uk-UA" dirty="0" smtClean="0"/>
              <a:t>відокремлюється </a:t>
            </a:r>
            <a:r>
              <a:rPr lang="uk-UA" dirty="0"/>
              <a:t>лінія, що веде до орангутангів (</a:t>
            </a:r>
            <a:r>
              <a:rPr lang="en-US" dirty="0" err="1"/>
              <a:t>Sivapithecus</a:t>
            </a:r>
            <a:r>
              <a:rPr lang="en-US" dirty="0"/>
              <a:t>, </a:t>
            </a:r>
            <a:r>
              <a:rPr lang="en-US" dirty="0" err="1"/>
              <a:t>Pongo</a:t>
            </a:r>
            <a:r>
              <a:rPr lang="en-US" dirty="0"/>
              <a:t>);</a:t>
            </a:r>
          </a:p>
          <a:p>
            <a:r>
              <a:rPr lang="en-US" i="1" dirty="0" err="1" smtClean="0"/>
              <a:t>Dryopithecus</a:t>
            </a:r>
            <a:r>
              <a:rPr lang="uk-UA" dirty="0" smtClean="0"/>
              <a:t>– </a:t>
            </a:r>
            <a:r>
              <a:rPr lang="uk-UA" dirty="0"/>
              <a:t>сліпа лінія</a:t>
            </a:r>
            <a:endParaRPr lang="en-US" dirty="0"/>
          </a:p>
          <a:p>
            <a:r>
              <a:rPr lang="ru-RU" dirty="0" smtClean="0"/>
              <a:t>Повернення </a:t>
            </a:r>
            <a:r>
              <a:rPr lang="ru-RU" dirty="0"/>
              <a:t>на африканський континент - подальша еволюція приматів</a:t>
            </a:r>
            <a:r>
              <a:rPr lang="en-US" dirty="0" smtClean="0"/>
              <a:t>.</a:t>
            </a:r>
            <a:endParaRPr lang="en-US" dirty="0"/>
          </a:p>
          <a:p>
            <a:r>
              <a:rPr lang="uk-UA" dirty="0" smtClean="0"/>
              <a:t>Горили </a:t>
            </a:r>
            <a:r>
              <a:rPr lang="uk-UA" dirty="0"/>
              <a:t>відокремилися від еволюційної лінії людини 9 мільйонів років тому, а шимпанзе 7 мільйонів років тому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676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A6270-715A-F9FC-15BC-D98D0393B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ience Break: Hominin Update (Part 1) | March 2018 | CSEG RECORDER">
            <a:extLst>
              <a:ext uri="{FF2B5EF4-FFF2-40B4-BE49-F238E27FC236}">
                <a16:creationId xmlns:a16="http://schemas.microsoft.com/office/drawing/2014/main" xmlns="" id="{964220D9-2999-5E75-D61A-5256531D7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771" y="578758"/>
            <a:ext cx="7503884" cy="52450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8F4B34-F41A-E69C-BDFA-C7248F0A0B42}"/>
              </a:ext>
            </a:extLst>
          </p:cNvPr>
          <p:cNvSpPr txBox="1"/>
          <p:nvPr/>
        </p:nvSpPr>
        <p:spPr>
          <a:xfrm>
            <a:off x="2296886" y="6183086"/>
            <a:ext cx="90133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hlinkClick r:id="rId3"/>
              </a:rPr>
              <a:t>Філогенетичне </a:t>
            </a:r>
            <a:r>
              <a:rPr lang="ru-RU" dirty="0">
                <a:hlinkClick r:id="rId3"/>
              </a:rPr>
              <a:t>дерево </a:t>
            </a:r>
            <a:r>
              <a:rPr lang="ru-RU" dirty="0" smtClean="0">
                <a:hlinkClick r:id="rId3"/>
              </a:rPr>
              <a:t>(</a:t>
            </a:r>
            <a:r>
              <a:rPr lang="en-US" dirty="0" err="1" smtClean="0">
                <a:hlinkClick r:id="rId3"/>
              </a:rPr>
              <a:t>Hominoidea</a:t>
            </a:r>
            <a:r>
              <a:rPr lang="uk-UA" dirty="0" smtClean="0">
                <a:hlinkClick r:id="rId3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230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1DD151-3CB7-1F7F-1F91-0189DBC1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Домашнє завдання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CD8597-DE4B-3BE8-ADF9-487F19B2D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Виконати </a:t>
            </a:r>
            <a:r>
              <a:rPr lang="ru-RU" dirty="0"/>
              <a:t>завдання на с. 19</a:t>
            </a:r>
            <a:endParaRPr lang="en-US" dirty="0"/>
          </a:p>
          <a:p>
            <a:r>
              <a:rPr lang="ru-RU" dirty="0" smtClean="0"/>
              <a:t>Підготуватися </a:t>
            </a:r>
            <a:r>
              <a:rPr lang="ru-RU" dirty="0"/>
              <a:t>до </a:t>
            </a:r>
            <a:r>
              <a:rPr lang="ru-RU" dirty="0" smtClean="0"/>
              <a:t>теми: </a:t>
            </a:r>
            <a:r>
              <a:rPr lang="en-US" dirty="0"/>
              <a:t>" </a:t>
            </a:r>
            <a:r>
              <a:rPr lang="ru-RU" dirty="0" smtClean="0"/>
              <a:t>Поведінка </a:t>
            </a:r>
            <a:r>
              <a:rPr lang="ru-RU" dirty="0"/>
              <a:t>і значення інтелекту в складних соціальних </a:t>
            </a:r>
            <a:r>
              <a:rPr lang="ru-RU" dirty="0" smtClean="0"/>
              <a:t>спільнотах</a:t>
            </a:r>
            <a:r>
              <a:rPr lang="en-US" dirty="0"/>
              <a:t> ".</a:t>
            </a:r>
          </a:p>
        </p:txBody>
      </p:sp>
    </p:spTree>
    <p:extLst>
      <p:ext uri="{BB962C8B-B14F-4D97-AF65-F5344CB8AC3E}">
        <p14:creationId xmlns:p14="http://schemas.microsoft.com/office/powerpoint/2010/main" val="1443909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F8F7B8-BCBB-E63A-DC54-B19CF671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Виникнення </a:t>
            </a:r>
            <a:r>
              <a:rPr lang="ru-RU" dirty="0">
                <a:solidFill>
                  <a:schemeClr val="bg1"/>
                </a:solidFill>
              </a:rPr>
              <a:t>та еволюція ранніх предків людини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692DBD-6B1C-918E-E237-F55C1F724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ru-RU" dirty="0" smtClean="0"/>
              <a:t>Мета </a:t>
            </a:r>
            <a:r>
              <a:rPr lang="ru-RU" dirty="0"/>
              <a:t>уроку: </a:t>
            </a:r>
            <a:r>
              <a:rPr lang="ru-RU" dirty="0" smtClean="0"/>
              <a:t>Ознайомлення </a:t>
            </a:r>
            <a:r>
              <a:rPr lang="ru-RU" dirty="0"/>
              <a:t>з еволюцією </a:t>
            </a:r>
            <a:r>
              <a:rPr lang="ru-RU" dirty="0" smtClean="0"/>
              <a:t>ранніх </a:t>
            </a:r>
            <a:r>
              <a:rPr lang="ru-RU" dirty="0"/>
              <a:t>предків людини</a:t>
            </a:r>
            <a:r>
              <a:rPr lang="en-US" dirty="0" smtClean="0"/>
              <a:t>.</a:t>
            </a:r>
            <a:endParaRPr lang="en-US" dirty="0"/>
          </a:p>
          <a:p>
            <a:r>
              <a:rPr lang="ru-RU" dirty="0" smtClean="0"/>
              <a:t>Результати </a:t>
            </a:r>
            <a:r>
              <a:rPr lang="ru-RU" dirty="0" smtClean="0"/>
              <a:t>уроку</a:t>
            </a:r>
            <a:r>
              <a:rPr lang="en-US" dirty="0" smtClean="0"/>
              <a:t>: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ru-RU" dirty="0" smtClean="0"/>
              <a:t>Вказати </a:t>
            </a:r>
            <a:r>
              <a:rPr lang="ru-RU" dirty="0" smtClean="0"/>
              <a:t>переваги прямоходіння та скелетної будови </a:t>
            </a:r>
            <a:r>
              <a:rPr lang="ru-RU" dirty="0"/>
              <a:t>(хребет, таз, грудна клітка, великий отвір, будова стоп, стегнових кісток і </a:t>
            </a:r>
            <a:r>
              <a:rPr lang="ru-RU" dirty="0" smtClean="0"/>
              <a:t>щелепи)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ru-RU" dirty="0" smtClean="0"/>
              <a:t>Описати </a:t>
            </a:r>
            <a:r>
              <a:rPr lang="ru-RU" dirty="0"/>
              <a:t>найдавніші види еволюційної лінії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ru-RU" dirty="0" smtClean="0"/>
              <a:t>Порівняти </a:t>
            </a:r>
            <a:r>
              <a:rPr lang="ru-RU" dirty="0" smtClean="0"/>
              <a:t>представників </a:t>
            </a:r>
            <a:r>
              <a:rPr lang="uk-UA" dirty="0" smtClean="0"/>
              <a:t>грацильних </a:t>
            </a:r>
            <a:r>
              <a:rPr lang="ru-RU" dirty="0" smtClean="0"/>
              <a:t>австралопітеків</a:t>
            </a:r>
            <a:r>
              <a:rPr lang="ru-RU" dirty="0"/>
              <a:t>, на основі </a:t>
            </a:r>
            <a:r>
              <a:rPr lang="ru-RU" dirty="0">
                <a:solidFill>
                  <a:schemeClr val="tx1"/>
                </a:solidFill>
              </a:rPr>
              <a:t>скелета </a:t>
            </a:r>
            <a:r>
              <a:rPr lang="en-US" i="1" dirty="0">
                <a:solidFill>
                  <a:schemeClr val="tx1"/>
                </a:solidFill>
              </a:rPr>
              <a:t>A. </a:t>
            </a:r>
            <a:r>
              <a:rPr lang="en-US" i="1" dirty="0" err="1">
                <a:solidFill>
                  <a:schemeClr val="tx1"/>
                </a:solidFill>
              </a:rPr>
              <a:t>anamensis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і </a:t>
            </a:r>
            <a:r>
              <a:rPr lang="en-US" dirty="0">
                <a:solidFill>
                  <a:schemeClr val="tx1"/>
                </a:solidFill>
              </a:rPr>
              <a:t>A. </a:t>
            </a:r>
            <a:r>
              <a:rPr lang="en-US" i="1" dirty="0" err="1">
                <a:solidFill>
                  <a:schemeClr val="tx1"/>
                </a:solidFill>
              </a:rPr>
              <a:t>africanus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/>
              <a:t>Люсі і дитя Таунга)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ru-RU" dirty="0" smtClean="0"/>
              <a:t>Зробити </a:t>
            </a:r>
            <a:r>
              <a:rPr lang="ru-RU" dirty="0"/>
              <a:t>висновок </a:t>
            </a:r>
            <a:r>
              <a:rPr lang="ru-RU" dirty="0" smtClean="0"/>
              <a:t> </a:t>
            </a:r>
            <a:r>
              <a:rPr lang="ru-RU" dirty="0" smtClean="0"/>
              <a:t>щодо філогенезу </a:t>
            </a:r>
            <a:r>
              <a:rPr lang="ru-RU" dirty="0"/>
              <a:t>стійких австралопітеків і зв'язку австралопітеків з родом </a:t>
            </a:r>
            <a:r>
              <a:rPr lang="en-US" i="1" dirty="0" smtClean="0"/>
              <a:t>Homo</a:t>
            </a:r>
            <a:r>
              <a:rPr lang="ru-RU" dirty="0" smtClean="0"/>
              <a:t>.</a:t>
            </a:r>
            <a:endParaRPr lang="en-US" dirty="0"/>
          </a:p>
          <a:p>
            <a:pPr>
              <a:buFont typeface="Arial" charset="2"/>
              <a:buChar char="•"/>
            </a:pPr>
            <a:endParaRPr lang="en-US" dirty="0"/>
          </a:p>
          <a:p>
            <a:r>
              <a:rPr lang="uk-UA" dirty="0" smtClean="0"/>
              <a:t>Ключові </a:t>
            </a:r>
            <a:r>
              <a:rPr lang="uk-UA" dirty="0"/>
              <a:t>слова: </a:t>
            </a:r>
            <a:r>
              <a:rPr lang="uk-UA" dirty="0" smtClean="0"/>
              <a:t>прямоходіння, </a:t>
            </a:r>
            <a:r>
              <a:rPr lang="uk-UA" dirty="0"/>
              <a:t>ліси, савани, великий отвір, стегнова кістка, таз, зуби, </a:t>
            </a:r>
            <a:r>
              <a:rPr lang="uk-UA" dirty="0" smtClean="0"/>
              <a:t>ємність порожнини черепа</a:t>
            </a:r>
            <a:r>
              <a:rPr lang="uk-UA" dirty="0" smtClean="0">
                <a:solidFill>
                  <a:schemeClr val="tx1"/>
                </a:solidFill>
              </a:rPr>
              <a:t>, </a:t>
            </a:r>
            <a:r>
              <a:rPr lang="en-US" i="1" dirty="0" err="1">
                <a:solidFill>
                  <a:schemeClr val="tx1"/>
                </a:solidFill>
              </a:rPr>
              <a:t>Sahelanthropus</a:t>
            </a:r>
            <a:r>
              <a:rPr lang="en-US" i="1" dirty="0">
                <a:solidFill>
                  <a:schemeClr val="tx1"/>
                </a:solidFill>
              </a:rPr>
              <a:t> </a:t>
            </a:r>
            <a:r>
              <a:rPr lang="en-US" i="1" dirty="0" err="1">
                <a:solidFill>
                  <a:schemeClr val="tx1"/>
                </a:solidFill>
              </a:rPr>
              <a:t>tchadensis</a:t>
            </a:r>
            <a:r>
              <a:rPr lang="uk-UA" dirty="0" smtClean="0">
                <a:solidFill>
                  <a:schemeClr val="tx1"/>
                </a:solidFill>
              </a:rPr>
              <a:t>, </a:t>
            </a:r>
            <a:r>
              <a:rPr lang="en-US" i="1" dirty="0" err="1">
                <a:solidFill>
                  <a:schemeClr val="tx1"/>
                </a:solidFill>
              </a:rPr>
              <a:t>Ardipithecus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ramidus</a:t>
            </a:r>
            <a:r>
              <a:rPr lang="uk-UA" dirty="0" smtClean="0">
                <a:solidFill>
                  <a:schemeClr val="tx1"/>
                </a:solidFill>
              </a:rPr>
              <a:t>, </a:t>
            </a:r>
            <a:r>
              <a:rPr lang="uk-UA" dirty="0">
                <a:solidFill>
                  <a:schemeClr val="tx1"/>
                </a:solidFill>
              </a:rPr>
              <a:t>грацильні австралопітеки, </a:t>
            </a:r>
            <a:r>
              <a:rPr lang="en-US" i="1" dirty="0">
                <a:solidFill>
                  <a:schemeClr val="tx1"/>
                </a:solidFill>
              </a:rPr>
              <a:t>Australopithecus </a:t>
            </a:r>
            <a:r>
              <a:rPr lang="en-US" i="1" dirty="0" err="1">
                <a:solidFill>
                  <a:schemeClr val="tx1"/>
                </a:solidFill>
              </a:rPr>
              <a:t>afarensis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A. </a:t>
            </a:r>
            <a:r>
              <a:rPr lang="en-US" i="1" dirty="0" err="1">
                <a:solidFill>
                  <a:schemeClr val="tx1"/>
                </a:solidFill>
              </a:rPr>
              <a:t>africanus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uk-UA" dirty="0" smtClean="0">
                <a:solidFill>
                  <a:schemeClr val="tx1"/>
                </a:solidFill>
              </a:rPr>
              <a:t>міцні </a:t>
            </a:r>
            <a:r>
              <a:rPr lang="uk-UA" dirty="0">
                <a:solidFill>
                  <a:schemeClr val="tx1"/>
                </a:solidFill>
              </a:rPr>
              <a:t>австралопітеки, </a:t>
            </a:r>
            <a:r>
              <a:rPr lang="en-US" i="1" dirty="0" err="1" smtClean="0">
                <a:solidFill>
                  <a:schemeClr val="tx1"/>
                </a:solidFill>
              </a:rPr>
              <a:t>Paranthropus</a:t>
            </a:r>
            <a:r>
              <a:rPr lang="uk-UA" i="1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42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FCFBA6-322C-4189-A0AF-3F9A201A1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ru-RU" sz="2500" dirty="0" smtClean="0"/>
              <a:t>Збільшення </a:t>
            </a:r>
            <a:r>
              <a:rPr lang="ru-RU" sz="2500" dirty="0"/>
              <a:t>маси мозку та зміни, пов’язані з </a:t>
            </a:r>
            <a:r>
              <a:rPr lang="ru-RU" sz="2500" dirty="0" smtClean="0"/>
              <a:t/>
            </a:r>
            <a:br>
              <a:rPr lang="ru-RU" sz="2500" dirty="0" smtClean="0"/>
            </a:br>
            <a:r>
              <a:rPr lang="ru-RU" sz="2500" dirty="0" smtClean="0"/>
              <a:t>органами </a:t>
            </a:r>
            <a:r>
              <a:rPr lang="ru-RU" sz="2500" dirty="0"/>
              <a:t>чуття</a:t>
            </a:r>
            <a:endParaRPr lang="sr-Latn-RS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FBB867-6A4C-4A9B-AA9D-3FFBF99B1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6" y="2603500"/>
            <a:ext cx="10726208" cy="2959100"/>
          </a:xfrm>
        </p:spPr>
        <p:txBody>
          <a:bodyPr anchor="ctr">
            <a:normAutofit/>
          </a:bodyPr>
          <a:lstStyle/>
          <a:p>
            <a:r>
              <a:rPr lang="ru-RU" dirty="0" smtClean="0"/>
              <a:t>Необхідність </a:t>
            </a:r>
            <a:r>
              <a:rPr lang="ru-RU" dirty="0"/>
              <a:t>обробки все більш складної інформації</a:t>
            </a:r>
            <a:endParaRPr lang="sr-Latn-RS" dirty="0"/>
          </a:p>
          <a:p>
            <a:r>
              <a:rPr lang="ru-RU" dirty="0" smtClean="0"/>
              <a:t>З </a:t>
            </a:r>
            <a:r>
              <a:rPr lang="ru-RU" dirty="0"/>
              <a:t>переходом </a:t>
            </a:r>
            <a:r>
              <a:rPr lang="ru-RU" dirty="0" smtClean="0"/>
              <a:t>до денного </a:t>
            </a:r>
            <a:r>
              <a:rPr lang="ru-RU" dirty="0"/>
              <a:t>способу життя, </a:t>
            </a:r>
            <a:r>
              <a:rPr lang="ru-RU" dirty="0" smtClean="0"/>
              <a:t>виникає </a:t>
            </a:r>
            <a:r>
              <a:rPr lang="ru-RU" dirty="0"/>
              <a:t>потреба в еволюції </a:t>
            </a:r>
            <a:r>
              <a:rPr lang="ru-RU" dirty="0" smtClean="0"/>
              <a:t>зору </a:t>
            </a:r>
            <a:r>
              <a:rPr lang="ru-RU" dirty="0"/>
              <a:t>(здатності розрізняти кольори);</a:t>
            </a:r>
            <a:endParaRPr lang="sr-Latn-RS" dirty="0"/>
          </a:p>
          <a:p>
            <a:r>
              <a:rPr lang="ru-RU" dirty="0" smtClean="0"/>
              <a:t>Очі спрямовані </a:t>
            </a:r>
            <a:r>
              <a:rPr lang="ru-RU" dirty="0"/>
              <a:t>вперед (</a:t>
            </a:r>
            <a:r>
              <a:rPr lang="ru-RU" dirty="0" smtClean="0">
                <a:solidFill>
                  <a:schemeClr val="tx1"/>
                </a:solidFill>
              </a:rPr>
              <a:t>стереоскопічний </a:t>
            </a:r>
            <a:r>
              <a:rPr lang="ru-RU" dirty="0">
                <a:solidFill>
                  <a:schemeClr val="tx1"/>
                </a:solidFill>
              </a:rPr>
              <a:t>зір</a:t>
            </a:r>
            <a:r>
              <a:rPr lang="ru-RU" dirty="0"/>
              <a:t>) - легше пересуватися </a:t>
            </a:r>
            <a:r>
              <a:rPr lang="ru-RU" dirty="0" smtClean="0"/>
              <a:t>по </a:t>
            </a:r>
            <a:r>
              <a:rPr lang="ru-RU" dirty="0"/>
              <a:t>деревах.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801979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B86379-9338-461C-8957-73AF6B5D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Тривалий </a:t>
            </a:r>
            <a:r>
              <a:rPr lang="ru-RU" dirty="0"/>
              <a:t>догляд за потомством і період навчання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20DAC3-C280-46E6-9BAF-21D2DD659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Невелика </a:t>
            </a:r>
            <a:r>
              <a:rPr lang="uk-UA" dirty="0"/>
              <a:t>кількість нащадків</a:t>
            </a:r>
            <a:endParaRPr lang="sr-Latn-RS" dirty="0"/>
          </a:p>
          <a:p>
            <a:r>
              <a:rPr lang="ru-RU" dirty="0" smtClean="0"/>
              <a:t>Тривалий </a:t>
            </a:r>
            <a:r>
              <a:rPr lang="ru-RU" dirty="0"/>
              <a:t>період догляду та навчання потомства</a:t>
            </a:r>
            <a:endParaRPr lang="sr-Latn-RS" dirty="0"/>
          </a:p>
          <a:p>
            <a:r>
              <a:rPr lang="ru-RU" dirty="0" smtClean="0"/>
              <a:t>Навчання </a:t>
            </a:r>
            <a:r>
              <a:rPr lang="ru-RU" dirty="0"/>
              <a:t>дає велику </a:t>
            </a:r>
            <a:r>
              <a:rPr lang="ru-RU" dirty="0" smtClean="0"/>
              <a:t>перевагу</a:t>
            </a:r>
            <a:r>
              <a:rPr lang="ru-RU" dirty="0"/>
              <a:t>, оскільки за коротший проміжок часу передається більше інформації, ніж звичайним шляхом – через гени.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471089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9B7A79-28F4-4407-8460-8114F787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 smtClean="0"/>
              <a:t>Знову </a:t>
            </a:r>
            <a:r>
              <a:rPr lang="ru-RU" sz="2000" dirty="0"/>
              <a:t>на </a:t>
            </a:r>
            <a:r>
              <a:rPr lang="ru-RU" sz="2000" dirty="0" smtClean="0"/>
              <a:t>землі</a:t>
            </a:r>
            <a:r>
              <a:rPr lang="sr-Latn-RS" sz="2000" dirty="0"/>
              <a:t> – </a:t>
            </a:r>
            <a:r>
              <a:rPr lang="ru-RU" sz="2000" dirty="0" smtClean="0"/>
              <a:t>прямоходіння і </a:t>
            </a:r>
            <a:r>
              <a:rPr lang="ru-RU" sz="2000" dirty="0"/>
              <a:t>збільшення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ємності </a:t>
            </a:r>
            <a:r>
              <a:rPr lang="ru-RU" sz="2000" dirty="0" smtClean="0"/>
              <a:t>порожнини </a:t>
            </a:r>
            <a:r>
              <a:rPr lang="ru-RU" sz="2000" dirty="0"/>
              <a:t>черепа</a:t>
            </a:r>
            <a:endParaRPr lang="sr-Latn-R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5DC501-BBAB-4A7D-9B3F-2224A6863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6784689" cy="421319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/>
              <a:t>Хребет </a:t>
            </a:r>
            <a:r>
              <a:rPr lang="ru-RU" sz="1400" dirty="0"/>
              <a:t>набув форми літери "S", положення великого отвору (потиличної кістки) змінилося, таз став коротшим і ширшим, а великий палець стопи знаходиться на одному рівні з іншими пальцями.</a:t>
            </a:r>
            <a:endParaRPr lang="sr-Latn-RS" sz="1400" dirty="0"/>
          </a:p>
          <a:p>
            <a:pPr>
              <a:lnSpc>
                <a:spcPct val="90000"/>
              </a:lnSpc>
            </a:pPr>
            <a:r>
              <a:rPr lang="ru-RU" sz="1400" dirty="0" smtClean="0"/>
              <a:t>Двонога хода (біпедалізм) </a:t>
            </a:r>
            <a:r>
              <a:rPr lang="ru-RU" sz="1400" dirty="0" smtClean="0"/>
              <a:t>– Найдавніші </a:t>
            </a:r>
            <a:r>
              <a:rPr lang="ru-RU" sz="1400" dirty="0"/>
              <a:t>скам'янілості гомінідів, які прямо вказують на пересування на двох ногах, близько 4,2 мільйона років.</a:t>
            </a:r>
            <a:endParaRPr lang="sr-Latn-RS" sz="1400" dirty="0"/>
          </a:p>
          <a:p>
            <a:pPr>
              <a:lnSpc>
                <a:spcPct val="90000"/>
              </a:lnSpc>
            </a:pPr>
            <a:r>
              <a:rPr lang="ru-RU" sz="1400" dirty="0" smtClean="0"/>
              <a:t>Поява </a:t>
            </a:r>
            <a:r>
              <a:rPr lang="ru-RU" sz="1400" dirty="0" smtClean="0"/>
              <a:t>двоногого </a:t>
            </a:r>
            <a:r>
              <a:rPr lang="ru-RU" sz="1400" dirty="0" smtClean="0"/>
              <a:t>ходіння пов'язана </a:t>
            </a:r>
            <a:r>
              <a:rPr lang="ru-RU" sz="1400" dirty="0"/>
              <a:t>з поширенням саван.</a:t>
            </a:r>
            <a:endParaRPr lang="sr-Latn-RS" sz="1400" dirty="0"/>
          </a:p>
          <a:p>
            <a:pPr>
              <a:lnSpc>
                <a:spcPct val="90000"/>
              </a:lnSpc>
            </a:pPr>
            <a:r>
              <a:rPr lang="ru-RU" sz="1400" dirty="0" smtClean="0"/>
              <a:t>Обшук </a:t>
            </a:r>
            <a:r>
              <a:rPr lang="ru-RU" sz="1400" dirty="0"/>
              <a:t>великих територій у пошуках їжі, численні хижаки, виражені перепади </a:t>
            </a:r>
            <a:r>
              <a:rPr lang="ru-RU" sz="1400" dirty="0" smtClean="0"/>
              <a:t>температур.</a:t>
            </a:r>
            <a:endParaRPr lang="sr-Latn-RS" sz="1400" dirty="0"/>
          </a:p>
          <a:p>
            <a:pPr>
              <a:lnSpc>
                <a:spcPct val="90000"/>
              </a:lnSpc>
            </a:pPr>
            <a:r>
              <a:rPr lang="uk-UA" sz="1400" dirty="0" smtClean="0"/>
              <a:t>Прямоходіння </a:t>
            </a:r>
            <a:r>
              <a:rPr lang="uk-UA" sz="1400" dirty="0"/>
              <a:t>давало ряд переваг:</a:t>
            </a:r>
            <a:endParaRPr lang="sr-Latn-RS" sz="1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1400" dirty="0" smtClean="0"/>
              <a:t>кращий </a:t>
            </a:r>
            <a:r>
              <a:rPr lang="uk-UA" sz="1400" dirty="0"/>
              <a:t>пошук місцевості,</a:t>
            </a:r>
            <a:endParaRPr lang="sr-Latn-RS" sz="1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1400" dirty="0" smtClean="0"/>
              <a:t>Перенесення </a:t>
            </a:r>
            <a:r>
              <a:rPr lang="uk-UA" sz="1400" dirty="0"/>
              <a:t>їжі та дитинчат</a:t>
            </a:r>
            <a:endParaRPr lang="sr-Latn-RS" sz="1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1400" dirty="0" smtClean="0"/>
              <a:t>Більш </a:t>
            </a:r>
            <a:r>
              <a:rPr lang="uk-UA" sz="1400" dirty="0" smtClean="0"/>
              <a:t>ефективну </a:t>
            </a:r>
            <a:r>
              <a:rPr lang="uk-UA" sz="1400" dirty="0" smtClean="0"/>
              <a:t>терморегуляцію</a:t>
            </a:r>
            <a:r>
              <a:rPr lang="sr-Latn-RS" sz="1400" dirty="0" smtClean="0"/>
              <a:t>,...</a:t>
            </a:r>
            <a:endParaRPr lang="sr-Latn-RS" sz="1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r-Latn-RS" sz="1400" dirty="0"/>
          </a:p>
        </p:txBody>
      </p:sp>
      <p:pic>
        <p:nvPicPr>
          <p:cNvPr id="3074" name="Picture 2" descr="Latinski jezik za medicinske škole: EVOLUCIJA ČOVEKA">
            <a:extLst>
              <a:ext uri="{FF2B5EF4-FFF2-40B4-BE49-F238E27FC236}">
                <a16:creationId xmlns:a16="http://schemas.microsoft.com/office/drawing/2014/main" xmlns="" id="{920ED5DE-2086-4294-A08D-20C25DBC7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0571" y="3539519"/>
            <a:ext cx="3798510" cy="1899255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987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8630E-6C06-4B2D-8DE4-FF68DB0F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uk-UA" dirty="0" smtClean="0"/>
              <a:t>Ємність </a:t>
            </a:r>
            <a:r>
              <a:rPr lang="uk-UA" dirty="0" smtClean="0"/>
              <a:t>порожнини черепа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3F9EF6-FE64-42BE-87CA-68E026767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dirty="0" smtClean="0">
                <a:latin typeface="+mj-lt"/>
              </a:rPr>
              <a:t>Початок - 2,5 </a:t>
            </a:r>
            <a:r>
              <a:rPr lang="ru-RU" dirty="0">
                <a:latin typeface="+mj-lt"/>
              </a:rPr>
              <a:t>млн років тому (поява роду Homo)</a:t>
            </a:r>
            <a:endParaRPr lang="sr-Latn-RS" dirty="0">
              <a:latin typeface="+mj-lt"/>
            </a:endParaRPr>
          </a:p>
          <a:p>
            <a:r>
              <a:rPr lang="ru-RU" dirty="0" smtClean="0">
                <a:latin typeface="+mj-lt"/>
              </a:rPr>
              <a:t>Австралопітеки </a:t>
            </a:r>
            <a:r>
              <a:rPr lang="ru-RU" dirty="0">
                <a:latin typeface="+mj-lt"/>
              </a:rPr>
              <a:t>400 см³; сучасні люди – 1 350 см³</a:t>
            </a:r>
            <a:endParaRPr lang="sr-Latn-RS" dirty="0">
              <a:latin typeface="+mj-lt"/>
            </a:endParaRPr>
          </a:p>
          <a:p>
            <a:r>
              <a:rPr lang="ru-RU" dirty="0" smtClean="0">
                <a:latin typeface="+mj-lt"/>
              </a:rPr>
              <a:t>Зміна </a:t>
            </a:r>
            <a:r>
              <a:rPr lang="ru-RU" dirty="0">
                <a:latin typeface="+mj-lt"/>
              </a:rPr>
              <a:t>форми черепа: збільшення скроневих, тім'яних і лобових часток.</a:t>
            </a:r>
            <a:endParaRPr lang="sr-Latn-RS" dirty="0">
              <a:latin typeface="+mj-lt"/>
            </a:endParaRPr>
          </a:p>
          <a:p>
            <a:r>
              <a:rPr lang="uk-UA" dirty="0" smtClean="0">
                <a:latin typeface="+mj-lt"/>
              </a:rPr>
              <a:t>Мозок</a:t>
            </a:r>
            <a:r>
              <a:rPr lang="uk-UA" dirty="0">
                <a:latin typeface="+mj-lt"/>
              </a:rPr>
              <a:t>: розвиток неокортексу (кори головного мозку) – центрів конгитивних функцій (мислення, мова, міркування, пам'ять); неокортекс має 6 шарів.</a:t>
            </a:r>
            <a:endParaRPr lang="sr-Latn-RS" dirty="0">
              <a:latin typeface="+mj-lt"/>
            </a:endParaRPr>
          </a:p>
          <a:p>
            <a:pPr marL="0" indent="0">
              <a:buNone/>
            </a:pPr>
            <a:endParaRPr lang="sr-Latn-R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E0A9ACB-012B-492D-90EA-39A0522A3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2851"/>
              </p:ext>
            </p:extLst>
          </p:nvPr>
        </p:nvGraphicFramePr>
        <p:xfrm>
          <a:off x="1151467" y="2893334"/>
          <a:ext cx="4345026" cy="320844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77433">
                  <a:extLst>
                    <a:ext uri="{9D8B030D-6E8A-4147-A177-3AD203B41FA5}">
                      <a16:colId xmlns:a16="http://schemas.microsoft.com/office/drawing/2014/main" xmlns="" val="3197073451"/>
                    </a:ext>
                  </a:extLst>
                </a:gridCol>
                <a:gridCol w="1423351">
                  <a:extLst>
                    <a:ext uri="{9D8B030D-6E8A-4147-A177-3AD203B41FA5}">
                      <a16:colId xmlns:a16="http://schemas.microsoft.com/office/drawing/2014/main" xmlns="" val="2882637404"/>
                    </a:ext>
                  </a:extLst>
                </a:gridCol>
                <a:gridCol w="1444242">
                  <a:extLst>
                    <a:ext uri="{9D8B030D-6E8A-4147-A177-3AD203B41FA5}">
                      <a16:colId xmlns:a16="http://schemas.microsoft.com/office/drawing/2014/main" xmlns="" val="482825557"/>
                    </a:ext>
                  </a:extLst>
                </a:gridCol>
              </a:tblGrid>
              <a:tr h="581744">
                <a:tc>
                  <a:txBody>
                    <a:bodyPr/>
                    <a:lstStyle/>
                    <a:p>
                      <a:pPr algn="l"/>
                      <a:r>
                        <a:rPr lang="uk-UA" sz="1400" b="1" cap="none" spc="0" dirty="0" smtClean="0">
                          <a:solidFill>
                            <a:schemeClr val="tx1"/>
                          </a:solidFill>
                          <a:effectLst/>
                        </a:rPr>
                        <a:t>рід</a:t>
                      </a:r>
                      <a:endParaRPr lang="sr-Latn-R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cap="none" spc="0" dirty="0" smtClean="0">
                          <a:solidFill>
                            <a:schemeClr val="tx1"/>
                          </a:solidFill>
                          <a:effectLst/>
                        </a:rPr>
                        <a:t>діапазон розмірів мозку</a:t>
                      </a:r>
                      <a:r>
                        <a:rPr lang="sr-Latn-RS" sz="1400" b="1" cap="none" spc="0" dirty="0" smtClean="0">
                          <a:solidFill>
                            <a:schemeClr val="tx1"/>
                          </a:solidFill>
                          <a:effectLst/>
                        </a:rPr>
                        <a:t>(cm</a:t>
                      </a:r>
                      <a:r>
                        <a:rPr lang="sr-Latn-RS" sz="1400" b="1" cap="none" spc="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sr-Latn-RS" sz="1400" b="1" cap="none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sr-Latn-R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cap="none" spc="0" dirty="0" smtClean="0">
                          <a:solidFill>
                            <a:schemeClr val="tx1"/>
                          </a:solidFill>
                          <a:effectLst/>
                        </a:rPr>
                        <a:t>середній розмір мозку</a:t>
                      </a:r>
                      <a:r>
                        <a:rPr lang="sr-Latn-RS" sz="1400" b="1" cap="none" spc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r-Latn-RS" sz="1400" b="1" cap="none" spc="0" dirty="0">
                          <a:solidFill>
                            <a:schemeClr val="tx1"/>
                          </a:solidFill>
                          <a:effectLst/>
                        </a:rPr>
                        <a:t>(cm</a:t>
                      </a:r>
                      <a:r>
                        <a:rPr lang="sr-Latn-RS" sz="1400" b="1" cap="none" spc="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sr-Latn-RS" sz="1400" b="1" cap="none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sr-Latn-R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16401210"/>
                  </a:ext>
                </a:extLst>
              </a:tr>
              <a:tr h="375109">
                <a:tc>
                  <a:txBody>
                    <a:bodyPr/>
                    <a:lstStyle/>
                    <a:p>
                      <a:pPr algn="l"/>
                      <a:r>
                        <a:rPr lang="ru-RU" sz="1400" cap="none" spc="0" dirty="0" smtClean="0">
                          <a:solidFill>
                            <a:schemeClr val="tx1"/>
                          </a:solidFill>
                          <a:effectLst/>
                        </a:rPr>
                        <a:t>шимпанзе</a:t>
                      </a:r>
                      <a:endParaRPr lang="sr-Latn-R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300-500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15985242"/>
                  </a:ext>
                </a:extLst>
              </a:tr>
              <a:tr h="375109">
                <a:tc>
                  <a:txBody>
                    <a:bodyPr/>
                    <a:lstStyle/>
                    <a:p>
                      <a:pPr algn="l"/>
                      <a:r>
                        <a:rPr lang="ru-RU" sz="1400" cap="none" spc="0" dirty="0" smtClean="0">
                          <a:solidFill>
                            <a:schemeClr val="tx1"/>
                          </a:solidFill>
                          <a:effectLst/>
                        </a:rPr>
                        <a:t>австралопітек</a:t>
                      </a:r>
                      <a:endParaRPr lang="sr-Latn-R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400-530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4962371"/>
                  </a:ext>
                </a:extLst>
              </a:tr>
              <a:tr h="375109">
                <a:tc>
                  <a:txBody>
                    <a:bodyPr/>
                    <a:lstStyle/>
                    <a:p>
                      <a:pPr algn="l"/>
                      <a:r>
                        <a:rPr lang="sr-Latn-RS" sz="1400" i="1" cap="none" spc="0">
                          <a:solidFill>
                            <a:schemeClr val="tx1"/>
                          </a:solidFill>
                          <a:effectLst/>
                        </a:rPr>
                        <a:t>Homo habilis</a:t>
                      </a:r>
                      <a:endParaRPr lang="sr-Latn-RS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500-750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631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17556490"/>
                  </a:ext>
                </a:extLst>
              </a:tr>
              <a:tr h="375109">
                <a:tc>
                  <a:txBody>
                    <a:bodyPr/>
                    <a:lstStyle/>
                    <a:p>
                      <a:pPr algn="l"/>
                      <a:r>
                        <a:rPr lang="sr-Latn-RS" sz="1400" i="1" cap="none" spc="0">
                          <a:solidFill>
                            <a:schemeClr val="tx1"/>
                          </a:solidFill>
                          <a:effectLst/>
                        </a:rPr>
                        <a:t>Homo erectus</a:t>
                      </a:r>
                      <a:endParaRPr lang="sr-Latn-RS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800-1250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1000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89343247"/>
                  </a:ext>
                </a:extLst>
              </a:tr>
              <a:tr h="375109">
                <a:tc>
                  <a:txBody>
                    <a:bodyPr/>
                    <a:lstStyle/>
                    <a:p>
                      <a:pPr algn="l"/>
                      <a:r>
                        <a:rPr lang="ru-RU" sz="1400" cap="none" spc="0" dirty="0" smtClean="0">
                          <a:solidFill>
                            <a:schemeClr val="tx1"/>
                          </a:solidFill>
                          <a:effectLst/>
                        </a:rPr>
                        <a:t>неандерталець</a:t>
                      </a:r>
                      <a:endParaRPr lang="sr-Latn-R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1300-1750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1400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4657102"/>
                  </a:ext>
                </a:extLst>
              </a:tr>
              <a:tr h="375109">
                <a:tc>
                  <a:txBody>
                    <a:bodyPr/>
                    <a:lstStyle/>
                    <a:p>
                      <a:pPr algn="l"/>
                      <a:r>
                        <a:rPr lang="ru-RU" sz="1400" cap="none" spc="0" dirty="0" smtClean="0">
                          <a:solidFill>
                            <a:schemeClr val="tx1"/>
                          </a:solidFill>
                          <a:effectLst/>
                        </a:rPr>
                        <a:t>сучасна людина</a:t>
                      </a:r>
                      <a:endParaRPr lang="sr-Latn-R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900-2300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1345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0072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732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A5DE5D-E26A-DBA4-0E67-B2E71D54B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Еволюція приматів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8ACF92-9F1F-9DD1-2D95-3C6F7056D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ru-RU" dirty="0"/>
              <a:t>Мета уроку: Ознайомлення учнів з еволюцією приматів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 smtClean="0"/>
              <a:t>Результати уроку</a:t>
            </a:r>
            <a:r>
              <a:rPr lang="en-US" dirty="0" smtClean="0"/>
              <a:t>: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ru-RU" dirty="0" smtClean="0"/>
              <a:t>Установити співвідношення </a:t>
            </a:r>
            <a:r>
              <a:rPr lang="ru-RU" dirty="0" smtClean="0"/>
              <a:t>між поняттям </a:t>
            </a:r>
            <a:r>
              <a:rPr lang="ru-RU" dirty="0"/>
              <a:t>адаптивної радіації </a:t>
            </a:r>
            <a:r>
              <a:rPr lang="ru-RU" dirty="0" smtClean="0"/>
              <a:t>та </a:t>
            </a:r>
            <a:r>
              <a:rPr lang="ru-RU" dirty="0"/>
              <a:t>механізмами </a:t>
            </a:r>
            <a:r>
              <a:rPr lang="ru-RU" dirty="0" smtClean="0"/>
              <a:t>еволюції</a:t>
            </a:r>
            <a:r>
              <a:rPr lang="en-US" dirty="0"/>
              <a:t>; </a:t>
            </a:r>
            <a:endParaRPr lang="uk-UA" dirty="0" smtClean="0"/>
          </a:p>
          <a:p>
            <a:pPr>
              <a:buFont typeface="Arial" charset="2"/>
              <a:buChar char="•"/>
            </a:pPr>
            <a:r>
              <a:rPr lang="ru-RU" dirty="0" smtClean="0"/>
              <a:t>Навести </a:t>
            </a:r>
            <a:r>
              <a:rPr lang="ru-RU" dirty="0" smtClean="0"/>
              <a:t>родові риси приматів</a:t>
            </a:r>
          </a:p>
          <a:p>
            <a:pPr>
              <a:buFont typeface="Arial" charset="2"/>
              <a:buChar char="•"/>
            </a:pPr>
            <a:r>
              <a:rPr lang="uk-UA" dirty="0" smtClean="0"/>
              <a:t>На прикладі пояснити </a:t>
            </a:r>
            <a:r>
              <a:rPr lang="ru-RU" dirty="0" smtClean="0"/>
              <a:t>появу похідних рис приматів, </a:t>
            </a:r>
            <a:r>
              <a:rPr lang="ru-RU" dirty="0"/>
              <a:t>користуючись раніше набутими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знаннями </a:t>
            </a:r>
            <a:r>
              <a:rPr lang="ru-RU" dirty="0"/>
              <a:t>про </a:t>
            </a:r>
            <a:r>
              <a:rPr lang="ru-RU" dirty="0" smtClean="0"/>
              <a:t>мутації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Font typeface="Arial" charset="2"/>
              <a:buChar char="•"/>
            </a:pPr>
            <a:r>
              <a:rPr lang="ru-RU" dirty="0" smtClean="0"/>
              <a:t>Обговорити </a:t>
            </a:r>
            <a:r>
              <a:rPr lang="ru-RU" dirty="0"/>
              <a:t>важливість </a:t>
            </a:r>
            <a:r>
              <a:rPr lang="ru-RU" dirty="0" smtClean="0"/>
              <a:t>стереоскопічного зору </a:t>
            </a:r>
            <a:r>
              <a:rPr lang="ru-RU" dirty="0"/>
              <a:t>та адаптації кінцівок (будова </a:t>
            </a:r>
            <a:r>
              <a:rPr lang="ru-RU" dirty="0" smtClean="0"/>
              <a:t>кисті </a:t>
            </a:r>
            <a:r>
              <a:rPr lang="ru-RU" dirty="0" smtClean="0"/>
              <a:t>руки</a:t>
            </a:r>
            <a:r>
              <a:rPr lang="ru-RU" dirty="0"/>
              <a:t>) </a:t>
            </a:r>
            <a:endParaRPr lang="ru-RU" dirty="0" smtClean="0"/>
          </a:p>
          <a:p>
            <a:pPr>
              <a:buFont typeface="Arial" charset="2"/>
              <a:buChar char="•"/>
            </a:pPr>
            <a:r>
              <a:rPr lang="ru-RU" dirty="0" smtClean="0"/>
              <a:t>Охарактеризувати </a:t>
            </a:r>
            <a:r>
              <a:rPr lang="ru-RU" dirty="0"/>
              <a:t>найближчих родичів приматів (</a:t>
            </a:r>
            <a:r>
              <a:rPr lang="en-US" dirty="0" err="1"/>
              <a:t>Dermaptera</a:t>
            </a:r>
            <a:r>
              <a:rPr lang="en-US" dirty="0"/>
              <a:t>, </a:t>
            </a:r>
            <a:r>
              <a:rPr lang="en-US" dirty="0" err="1"/>
              <a:t>Scandentia</a:t>
            </a:r>
            <a:r>
              <a:rPr lang="en-US" dirty="0"/>
              <a:t>) </a:t>
            </a:r>
            <a:endParaRPr lang="uk-UA" dirty="0" smtClean="0"/>
          </a:p>
          <a:p>
            <a:pPr>
              <a:buFont typeface="Arial" charset="2"/>
              <a:buChar char="•"/>
            </a:pPr>
            <a:r>
              <a:rPr lang="ru-RU" dirty="0" smtClean="0"/>
              <a:t>Класифікувати </a:t>
            </a:r>
            <a:r>
              <a:rPr lang="ru-RU" dirty="0"/>
              <a:t>приматів </a:t>
            </a:r>
            <a:r>
              <a:rPr lang="ru-RU" dirty="0" smtClean="0"/>
              <a:t>та пояснити </a:t>
            </a:r>
            <a:r>
              <a:rPr lang="ru-RU" dirty="0"/>
              <a:t>філогенетичне дерево </a:t>
            </a:r>
            <a:r>
              <a:rPr lang="en-US" dirty="0" err="1"/>
              <a:t>Hominoidea</a:t>
            </a:r>
            <a:r>
              <a:rPr lang="en-US" dirty="0"/>
              <a:t> (</a:t>
            </a:r>
            <a:r>
              <a:rPr lang="ru-RU" dirty="0"/>
              <a:t>поділ еволюційних ліній) </a:t>
            </a:r>
            <a:endParaRPr lang="ru-RU" dirty="0" smtClean="0"/>
          </a:p>
          <a:p>
            <a:pPr marL="0" indent="0">
              <a:buNone/>
            </a:pPr>
            <a:endParaRPr lang="en-US" dirty="0"/>
          </a:p>
          <a:p>
            <a:r>
              <a:rPr lang="ru-RU" dirty="0"/>
              <a:t>Ключові </a:t>
            </a:r>
            <a:r>
              <a:rPr lang="ru-RU" dirty="0" smtClean="0"/>
              <a:t>слова: </a:t>
            </a:r>
            <a:r>
              <a:rPr lang="ru-RU" dirty="0"/>
              <a:t>примати, філогенетичне дерево, </a:t>
            </a:r>
            <a:r>
              <a:rPr lang="ru-RU" dirty="0" smtClean="0"/>
              <a:t>адаптивна радіація</a:t>
            </a:r>
            <a:r>
              <a:rPr lang="ru-RU" dirty="0"/>
              <a:t>, </a:t>
            </a:r>
            <a:r>
              <a:rPr lang="uk-UA" dirty="0" smtClean="0">
                <a:solidFill>
                  <a:schemeClr val="tx1"/>
                </a:solidFill>
              </a:rPr>
              <a:t>арбореальа</a:t>
            </a:r>
            <a:r>
              <a:rPr lang="ru-RU" dirty="0" smtClean="0"/>
              <a:t> ніша - </a:t>
            </a:r>
            <a:r>
              <a:rPr lang="uk-UA" dirty="0" smtClean="0">
                <a:solidFill>
                  <a:schemeClr val="tx1"/>
                </a:solidFill>
              </a:rPr>
              <a:t>деревний </a:t>
            </a:r>
            <a:r>
              <a:rPr lang="uk-UA" dirty="0">
                <a:solidFill>
                  <a:schemeClr val="tx1"/>
                </a:solidFill>
              </a:rPr>
              <a:t>спосіб життя</a:t>
            </a:r>
            <a:r>
              <a:rPr lang="ru-RU" dirty="0" smtClean="0"/>
              <a:t>, </a:t>
            </a:r>
            <a:r>
              <a:rPr lang="ru-RU" dirty="0"/>
              <a:t>похідні </a:t>
            </a:r>
            <a:r>
              <a:rPr lang="ru-RU" dirty="0" smtClean="0"/>
              <a:t>риси, родові риси, останній </a:t>
            </a:r>
            <a:r>
              <a:rPr lang="ru-RU" dirty="0"/>
              <a:t>спільний предок, </a:t>
            </a:r>
            <a:r>
              <a:rPr lang="ru-RU" dirty="0" smtClean="0"/>
              <a:t>трихроматичний </a:t>
            </a:r>
            <a:r>
              <a:rPr lang="ru-RU" dirty="0"/>
              <a:t>зір, </a:t>
            </a:r>
            <a:r>
              <a:rPr lang="ru-RU" dirty="0" smtClean="0"/>
              <a:t>стереоскопічний зір, </a:t>
            </a:r>
            <a:r>
              <a:rPr lang="ru-RU" dirty="0"/>
              <a:t>протиставлення великого пальця</a:t>
            </a:r>
            <a:r>
              <a:rPr lang="ru-RU" dirty="0" smtClean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4835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43A114B-CAF8-402E-A898-DEE2C2022E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4E68BB1-DCF6-49AB-8FF1-7E68DCBCD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A9B8539-604B-420E-BA1B-0A2E64CD7C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236CAA2-54C3-4136-B0CC-6837B14D81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40F86E67-9E86-453F-92BC-648189829C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73C5439-21D4-46F3-9CF4-FF1CE786FF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6D1724-2F52-4863-BD25-C8D249BE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5400" dirty="0" smtClean="0"/>
              <a:t>Форма </a:t>
            </a:r>
            <a:r>
              <a:rPr lang="uk-UA" sz="5400" dirty="0"/>
              <a:t>черепа предків людини</a:t>
            </a:r>
            <a:endParaRPr lang="en-US" sz="5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F639943C-00F1-41B3-B2A4-26FD38D6D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479" y="1143000"/>
            <a:ext cx="7104867" cy="4742498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49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43A114B-CAF8-402E-A898-DEE2C2022E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4E68BB1-DCF6-49AB-8FF1-7E68DCBCD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A9B8539-604B-420E-BA1B-0A2E64CD7C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236CAA2-54C3-4136-B0CC-6837B14D81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xmlns="" id="{40F86E67-9E86-453F-92BC-648189829C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73C5439-21D4-46F3-9CF4-FF1CE786FF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641C25-9B51-430A-B62A-420DC88A4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1" y="1113062"/>
            <a:ext cx="3770670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800" dirty="0"/>
              <a:t>Філогенетичне дерево предків людини</a:t>
            </a:r>
            <a:endParaRPr lang="en-US" sz="3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25155DB-1318-441B-A720-D7A091258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109" y="571500"/>
            <a:ext cx="6722783" cy="5764787"/>
          </a:xfrm>
          <a:prstGeom prst="roundRect">
            <a:avLst>
              <a:gd name="adj" fmla="val 1329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1380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29BF5E-B12F-4BDC-85E8-A7BEC9494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Визначення </a:t>
            </a:r>
            <a:r>
              <a:rPr lang="uk-UA" dirty="0"/>
              <a:t>спорідненості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FB167A-EDA7-48CE-A06F-C2A0247F7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Рід</a:t>
            </a:r>
            <a:r>
              <a:rPr lang="en-US" dirty="0" smtClean="0"/>
              <a:t> </a:t>
            </a:r>
            <a:r>
              <a:rPr lang="en-US" dirty="0"/>
              <a:t>Homo sapiens </a:t>
            </a:r>
            <a:r>
              <a:rPr lang="uk-UA" dirty="0"/>
              <a:t>розумний - родина гомінідів</a:t>
            </a:r>
            <a:endParaRPr lang="sr-Latn-RS" dirty="0"/>
          </a:p>
          <a:p>
            <a:r>
              <a:rPr lang="uk-UA" dirty="0" smtClean="0"/>
              <a:t>Коли </a:t>
            </a:r>
            <a:r>
              <a:rPr lang="uk-UA" dirty="0"/>
              <a:t>генетичні дані використовуються для оцінки </a:t>
            </a:r>
            <a:r>
              <a:rPr lang="uk-UA" dirty="0" smtClean="0"/>
              <a:t>щодо відокремлення </a:t>
            </a:r>
            <a:r>
              <a:rPr lang="uk-UA" dirty="0"/>
              <a:t>еволюційних ліній від спільного предка, </a:t>
            </a:r>
            <a:r>
              <a:rPr lang="uk-UA" dirty="0" smtClean="0"/>
              <a:t>тоді аналізують</a:t>
            </a:r>
            <a:r>
              <a:rPr lang="sr-Latn-RS" dirty="0" smtClean="0"/>
              <a:t>:</a:t>
            </a:r>
            <a:endParaRPr lang="sr-Latn-RS" dirty="0"/>
          </a:p>
          <a:p>
            <a:r>
              <a:rPr lang="uk-UA" dirty="0" smtClean="0"/>
              <a:t>Послідовності </a:t>
            </a:r>
            <a:r>
              <a:rPr lang="uk-UA" dirty="0"/>
              <a:t>генів</a:t>
            </a:r>
            <a:endParaRPr lang="sr-Latn-RS" dirty="0"/>
          </a:p>
          <a:p>
            <a:r>
              <a:rPr lang="uk-UA" dirty="0" smtClean="0"/>
              <a:t>Частота </a:t>
            </a:r>
            <a:r>
              <a:rPr lang="uk-UA" dirty="0"/>
              <a:t>генних мутацій</a:t>
            </a:r>
            <a:endParaRPr lang="sr-Latn-RS" dirty="0"/>
          </a:p>
          <a:p>
            <a:r>
              <a:rPr lang="uk-UA" dirty="0" smtClean="0"/>
              <a:t>Вік </a:t>
            </a:r>
            <a:r>
              <a:rPr lang="uk-UA" dirty="0"/>
              <a:t>скам'янілостей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58368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7DDF9-625B-4372-92A9-637BEEDF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Найдавніші </a:t>
            </a:r>
            <a:r>
              <a:rPr lang="uk-UA" dirty="0"/>
              <a:t>Гомініни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E1F8F6-F094-4AEB-B15C-F4CED4AF0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6336459" cy="3416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000" b="1" baseline="30000" dirty="0" smtClean="0">
                <a:solidFill>
                  <a:srgbClr val="404040"/>
                </a:solidFill>
              </a:rPr>
              <a:t>Sachelanthropus </a:t>
            </a:r>
            <a:r>
              <a:rPr lang="ru-RU" sz="2000" b="1" baseline="30000" dirty="0">
                <a:solidFill>
                  <a:srgbClr val="404040"/>
                </a:solidFill>
              </a:rPr>
              <a:t>tchadensis </a:t>
            </a:r>
            <a:r>
              <a:rPr lang="ru-RU" sz="2000" baseline="30000" dirty="0">
                <a:solidFill>
                  <a:srgbClr val="404040"/>
                </a:solidFill>
              </a:rPr>
              <a:t>– 6-7 мільйонів років тому, Чад. Положення великого отвору вказує на періодичне пересування на двох ногах.</a:t>
            </a:r>
            <a:endParaRPr lang="sr-Latn-RS" sz="2000" baseline="30000" dirty="0">
              <a:solidFill>
                <a:srgbClr val="404040"/>
              </a:solidFill>
            </a:endParaRPr>
          </a:p>
          <a:p>
            <a:r>
              <a:rPr lang="en-US" sz="2000" b="1" baseline="30000" dirty="0" err="1" smtClean="0">
                <a:solidFill>
                  <a:srgbClr val="404040"/>
                </a:solidFill>
              </a:rPr>
              <a:t>Orrorin</a:t>
            </a:r>
            <a:r>
              <a:rPr lang="en-US" sz="2000" b="1" baseline="30000" dirty="0" smtClean="0">
                <a:solidFill>
                  <a:srgbClr val="404040"/>
                </a:solidFill>
              </a:rPr>
              <a:t> </a:t>
            </a:r>
            <a:r>
              <a:rPr lang="en-US" sz="2000" b="1" baseline="30000" dirty="0" err="1">
                <a:solidFill>
                  <a:srgbClr val="404040"/>
                </a:solidFill>
              </a:rPr>
              <a:t>tugenensis</a:t>
            </a:r>
            <a:r>
              <a:rPr lang="en-US" sz="2000" b="1" baseline="30000" dirty="0">
                <a:solidFill>
                  <a:srgbClr val="404040"/>
                </a:solidFill>
              </a:rPr>
              <a:t> </a:t>
            </a:r>
            <a:r>
              <a:rPr lang="en-US" sz="2000" baseline="30000" dirty="0">
                <a:solidFill>
                  <a:srgbClr val="404040"/>
                </a:solidFill>
              </a:rPr>
              <a:t>(6 </a:t>
            </a:r>
            <a:r>
              <a:rPr lang="uk-UA" sz="2000" baseline="30000" dirty="0">
                <a:solidFill>
                  <a:srgbClr val="404040"/>
                </a:solidFill>
              </a:rPr>
              <a:t>мільйонів років тому, Кенія): довгі </a:t>
            </a:r>
            <a:r>
              <a:rPr lang="uk-UA" sz="2000" baseline="30000" dirty="0" smtClean="0">
                <a:solidFill>
                  <a:srgbClr val="404040"/>
                </a:solidFill>
              </a:rPr>
              <a:t>кістки-біпедалізм.</a:t>
            </a:r>
            <a:endParaRPr lang="sr-Latn-RS" sz="2000" baseline="30000" dirty="0">
              <a:solidFill>
                <a:srgbClr val="404040"/>
              </a:solidFill>
            </a:endParaRPr>
          </a:p>
          <a:p>
            <a:r>
              <a:rPr lang="en-US" sz="2000" b="1" baseline="30000" dirty="0" err="1" smtClean="0">
                <a:solidFill>
                  <a:srgbClr val="404040"/>
                </a:solidFill>
              </a:rPr>
              <a:t>Ardipithecus</a:t>
            </a:r>
            <a:r>
              <a:rPr lang="en-US" sz="2000" b="1" baseline="30000" dirty="0" smtClean="0">
                <a:solidFill>
                  <a:srgbClr val="404040"/>
                </a:solidFill>
              </a:rPr>
              <a:t> </a:t>
            </a:r>
            <a:r>
              <a:rPr lang="en-US" sz="2000" b="1" baseline="30000" dirty="0" err="1">
                <a:solidFill>
                  <a:srgbClr val="404040"/>
                </a:solidFill>
              </a:rPr>
              <a:t>ramidus</a:t>
            </a:r>
            <a:r>
              <a:rPr lang="en-US" sz="2000" b="1" baseline="30000" dirty="0">
                <a:solidFill>
                  <a:srgbClr val="404040"/>
                </a:solidFill>
              </a:rPr>
              <a:t> </a:t>
            </a:r>
            <a:r>
              <a:rPr lang="en-US" sz="2000" baseline="30000" dirty="0">
                <a:solidFill>
                  <a:srgbClr val="404040"/>
                </a:solidFill>
              </a:rPr>
              <a:t>- </a:t>
            </a:r>
            <a:r>
              <a:rPr lang="uk-UA" sz="2000" baseline="30000" dirty="0">
                <a:solidFill>
                  <a:srgbClr val="404040"/>
                </a:solidFill>
              </a:rPr>
              <a:t>близько 4,4 мільйонів років тому, Ефіопія. Великий палець в опозиції (абореальна ніша). Тазові та стегнові кістки свідчать про </a:t>
            </a:r>
            <a:r>
              <a:rPr lang="uk-UA" sz="2000" baseline="30000" dirty="0" smtClean="0">
                <a:solidFill>
                  <a:srgbClr val="404040"/>
                </a:solidFill>
              </a:rPr>
              <a:t>двоноге </a:t>
            </a:r>
            <a:r>
              <a:rPr lang="uk-UA" sz="2000" baseline="30000" dirty="0" smtClean="0">
                <a:solidFill>
                  <a:srgbClr val="404040"/>
                </a:solidFill>
              </a:rPr>
              <a:t>ходіння</a:t>
            </a:r>
            <a:r>
              <a:rPr lang="uk-UA" sz="2000" baseline="30000" dirty="0" smtClean="0">
                <a:solidFill>
                  <a:srgbClr val="404040"/>
                </a:solidFill>
              </a:rPr>
              <a:t>. </a:t>
            </a:r>
            <a:r>
              <a:rPr lang="uk-UA" sz="2000" baseline="30000" dirty="0">
                <a:solidFill>
                  <a:srgbClr val="404040"/>
                </a:solidFill>
              </a:rPr>
              <a:t>Ємність </a:t>
            </a:r>
            <a:r>
              <a:rPr lang="uk-UA" sz="2000" baseline="30000" dirty="0" smtClean="0">
                <a:solidFill>
                  <a:srgbClr val="404040"/>
                </a:solidFill>
              </a:rPr>
              <a:t>порожнини черепа </a:t>
            </a:r>
            <a:r>
              <a:rPr lang="uk-UA" sz="2000" baseline="30000" dirty="0">
                <a:solidFill>
                  <a:srgbClr val="404040"/>
                </a:solidFill>
              </a:rPr>
              <a:t>- близько 350 см3</a:t>
            </a:r>
            <a:endParaRPr lang="sr-Latn-RS" sz="2000" baseline="30000" dirty="0">
              <a:solidFill>
                <a:srgbClr val="40404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1A5472-89F2-936F-1ECE-DC59D2859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1" y="2247900"/>
            <a:ext cx="3771900" cy="37719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5394AC-B162-4701-C80E-8B0B1EBFD3A6}"/>
              </a:ext>
            </a:extLst>
          </p:cNvPr>
          <p:cNvSpPr txBox="1"/>
          <p:nvPr/>
        </p:nvSpPr>
        <p:spPr>
          <a:xfrm>
            <a:off x="8717280" y="5953760"/>
            <a:ext cx="274320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Roboto"/>
              </a:rPr>
              <a:t>Ardi from bones to flesh. A: ARA-VP 1/500, partial skeleton of Ardipithecus ramidus; B: reconstruction of the complete skeleton; C: life reconstruction. Images courtesy of Berhane Asfaw. 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45872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52091D-947C-4849-A06B-239137FF9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sr-Latn-RS" i="1" dirty="0"/>
              <a:t>Australopitechus anamensis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37E90F-2AE8-4A52-B567-C3EB453EA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98" r="2" b="2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FCDB92-97F3-4EFD-8E3D-EC1C37C41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 lnSpcReduction="10000"/>
          </a:bodyPr>
          <a:lstStyle/>
          <a:p>
            <a:r>
              <a:rPr lang="ru-RU" dirty="0" smtClean="0"/>
              <a:t>Вид </a:t>
            </a:r>
            <a:r>
              <a:rPr lang="ru-RU" dirty="0"/>
              <a:t>був описаний в 1955 році. </a:t>
            </a:r>
            <a:r>
              <a:rPr lang="ru-RU" dirty="0" smtClean="0"/>
              <a:t>на </a:t>
            </a:r>
            <a:r>
              <a:rPr lang="ru-RU" dirty="0"/>
              <a:t>основі скам'янілостей, виявлених біля озера Туркана в Кенії (анам-озеро).</a:t>
            </a:r>
            <a:endParaRPr lang="sr-Latn-RS" dirty="0"/>
          </a:p>
          <a:p>
            <a:r>
              <a:rPr lang="ru-RU" dirty="0" smtClean="0"/>
              <a:t>Вважається</a:t>
            </a:r>
            <a:r>
              <a:rPr lang="ru-RU" dirty="0"/>
              <a:t>, що </a:t>
            </a:r>
            <a:r>
              <a:rPr lang="ru-RU" dirty="0" smtClean="0"/>
              <a:t>вони жили </a:t>
            </a:r>
            <a:r>
              <a:rPr lang="ru-RU" dirty="0"/>
              <a:t>в період </a:t>
            </a:r>
            <a:r>
              <a:rPr lang="ru-RU" dirty="0" smtClean="0"/>
              <a:t>від 4,2 </a:t>
            </a:r>
            <a:r>
              <a:rPr lang="ru-RU" dirty="0"/>
              <a:t>мільйона років </a:t>
            </a:r>
            <a:r>
              <a:rPr lang="ru-RU" dirty="0" smtClean="0"/>
              <a:t>тому </a:t>
            </a:r>
            <a:r>
              <a:rPr lang="ru-RU" dirty="0"/>
              <a:t>до 3,9 мільйонів років тому.</a:t>
            </a:r>
            <a:endParaRPr lang="sr-Latn-RS" dirty="0"/>
          </a:p>
          <a:p>
            <a:r>
              <a:rPr lang="ru-RU" dirty="0" smtClean="0"/>
              <a:t>Загальна </a:t>
            </a:r>
            <a:r>
              <a:rPr lang="ru-RU" dirty="0"/>
              <a:t>характеристик  черепа (</a:t>
            </a:r>
            <a:r>
              <a:rPr lang="ru-RU" dirty="0" smtClean="0"/>
              <a:t>щелепи </a:t>
            </a:r>
            <a:r>
              <a:rPr lang="ru-RU" dirty="0"/>
              <a:t>і </a:t>
            </a:r>
            <a:r>
              <a:rPr lang="ru-RU" dirty="0" smtClean="0"/>
              <a:t>зубів) </a:t>
            </a:r>
            <a:r>
              <a:rPr lang="ru-RU" dirty="0"/>
              <a:t>є більш примітивною порівняно з кістками кінцівок.</a:t>
            </a:r>
            <a:endParaRPr lang="sr-Latn-RS" dirty="0"/>
          </a:p>
          <a:p>
            <a:r>
              <a:rPr lang="ru-RU" dirty="0" smtClean="0"/>
              <a:t>Зовнішній </a:t>
            </a:r>
            <a:r>
              <a:rPr lang="ru-RU" dirty="0"/>
              <a:t>вигляд великогомілкової кістки свідчить про </a:t>
            </a:r>
            <a:r>
              <a:rPr lang="ru-RU" dirty="0" smtClean="0"/>
              <a:t>двоноге </a:t>
            </a:r>
            <a:r>
              <a:rPr lang="ru-RU" dirty="0" smtClean="0"/>
              <a:t>ходіння</a:t>
            </a:r>
            <a:r>
              <a:rPr lang="ru-RU" dirty="0" smtClean="0"/>
              <a:t>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51834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EA0102-2D51-4FDA-A002-B6DDC87C6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Australopithecus afarensis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F8808D-C4BA-4C1F-A55E-0A0BC28F2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uk-UA" dirty="0" smtClean="0"/>
              <a:t>Афар</a:t>
            </a:r>
            <a:r>
              <a:rPr lang="uk-UA" dirty="0"/>
              <a:t>, Ефіопія (3,9 – 2,9 мільйонів років тому)</a:t>
            </a:r>
            <a:endParaRPr lang="sr-Latn-RS" dirty="0"/>
          </a:p>
          <a:p>
            <a:r>
              <a:rPr lang="uk-UA" dirty="0" smtClean="0"/>
              <a:t>Обличчя </a:t>
            </a:r>
            <a:r>
              <a:rPr lang="uk-UA" dirty="0"/>
              <a:t>подібне до сучасних людиноподібних мавп (низьке чоло, кістковий виступ над очима, виступаюча щелепа, з міцними </a:t>
            </a:r>
            <a:r>
              <a:rPr lang="uk-UA" dirty="0" smtClean="0"/>
              <a:t>кутніми </a:t>
            </a:r>
            <a:r>
              <a:rPr lang="uk-UA" dirty="0"/>
              <a:t>зубами), але форма щелепи та зуби були схожі на людські</a:t>
            </a:r>
            <a:r>
              <a:rPr lang="sr-Latn-RS" dirty="0" smtClean="0"/>
              <a:t>.</a:t>
            </a:r>
            <a:endParaRPr lang="sr-Latn-RS" dirty="0"/>
          </a:p>
          <a:p>
            <a:r>
              <a:rPr lang="uk-UA" dirty="0" smtClean="0">
                <a:latin typeface="Century Gothic" pitchFamily="34" charset="0"/>
              </a:rPr>
              <a:t>Ємність </a:t>
            </a:r>
            <a:r>
              <a:rPr lang="uk-UA" dirty="0" smtClean="0">
                <a:latin typeface="Century Gothic" pitchFamily="34" charset="0"/>
              </a:rPr>
              <a:t>порожнини черепа: </a:t>
            </a:r>
            <a:r>
              <a:rPr lang="uk-UA" dirty="0">
                <a:latin typeface="Century Gothic" pitchFamily="34" charset="0"/>
              </a:rPr>
              <a:t>375-550 см3</a:t>
            </a:r>
            <a:endParaRPr lang="sr-Latn-RS" dirty="0">
              <a:latin typeface="Century Gothic" pitchFamily="34" charset="0"/>
            </a:endParaRPr>
          </a:p>
          <a:p>
            <a:r>
              <a:rPr lang="ru-RU" dirty="0" smtClean="0">
                <a:latin typeface="Century Gothic" pitchFamily="34" charset="0"/>
              </a:rPr>
              <a:t>Будова </a:t>
            </a:r>
            <a:r>
              <a:rPr lang="ru-RU" dirty="0">
                <a:latin typeface="Century Gothic" pitchFamily="34" charset="0"/>
              </a:rPr>
              <a:t>тазу і кісток ніг свідчить про </a:t>
            </a:r>
            <a:r>
              <a:rPr lang="ru-RU" dirty="0" smtClean="0">
                <a:latin typeface="Century Gothic" pitchFamily="34" charset="0"/>
              </a:rPr>
              <a:t>двоноге </a:t>
            </a:r>
            <a:r>
              <a:rPr lang="ru-RU" dirty="0" smtClean="0">
                <a:latin typeface="Century Gothic" pitchFamily="34" charset="0"/>
              </a:rPr>
              <a:t>ходіння</a:t>
            </a:r>
            <a:r>
              <a:rPr lang="ru-RU" dirty="0" smtClean="0">
                <a:latin typeface="Century Gothic" pitchFamily="34" charset="0"/>
              </a:rPr>
              <a:t>.</a:t>
            </a:r>
            <a:endParaRPr lang="sr-Latn-RS" dirty="0">
              <a:latin typeface="Century Gothic" pitchFamily="34" charset="0"/>
            </a:endParaRPr>
          </a:p>
          <a:p>
            <a:r>
              <a:rPr lang="uk-UA" dirty="0" smtClean="0">
                <a:latin typeface="Century Gothic" pitchFamily="34" charset="0"/>
              </a:rPr>
              <a:t>Найвідомішою </a:t>
            </a:r>
            <a:r>
              <a:rPr lang="uk-UA" dirty="0">
                <a:latin typeface="Century Gothic" pitchFamily="34" charset="0"/>
              </a:rPr>
              <a:t>скам'янілістю є самка Лусі, останки якої (близько 40% скелета) були знайдені в районі Хадар, Ефіопія, в 1974 році. За оцінками, вона жила близько 3,2 мільйона років тому.</a:t>
            </a:r>
            <a:endParaRPr lang="sr-Latn-RS" dirty="0">
              <a:latin typeface="Century Gothic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768C02-797D-488E-9137-1634C7487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903" y="-15542"/>
            <a:ext cx="2238497" cy="5238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C9AEC7-902B-4DA6-BEB2-716292FB6DAB}"/>
              </a:ext>
            </a:extLst>
          </p:cNvPr>
          <p:cNvSpPr txBox="1"/>
          <p:nvPr/>
        </p:nvSpPr>
        <p:spPr>
          <a:xfrm>
            <a:off x="8628897" y="5468832"/>
            <a:ext cx="3734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open-sans"/>
              </a:rPr>
              <a:t>A replica of Australopithecus afarensis Lucy at the Natural </a:t>
            </a:r>
            <a:r>
              <a:rPr lang="en-US" sz="1200" b="0" i="0" dirty="0" smtClean="0">
                <a:solidFill>
                  <a:srgbClr val="333333"/>
                </a:solidFill>
                <a:effectLst/>
                <a:latin typeface="open-sans"/>
              </a:rPr>
              <a:t>History 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open-sans"/>
              </a:rPr>
              <a:t>Museum Vienna © Johannes Maximilian, GFDL 1.2 (http://www.gnu.org/licenses/old-licenses/fdl-1.2.html)</a:t>
            </a:r>
            <a:endParaRPr lang="sr-Latn-R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5BB8679-3BC7-4750-B988-62159FA53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417" y="0"/>
            <a:ext cx="2499060" cy="27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67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72DE79-595B-41EB-B86F-9E32AA9F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Australopitchecus africanus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E34523-3890-4592-957A-BEACA87E3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uk-UA" dirty="0" smtClean="0"/>
              <a:t>Перший </a:t>
            </a:r>
            <a:r>
              <a:rPr lang="uk-UA" dirty="0"/>
              <a:t>описаний вид австралопітеків.</a:t>
            </a:r>
            <a:endParaRPr lang="sr-Latn-RS" dirty="0"/>
          </a:p>
          <a:p>
            <a:r>
              <a:rPr lang="ru-RU" dirty="0" smtClean="0"/>
              <a:t>Реймонд </a:t>
            </a:r>
            <a:r>
              <a:rPr lang="ru-RU" dirty="0"/>
              <a:t>Дарт у 1924 </a:t>
            </a:r>
            <a:r>
              <a:rPr lang="ru-RU" dirty="0" smtClean="0"/>
              <a:t>році  виявив </a:t>
            </a:r>
            <a:r>
              <a:rPr lang="ru-RU" dirty="0"/>
              <a:t>череп з незвичайними характеристиками. Знахідка отримала назву "дитина Таунга", тому що це череп </a:t>
            </a:r>
            <a:r>
              <a:rPr lang="ru-RU" dirty="0" smtClean="0"/>
              <a:t>ювенільної особи, </a:t>
            </a:r>
            <a:r>
              <a:rPr lang="ru-RU" dirty="0"/>
              <a:t>якій близько 3 років.</a:t>
            </a:r>
            <a:endParaRPr lang="sr-Latn-RS" dirty="0"/>
          </a:p>
          <a:p>
            <a:r>
              <a:rPr lang="ru-RU" dirty="0" smtClean="0"/>
              <a:t>Представники </a:t>
            </a:r>
            <a:r>
              <a:rPr lang="ru-RU" dirty="0"/>
              <a:t>цього виду жили 3-2 мільйони років </a:t>
            </a:r>
            <a:r>
              <a:rPr lang="ru-RU" dirty="0" smtClean="0"/>
              <a:t>тому, </a:t>
            </a:r>
            <a:r>
              <a:rPr lang="ru-RU" dirty="0"/>
              <a:t>в Південній </a:t>
            </a:r>
            <a:r>
              <a:rPr lang="ru-RU" dirty="0" smtClean="0"/>
              <a:t>Африці.</a:t>
            </a:r>
            <a:endParaRPr lang="sr-Latn-RS" dirty="0"/>
          </a:p>
          <a:p>
            <a:r>
              <a:rPr lang="ru-RU" dirty="0" smtClean="0"/>
              <a:t>За </a:t>
            </a:r>
            <a:r>
              <a:rPr lang="ru-RU" dirty="0"/>
              <a:t>будовою черепа та об’ємом </a:t>
            </a:r>
            <a:r>
              <a:rPr lang="ru-RU" dirty="0" smtClean="0"/>
              <a:t>порожнини черепа </a:t>
            </a:r>
            <a:r>
              <a:rPr lang="ru-RU" dirty="0"/>
              <a:t>вони були схожі на</a:t>
            </a:r>
            <a:r>
              <a:rPr lang="ru-RU" i="1" dirty="0"/>
              <a:t> A. afarensis.</a:t>
            </a:r>
            <a:endParaRPr lang="sr-Latn-RS" i="1" dirty="0"/>
          </a:p>
          <a:p>
            <a:r>
              <a:rPr lang="uk-UA" dirty="0" smtClean="0"/>
              <a:t>Палеонтологи </a:t>
            </a:r>
            <a:r>
              <a:rPr lang="uk-UA" dirty="0"/>
              <a:t>називають цей вид грацильними австралопітеками (</a:t>
            </a:r>
            <a:r>
              <a:rPr lang="en-US" dirty="0" err="1"/>
              <a:t>gracilan</a:t>
            </a:r>
            <a:r>
              <a:rPr lang="en-US" dirty="0"/>
              <a:t> — </a:t>
            </a:r>
            <a:r>
              <a:rPr lang="uk-UA" dirty="0"/>
              <a:t>стрункий</a:t>
            </a:r>
            <a:r>
              <a:rPr lang="uk-UA" dirty="0" smtClean="0"/>
              <a:t>) через будову </a:t>
            </a:r>
            <a:r>
              <a:rPr lang="uk-UA" dirty="0"/>
              <a:t>черепа, тоді як міцні австралопітеки </a:t>
            </a:r>
            <a:r>
              <a:rPr lang="uk-UA" dirty="0" smtClean="0"/>
              <a:t>(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"</a:t>
            </a:r>
            <a:r>
              <a:rPr lang="uk-UA" dirty="0" smtClean="0"/>
              <a:t>жувальні машини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"</a:t>
            </a:r>
            <a:r>
              <a:rPr lang="uk-UA" dirty="0" smtClean="0"/>
              <a:t>) </a:t>
            </a:r>
            <a:r>
              <a:rPr lang="uk-UA" dirty="0"/>
              <a:t>характеризуються масивними черепами. Міцні австралопітеки не мають прямого походження від </a:t>
            </a:r>
            <a:r>
              <a:rPr lang="uk-UA" dirty="0" smtClean="0"/>
              <a:t>людини </a:t>
            </a:r>
            <a:r>
              <a:rPr lang="uk-UA" dirty="0"/>
              <a:t>і палеонтологи виділяють їх в окремий рід - </a:t>
            </a:r>
            <a:r>
              <a:rPr lang="en-US" b="1" dirty="0" err="1"/>
              <a:t>Paranthropus</a:t>
            </a:r>
            <a:r>
              <a:rPr lang="en-US" dirty="0"/>
              <a:t>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108676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C7FCFE-B077-43F1-AB88-EAB68FA7F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485775"/>
            <a:ext cx="9128449" cy="5473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004DD7-8650-4751-BD5D-58B9916D673E}"/>
              </a:ext>
            </a:extLst>
          </p:cNvPr>
          <p:cNvSpPr txBox="1"/>
          <p:nvPr/>
        </p:nvSpPr>
        <p:spPr>
          <a:xfrm>
            <a:off x="1624304" y="6045459"/>
            <a:ext cx="8477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3A3A3A"/>
                </a:solidFill>
                <a:effectLst/>
                <a:latin typeface="Merriweather" panose="020B0604020202020204" pitchFamily="2" charset="-18"/>
              </a:rPr>
              <a:t>The new facial reconstructions, made from pigmented silicon casts, of Lucy (left) and the </a:t>
            </a:r>
            <a:r>
              <a:rPr lang="en-US" sz="1200" b="0" i="0" dirty="0" err="1">
                <a:solidFill>
                  <a:srgbClr val="3A3A3A"/>
                </a:solidFill>
                <a:effectLst/>
                <a:latin typeface="Merriweather" panose="020B0604020202020204" pitchFamily="2" charset="-18"/>
              </a:rPr>
              <a:t>Taung</a:t>
            </a:r>
            <a:r>
              <a:rPr lang="en-US" sz="1200" b="0" i="0" dirty="0">
                <a:solidFill>
                  <a:srgbClr val="3A3A3A"/>
                </a:solidFill>
                <a:effectLst/>
                <a:latin typeface="Merriweather" panose="020B0604020202020204" pitchFamily="2" charset="-18"/>
              </a:rPr>
              <a:t> child (right). Credit: R. Campbell, G. Vinas, M. </a:t>
            </a:r>
            <a:r>
              <a:rPr lang="en-US" sz="1200" b="0" i="0" dirty="0" err="1">
                <a:solidFill>
                  <a:srgbClr val="3A3A3A"/>
                </a:solidFill>
                <a:effectLst/>
                <a:latin typeface="Merriweather" panose="020B0604020202020204" pitchFamily="2" charset="-18"/>
              </a:rPr>
              <a:t>Henneberg</a:t>
            </a:r>
            <a:r>
              <a:rPr lang="en-US" sz="1200" b="0" i="0" dirty="0">
                <a:solidFill>
                  <a:srgbClr val="3A3A3A"/>
                </a:solidFill>
                <a:effectLst/>
                <a:latin typeface="Merriweather" panose="020B0604020202020204" pitchFamily="2" charset="-18"/>
              </a:rPr>
              <a:t>, R. </a:t>
            </a:r>
            <a:r>
              <a:rPr lang="en-US" sz="1200" b="0" i="0" dirty="0" err="1">
                <a:solidFill>
                  <a:srgbClr val="3A3A3A"/>
                </a:solidFill>
                <a:effectLst/>
                <a:latin typeface="Merriweather" panose="020B0604020202020204" pitchFamily="2" charset="-18"/>
              </a:rPr>
              <a:t>Diogo</a:t>
            </a:r>
            <a:endParaRPr lang="sr-Latn-RS" sz="1200" b="0" i="0" dirty="0">
              <a:solidFill>
                <a:srgbClr val="3A3A3A"/>
              </a:solidFill>
              <a:effectLst/>
              <a:latin typeface="Merriweather" panose="020B0604020202020204" pitchFamily="2" charset="-18"/>
            </a:endParaRPr>
          </a:p>
          <a:p>
            <a:r>
              <a:rPr lang="sr-Latn-RS" sz="1200" dirty="0">
                <a:hlinkClick r:id="rId3"/>
              </a:rPr>
              <a:t>https://geneticliteracyproject.org/2021/03/16/what-did-lucy-and-the-taung-child-look-like-early-human-ancestors-get-reconstructed-faces/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val="393516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D74490-ACE7-4FDE-AA89-80E43DCA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Parantrophus aetiopicus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2E0072-6E42-484A-8767-34A94C7B3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uk-UA" dirty="0" smtClean="0"/>
              <a:t>Найдавніший </a:t>
            </a:r>
            <a:r>
              <a:rPr lang="uk-UA" dirty="0"/>
              <a:t>вид міцних австралопітеків.</a:t>
            </a:r>
            <a:endParaRPr lang="sr-Latn-RS" dirty="0"/>
          </a:p>
          <a:p>
            <a:r>
              <a:rPr lang="ru-RU" dirty="0" smtClean="0"/>
              <a:t>Він </a:t>
            </a:r>
            <a:r>
              <a:rPr lang="ru-RU" dirty="0"/>
              <a:t>був знайдений поблизу озера Туркан (Кенія) і, за оцінками, жив у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dirty="0" smtClean="0"/>
              <a:t>період </a:t>
            </a:r>
            <a:r>
              <a:rPr lang="ru-RU" dirty="0"/>
              <a:t>від 2,6 до 2,3 мільйона років </a:t>
            </a:r>
            <a:r>
              <a:rPr lang="ru-RU" dirty="0" smtClean="0"/>
              <a:t>тому.</a:t>
            </a:r>
            <a:endParaRPr lang="sr-Latn-RS" dirty="0"/>
          </a:p>
          <a:p>
            <a:r>
              <a:rPr lang="ru-RU" dirty="0" smtClean="0"/>
              <a:t>Найвідоміший </a:t>
            </a:r>
            <a:r>
              <a:rPr lang="ru-RU" dirty="0"/>
              <a:t>скам'янілий останок </a:t>
            </a:r>
            <a:r>
              <a:rPr lang="sr-Latn-RS" dirty="0"/>
              <a:t>„ </a:t>
            </a:r>
            <a:r>
              <a:rPr lang="ru-RU" dirty="0" smtClean="0"/>
              <a:t>Чорний череп</a:t>
            </a:r>
            <a:r>
              <a:rPr lang="sr-Latn-RS" dirty="0"/>
              <a:t>“</a:t>
            </a:r>
            <a:r>
              <a:rPr lang="ru-RU" dirty="0" smtClean="0"/>
              <a:t>.</a:t>
            </a:r>
            <a:endParaRPr lang="sr-Latn-RS" dirty="0"/>
          </a:p>
          <a:p>
            <a:r>
              <a:rPr lang="uk-UA" dirty="0" smtClean="0"/>
              <a:t>Палеоантропологи </a:t>
            </a:r>
            <a:r>
              <a:rPr lang="uk-UA" dirty="0"/>
              <a:t>вважають, що </a:t>
            </a:r>
            <a:r>
              <a:rPr lang="en-US" dirty="0" err="1"/>
              <a:t>P.aetiopicus</a:t>
            </a:r>
            <a:r>
              <a:rPr lang="en-US" dirty="0"/>
              <a:t> </a:t>
            </a:r>
            <a:r>
              <a:rPr lang="uk-UA" dirty="0"/>
              <a:t>був предком </a:t>
            </a:r>
            <a:r>
              <a:rPr lang="en-US" dirty="0" err="1"/>
              <a:t>P.robustus</a:t>
            </a:r>
            <a:r>
              <a:rPr lang="en-US" dirty="0"/>
              <a:t> </a:t>
            </a:r>
            <a:r>
              <a:rPr lang="uk-UA" dirty="0"/>
              <a:t>і </a:t>
            </a:r>
            <a:r>
              <a:rPr lang="en-US" dirty="0" err="1"/>
              <a:t>P.boisei</a:t>
            </a:r>
            <a:r>
              <a:rPr lang="en-US" dirty="0"/>
              <a:t>.</a:t>
            </a:r>
            <a:endParaRPr lang="sr-Latn-RS" dirty="0"/>
          </a:p>
          <a:p>
            <a:r>
              <a:rPr lang="ru-RU" dirty="0" smtClean="0"/>
              <a:t>Для </a:t>
            </a:r>
            <a:r>
              <a:rPr lang="ru-RU" dirty="0"/>
              <a:t>роду характерні широка щелепа і </a:t>
            </a:r>
            <a:r>
              <a:rPr lang="ru-RU" dirty="0" smtClean="0"/>
              <a:t>великі виличні кістки, </a:t>
            </a:r>
            <a:r>
              <a:rPr lang="ru-RU" dirty="0"/>
              <a:t>велика щелепа і зуби (вказують на тверду їжу), а </a:t>
            </a:r>
            <a:r>
              <a:rPr lang="ru-RU" dirty="0" smtClean="0"/>
              <a:t>також </a:t>
            </a:r>
            <a:r>
              <a:rPr lang="ru-RU" dirty="0" smtClean="0"/>
              <a:t>чубчик </a:t>
            </a:r>
            <a:r>
              <a:rPr lang="ru-RU" dirty="0"/>
              <a:t>на черепі, який служить для кріплення жувальних м'язів.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9818D6-503D-42E1-9ED9-CE75BD944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138" y="1961272"/>
            <a:ext cx="2647699" cy="2658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BE275F-93FC-4D0F-8782-4225954253BE}"/>
              </a:ext>
            </a:extLst>
          </p:cNvPr>
          <p:cNvSpPr txBox="1"/>
          <p:nvPr/>
        </p:nvSpPr>
        <p:spPr>
          <a:xfrm>
            <a:off x="7455159" y="5428584"/>
            <a:ext cx="4736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https://anthropologynet.wordpress.com/2007/06/12/the-black-skull-australopithecus-aethiopicus-mask/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val="252718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9642E-6F32-4533-9F52-C6BAF9897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sr-Latn-RS" i="1" dirty="0"/>
              <a:t>Paranthropus robustus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6EC173-ADA4-491C-9CAD-BD2AAB813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3006025"/>
            <a:ext cx="4345024" cy="260701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69E79A-235D-4A52-B554-AA7C02E9D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ru-RU" dirty="0" smtClean="0"/>
              <a:t>Представники </a:t>
            </a:r>
            <a:r>
              <a:rPr lang="ru-RU" dirty="0"/>
              <a:t>виду жили </a:t>
            </a:r>
            <a:r>
              <a:rPr lang="ru-RU" dirty="0" smtClean="0"/>
              <a:t>в </a:t>
            </a:r>
            <a:r>
              <a:rPr lang="ru-RU" dirty="0"/>
              <a:t>Південній Африці 2,2-1,5 млн років тому</a:t>
            </a:r>
            <a:endParaRPr lang="sr-Latn-RS" dirty="0"/>
          </a:p>
          <a:p>
            <a:r>
              <a:rPr lang="uk-UA" dirty="0" smtClean="0"/>
              <a:t>Будова </a:t>
            </a:r>
            <a:r>
              <a:rPr lang="uk-UA" dirty="0"/>
              <a:t>тіла подібна до </a:t>
            </a:r>
            <a:r>
              <a:rPr lang="en-US" dirty="0" err="1"/>
              <a:t>A.afarensis</a:t>
            </a:r>
            <a:r>
              <a:rPr lang="en-US" dirty="0"/>
              <a:t>, </a:t>
            </a:r>
            <a:r>
              <a:rPr lang="uk-UA" dirty="0"/>
              <a:t>але череп і зуби значно масивніші: у них були відносно невеликі передні зуби і масивні </a:t>
            </a:r>
            <a:r>
              <a:rPr lang="uk-UA" dirty="0" smtClean="0"/>
              <a:t>кутні зуби </a:t>
            </a:r>
            <a:r>
              <a:rPr lang="uk-UA" dirty="0"/>
              <a:t>на великій нижній щелепі.</a:t>
            </a:r>
            <a:endParaRPr lang="sr-Latn-RS" dirty="0"/>
          </a:p>
          <a:p>
            <a:r>
              <a:rPr lang="ru-RU" dirty="0">
                <a:solidFill>
                  <a:schemeClr val="tx1"/>
                </a:solidFill>
              </a:rPr>
              <a:t>Середній розмір мозку P.robustus становив близько 530 см³</a:t>
            </a:r>
            <a:r>
              <a:rPr lang="ru-RU" dirty="0" smtClean="0">
                <a:solidFill>
                  <a:schemeClr val="tx1"/>
                </a:solidFill>
              </a:rPr>
              <a:t>.  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196440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601562-27DA-F583-25A1-E0730893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Еволюція предків людини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BE4C16-D1CD-2C80-FAE2-85A78A5A0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Еволюційна </a:t>
            </a:r>
            <a:r>
              <a:rPr lang="ru-RU" dirty="0" smtClean="0"/>
              <a:t>антропологія</a:t>
            </a:r>
          </a:p>
          <a:p>
            <a:r>
              <a:rPr lang="ru-RU" dirty="0" smtClean="0"/>
              <a:t>Еволюційна </a:t>
            </a:r>
            <a:r>
              <a:rPr lang="ru-RU" dirty="0"/>
              <a:t>лінія предків людини (людей) відокремлюється в </a:t>
            </a:r>
            <a:r>
              <a:rPr lang="ru-RU" dirty="0" smtClean="0"/>
              <a:t>епоху міоцена </a:t>
            </a:r>
            <a:r>
              <a:rPr lang="ru-RU" dirty="0"/>
              <a:t>(третинному періоді)</a:t>
            </a:r>
            <a:endParaRPr lang="en-US" dirty="0"/>
          </a:p>
          <a:p>
            <a:r>
              <a:rPr lang="ru-RU" dirty="0" smtClean="0"/>
              <a:t>Перші </a:t>
            </a:r>
            <a:r>
              <a:rPr lang="ru-RU" dirty="0"/>
              <a:t>примати - перехід від мезозою до кайнозою (диференціація кольору, протиставлення великого </a:t>
            </a:r>
            <a:r>
              <a:rPr lang="ru-RU" dirty="0" smtClean="0"/>
              <a:t>пальця)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901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10F2F7-B52D-448C-83BE-4E0A4BFF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sr-Latn-RS" i="1" dirty="0"/>
              <a:t>Parathropus boisei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8A1FAB-8FF4-432F-A9A0-B7CB569F4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67" y="2775951"/>
            <a:ext cx="3298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12839F-BCFB-44F6-BE91-98B1EFBC5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Першу </a:t>
            </a:r>
            <a:r>
              <a:rPr lang="ru-RU" dirty="0"/>
              <a:t>скам'янілість цього виду виявила Мері Лікі в 1959 році. в Танзанії.</a:t>
            </a:r>
            <a:endParaRPr lang="sr-Latn-RS" dirty="0"/>
          </a:p>
          <a:p>
            <a:pPr>
              <a:lnSpc>
                <a:spcPct val="90000"/>
              </a:lnSpc>
            </a:pPr>
            <a:r>
              <a:rPr lang="ru-RU" dirty="0" smtClean="0"/>
              <a:t>Окремі </a:t>
            </a:r>
            <a:r>
              <a:rPr lang="ru-RU" dirty="0"/>
              <a:t>особини жили приблизно 2,2-1,1 млн років </a:t>
            </a:r>
            <a:r>
              <a:rPr lang="ru-RU" dirty="0" smtClean="0"/>
              <a:t>тому </a:t>
            </a:r>
            <a:r>
              <a:rPr lang="ru-RU" dirty="0"/>
              <a:t>у Східній Африці (Танзанія, Кенія та Ефіопія).</a:t>
            </a:r>
            <a:endParaRPr lang="sr-Latn-RS" dirty="0"/>
          </a:p>
          <a:p>
            <a:pPr>
              <a:lnSpc>
                <a:spcPct val="90000"/>
              </a:lnSpc>
            </a:pPr>
            <a:r>
              <a:rPr lang="uk-UA" dirty="0" smtClean="0"/>
              <a:t>Вони </a:t>
            </a:r>
            <a:r>
              <a:rPr lang="uk-UA" dirty="0"/>
              <a:t>мали схожу статуру </a:t>
            </a:r>
            <a:r>
              <a:rPr lang="uk-UA" dirty="0" smtClean="0"/>
              <a:t>як і </a:t>
            </a:r>
            <a:r>
              <a:rPr lang="en-US" dirty="0" err="1" smtClean="0"/>
              <a:t>P.robustus</a:t>
            </a:r>
            <a:r>
              <a:rPr lang="en-US" dirty="0"/>
              <a:t>, </a:t>
            </a:r>
            <a:r>
              <a:rPr lang="uk-UA" dirty="0"/>
              <a:t>їх обличчя і зуби були ще масивнішими.</a:t>
            </a:r>
            <a:endParaRPr lang="sr-Latn-RS" dirty="0"/>
          </a:p>
          <a:p>
            <a:pPr>
              <a:lnSpc>
                <a:spcPct val="90000"/>
              </a:lnSpc>
            </a:pPr>
            <a:r>
              <a:rPr lang="uk-UA" dirty="0" smtClean="0"/>
              <a:t>Серед </a:t>
            </a:r>
            <a:r>
              <a:rPr lang="uk-UA" dirty="0"/>
              <a:t>палеоантропологів </a:t>
            </a:r>
            <a:r>
              <a:rPr lang="uk-UA" dirty="0" smtClean="0"/>
              <a:t>існували </a:t>
            </a:r>
            <a:r>
              <a:rPr lang="uk-UA" dirty="0"/>
              <a:t>розбіжності щодо статусу </a:t>
            </a:r>
            <a:r>
              <a:rPr lang="en-US" dirty="0"/>
              <a:t>P. </a:t>
            </a:r>
            <a:r>
              <a:rPr lang="en-US" dirty="0" err="1"/>
              <a:t>robustus</a:t>
            </a:r>
            <a:r>
              <a:rPr lang="en-US" dirty="0"/>
              <a:t> </a:t>
            </a:r>
            <a:r>
              <a:rPr lang="uk-UA" dirty="0"/>
              <a:t>і </a:t>
            </a:r>
            <a:r>
              <a:rPr lang="en-US" dirty="0"/>
              <a:t>P. </a:t>
            </a:r>
            <a:r>
              <a:rPr lang="en-US" dirty="0" err="1"/>
              <a:t>boisei</a:t>
            </a:r>
            <a:r>
              <a:rPr lang="en-US" dirty="0" smtClean="0"/>
              <a:t>,</a:t>
            </a:r>
            <a:r>
              <a:rPr lang="uk-UA" dirty="0" smtClean="0"/>
              <a:t> чи </a:t>
            </a:r>
            <a:r>
              <a:rPr lang="uk-UA" dirty="0"/>
              <a:t>є вони видами чи алопатричними популяціями одного </a:t>
            </a:r>
            <a:r>
              <a:rPr lang="uk-UA" dirty="0" smtClean="0"/>
              <a:t>виду.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287337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DE7255-A62C-C610-7E86-8C00B5BF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Питання </a:t>
            </a:r>
            <a:r>
              <a:rPr lang="uk-UA" dirty="0"/>
              <a:t>для повторення 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F5D475-6905-1DD5-D719-47A698ECD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Дати </a:t>
            </a:r>
            <a:r>
              <a:rPr lang="ru-RU" dirty="0"/>
              <a:t>відповіді на запитання письмово </a:t>
            </a:r>
            <a:r>
              <a:rPr lang="ru-RU" dirty="0" smtClean="0"/>
              <a:t>в </a:t>
            </a:r>
            <a:r>
              <a:rPr lang="ru-RU" dirty="0"/>
              <a:t>зошиті (с. 28)</a:t>
            </a:r>
            <a:endParaRPr lang="en-US" dirty="0"/>
          </a:p>
          <a:p>
            <a:r>
              <a:rPr lang="ru-RU" dirty="0" smtClean="0"/>
              <a:t>У </a:t>
            </a:r>
            <a:r>
              <a:rPr lang="ru-RU" dirty="0"/>
              <a:t>парах виконати завдання- </a:t>
            </a:r>
            <a:r>
              <a:rPr lang="ru-RU" dirty="0" smtClean="0"/>
              <a:t>"</a:t>
            </a:r>
            <a:r>
              <a:rPr lang="ru-RU" dirty="0" smtClean="0"/>
              <a:t>Додатковий </a:t>
            </a:r>
            <a:r>
              <a:rPr lang="ru-RU" dirty="0"/>
              <a:t>контент"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484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1D7B23-8BC2-C412-B99A-78E425C1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Ранні </a:t>
            </a:r>
            <a:r>
              <a:rPr lang="uk-UA" dirty="0"/>
              <a:t>представники роду</a:t>
            </a:r>
            <a:r>
              <a:rPr lang="uk-UA" i="1" dirty="0"/>
              <a:t> </a:t>
            </a:r>
            <a:r>
              <a:rPr lang="en-US" i="1" dirty="0"/>
              <a:t>Homo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B9AC08-2346-4C98-DE2D-10F9DD886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Homo </a:t>
            </a:r>
            <a:r>
              <a:rPr lang="en-US" dirty="0"/>
              <a:t>(</a:t>
            </a:r>
            <a:r>
              <a:rPr lang="uk-UA" dirty="0"/>
              <a:t>особа), Карл Лінней</a:t>
            </a:r>
            <a:endParaRPr lang="en-US" dirty="0"/>
          </a:p>
          <a:p>
            <a:r>
              <a:rPr lang="uk-UA" dirty="0" smtClean="0"/>
              <a:t>Більша ємність </a:t>
            </a:r>
            <a:r>
              <a:rPr lang="uk-UA" dirty="0" smtClean="0"/>
              <a:t>порожнини черепа</a:t>
            </a:r>
            <a:r>
              <a:rPr lang="uk-UA" dirty="0"/>
              <a:t>, менші, </a:t>
            </a:r>
            <a:r>
              <a:rPr lang="uk-UA" dirty="0" smtClean="0"/>
              <a:t>плоскі </a:t>
            </a:r>
            <a:r>
              <a:rPr lang="uk-UA" dirty="0"/>
              <a:t>обличчя, менші щелепи, використання інструментів, більш різноманітне харчування (м’ясо)</a:t>
            </a:r>
            <a:endParaRPr lang="en-US" dirty="0"/>
          </a:p>
          <a:p>
            <a:r>
              <a:rPr lang="uk-UA" dirty="0" smtClean="0"/>
              <a:t>Плейстоцен </a:t>
            </a:r>
            <a:r>
              <a:rPr lang="uk-UA" dirty="0"/>
              <a:t>(2,6 млн років тому - 11 тис. років тому), зміна клімату, чергування зледенінь і міжльодовикових періодів - енцефалізація як адаптація.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277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82A96-18D2-4E7D-AB35-D9D17EBD8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Homo </a:t>
            </a:r>
            <a:r>
              <a:rPr lang="en-US" dirty="0" err="1"/>
              <a:t>habilis</a:t>
            </a:r>
            <a:r>
              <a:rPr lang="en-US" dirty="0"/>
              <a:t> - </a:t>
            </a:r>
            <a:r>
              <a:rPr lang="uk-UA" dirty="0"/>
              <a:t>людина </a:t>
            </a:r>
            <a:r>
              <a:rPr lang="uk-UA" dirty="0" smtClean="0"/>
              <a:t>уміла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10D174-5FB2-4AB2-95F7-A442CBEA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uk-UA" dirty="0" smtClean="0"/>
              <a:t>Людина уміла</a:t>
            </a:r>
            <a:endParaRPr lang="sr-Latn-RS" dirty="0"/>
          </a:p>
          <a:p>
            <a:r>
              <a:rPr lang="ru-RU" dirty="0" smtClean="0"/>
              <a:t>Найстародавніший </a:t>
            </a:r>
            <a:r>
              <a:rPr lang="ru-RU" dirty="0"/>
              <a:t>відомий вид </a:t>
            </a:r>
            <a:r>
              <a:rPr lang="ru-RU" dirty="0" smtClean="0"/>
              <a:t>з роду </a:t>
            </a:r>
            <a:r>
              <a:rPr lang="ru-RU" i="1" dirty="0"/>
              <a:t>Homo</a:t>
            </a:r>
            <a:r>
              <a:rPr lang="ru-RU" dirty="0"/>
              <a:t>.</a:t>
            </a:r>
            <a:endParaRPr lang="sr-Latn-RS" dirty="0"/>
          </a:p>
          <a:p>
            <a:r>
              <a:rPr lang="ru-RU" dirty="0" smtClean="0"/>
              <a:t>Скам'янілі </a:t>
            </a:r>
            <a:r>
              <a:rPr lang="ru-RU" dirty="0"/>
              <a:t>останки були виявлені сім'єю Лікі в 60-х роках минулого століття в Танзанії.</a:t>
            </a:r>
            <a:endParaRPr lang="sr-Latn-RS" dirty="0"/>
          </a:p>
          <a:p>
            <a:r>
              <a:rPr lang="ru-RU" dirty="0" smtClean="0"/>
              <a:t>Африка</a:t>
            </a:r>
            <a:r>
              <a:rPr lang="ru-RU" dirty="0"/>
              <a:t>, </a:t>
            </a:r>
            <a:r>
              <a:rPr lang="ru-RU" dirty="0" smtClean="0"/>
              <a:t>2,5-1,7 мільйонів </a:t>
            </a:r>
            <a:r>
              <a:rPr lang="ru-RU" dirty="0"/>
              <a:t>років </a:t>
            </a:r>
            <a:r>
              <a:rPr lang="ru-RU" dirty="0" smtClean="0"/>
              <a:t>тому (Східна </a:t>
            </a:r>
            <a:r>
              <a:rPr lang="ru-RU" dirty="0"/>
              <a:t>Африка: Кенія, Танзанія, Ефіопія та залишки в Південній Африці).</a:t>
            </a:r>
            <a:endParaRPr lang="sr-Latn-RS" dirty="0"/>
          </a:p>
          <a:p>
            <a:r>
              <a:rPr lang="uk-UA" dirty="0" smtClean="0">
                <a:latin typeface="Century Gothic" pitchFamily="34" charset="0"/>
              </a:rPr>
              <a:t>У </a:t>
            </a:r>
            <a:r>
              <a:rPr lang="uk-UA" dirty="0" smtClean="0">
                <a:latin typeface="Century Gothic" pitchFamily="34" charset="0"/>
              </a:rPr>
              <a:t>порівнянні з австралопітеками </a:t>
            </a:r>
            <a:r>
              <a:rPr lang="ru-RU" dirty="0" smtClean="0">
                <a:latin typeface="Century Gothic" pitchFamily="34" charset="0"/>
              </a:rPr>
              <a:t>ємність </a:t>
            </a:r>
            <a:r>
              <a:rPr lang="ru-RU" dirty="0" smtClean="0">
                <a:latin typeface="Century Gothic" pitchFamily="34" charset="0"/>
              </a:rPr>
              <a:t>порожнини черепа </a:t>
            </a:r>
            <a:r>
              <a:rPr lang="ru-RU" dirty="0" smtClean="0">
                <a:latin typeface="Century Gothic" pitchFamily="34" charset="0"/>
              </a:rPr>
              <a:t>збільшена </a:t>
            </a:r>
            <a:r>
              <a:rPr lang="ru-RU" dirty="0" smtClean="0">
                <a:latin typeface="Century Gothic" pitchFamily="34" charset="0"/>
              </a:rPr>
              <a:t>(530 – 800 см³, в середньому 650 см³).</a:t>
            </a:r>
            <a:endParaRPr lang="sr-Latn-RS" dirty="0" smtClean="0">
              <a:latin typeface="Century Gothic" pitchFamily="34" charset="0"/>
            </a:endParaRPr>
          </a:p>
          <a:p>
            <a:r>
              <a:rPr lang="ru-RU" dirty="0" smtClean="0">
                <a:latin typeface="+mj-lt"/>
              </a:rPr>
              <a:t>Палеоантропологи </a:t>
            </a:r>
            <a:r>
              <a:rPr lang="ru-RU" dirty="0">
                <a:latin typeface="+mj-lt"/>
              </a:rPr>
              <a:t>вважають, що цей </a:t>
            </a:r>
            <a:r>
              <a:rPr lang="ru-RU" dirty="0" smtClean="0">
                <a:latin typeface="+mj-lt"/>
              </a:rPr>
              <a:t>вид </a:t>
            </a:r>
            <a:r>
              <a:rPr lang="ru-RU" dirty="0" smtClean="0">
                <a:latin typeface="+mj-lt"/>
              </a:rPr>
              <a:t>знаходиться </a:t>
            </a:r>
            <a:r>
              <a:rPr lang="ru-RU" dirty="0">
                <a:latin typeface="+mj-lt"/>
              </a:rPr>
              <a:t>в прямій лінії до сучасних людей.</a:t>
            </a:r>
            <a:endParaRPr lang="sr-Latn-RS" dirty="0">
              <a:latin typeface="+mj-lt"/>
            </a:endParaRPr>
          </a:p>
          <a:p>
            <a:r>
              <a:rPr lang="ru-RU" dirty="0" smtClean="0">
                <a:latin typeface="Century Gothic" pitchFamily="34" charset="0"/>
              </a:rPr>
              <a:t>Близько </a:t>
            </a:r>
            <a:r>
              <a:rPr lang="ru-RU" dirty="0">
                <a:latin typeface="Century Gothic" pitchFamily="34" charset="0"/>
              </a:rPr>
              <a:t>2,5 </a:t>
            </a:r>
            <a:r>
              <a:rPr lang="ru-RU" dirty="0" smtClean="0">
                <a:latin typeface="Century Gothic" pitchFamily="34" charset="0"/>
              </a:rPr>
              <a:t>мільйонів років</a:t>
            </a:r>
            <a:r>
              <a:rPr lang="ru-RU" dirty="0">
                <a:latin typeface="Century Gothic" pitchFamily="34" charset="0"/>
              </a:rPr>
              <a:t> </a:t>
            </a:r>
            <a:r>
              <a:rPr lang="ru-RU" dirty="0" smtClean="0">
                <a:latin typeface="Century Gothic" pitchFamily="34" charset="0"/>
              </a:rPr>
              <a:t>тому </a:t>
            </a:r>
            <a:r>
              <a:rPr lang="ru-RU" dirty="0">
                <a:latin typeface="Century Gothic" pitchFamily="34" charset="0"/>
              </a:rPr>
              <a:t>відбулися великі кліматичні зміни, що супроводжувалися змінами рослинних угруповань.</a:t>
            </a:r>
            <a:endParaRPr lang="sr-Latn-RS" dirty="0">
              <a:latin typeface="Century Gothic" pitchFamily="34" charset="0"/>
            </a:endParaRPr>
          </a:p>
          <a:p>
            <a:r>
              <a:rPr lang="ru-RU" dirty="0" smtClean="0">
                <a:latin typeface="Century Gothic" pitchFamily="34" charset="0"/>
              </a:rPr>
              <a:t>На </a:t>
            </a:r>
            <a:r>
              <a:rPr lang="ru-RU" dirty="0">
                <a:latin typeface="Century Gothic" pitchFamily="34" charset="0"/>
              </a:rPr>
              <a:t>основі зовнішнього вигляду зубів</a:t>
            </a:r>
            <a:r>
              <a:rPr lang="uk-UA" dirty="0" smtClean="0">
                <a:latin typeface="Century Gothic" pitchFamily="34" charset="0"/>
              </a:rPr>
              <a:t>, </a:t>
            </a:r>
            <a:r>
              <a:rPr lang="uk-UA" dirty="0">
                <a:latin typeface="Century Gothic" pitchFamily="34" charset="0"/>
              </a:rPr>
              <a:t>вважається, що </a:t>
            </a:r>
            <a:r>
              <a:rPr lang="sr-Latn-RS" i="1" dirty="0">
                <a:latin typeface="Century Gothic" pitchFamily="34" charset="0"/>
              </a:rPr>
              <a:t>H.habilis</a:t>
            </a:r>
            <a:r>
              <a:rPr lang="uk-UA" dirty="0" smtClean="0">
                <a:latin typeface="Century Gothic" pitchFamily="34" charset="0"/>
              </a:rPr>
              <a:t> </a:t>
            </a:r>
            <a:r>
              <a:rPr lang="uk-UA" dirty="0">
                <a:latin typeface="Century Gothic" pitchFamily="34" charset="0"/>
              </a:rPr>
              <a:t>вживав їжу рослинного і тваринного походження.</a:t>
            </a:r>
            <a:endParaRPr lang="sr-Latn-RS" dirty="0">
              <a:latin typeface="Century Gothic" pitchFamily="34" charset="0"/>
            </a:endParaRPr>
          </a:p>
          <a:p>
            <a:r>
              <a:rPr lang="ru-RU" dirty="0" smtClean="0">
                <a:latin typeface="Century Gothic" pitchFamily="34" charset="0"/>
              </a:rPr>
              <a:t>Використовують </a:t>
            </a:r>
            <a:r>
              <a:rPr lang="ru-RU" dirty="0">
                <a:latin typeface="Century Gothic" pitchFamily="34" charset="0"/>
              </a:rPr>
              <a:t>кам'яні знаряддя, виготовлені за </a:t>
            </a:r>
            <a:r>
              <a:rPr lang="ru-RU" dirty="0" smtClean="0">
                <a:latin typeface="Century Gothic" pitchFamily="34" charset="0"/>
              </a:rPr>
              <a:t>технологією олдувайської культури (вдаряючи </a:t>
            </a:r>
            <a:r>
              <a:rPr lang="ru-RU" dirty="0">
                <a:latin typeface="Century Gothic" pitchFamily="34" charset="0"/>
              </a:rPr>
              <a:t>камінь об камінь, щоб отримати гострі краї).</a:t>
            </a:r>
            <a:endParaRPr lang="sr-Latn-RS" dirty="0">
              <a:latin typeface="Century Gothic" pitchFamily="34" charset="0"/>
            </a:endParaRPr>
          </a:p>
          <a:p>
            <a:r>
              <a:rPr lang="ru-RU" dirty="0" smtClean="0">
                <a:latin typeface="Century Gothic" pitchFamily="34" charset="0"/>
              </a:rPr>
              <a:t>Нечітка </a:t>
            </a:r>
            <a:r>
              <a:rPr lang="ru-RU" dirty="0">
                <a:latin typeface="Century Gothic" pitchFamily="34" charset="0"/>
              </a:rPr>
              <a:t>класифікація через помітну мінливість у межах виду.</a:t>
            </a:r>
            <a:endParaRPr lang="sr-Latn-RS" dirty="0">
              <a:latin typeface="Century Gothic" pitchFamily="34" charset="0"/>
            </a:endParaRPr>
          </a:p>
        </p:txBody>
      </p:sp>
      <p:pic>
        <p:nvPicPr>
          <p:cNvPr id="6146" name="Picture 2" descr="Reconstruction of the Skull of Homo habilis (O.H. 24) | Human Fossil Models  | General Anatomy | Anatomical SOMSO® models | CLA® - Coburger  Lehrmittelanstalt">
            <a:extLst>
              <a:ext uri="{FF2B5EF4-FFF2-40B4-BE49-F238E27FC236}">
                <a16:creationId xmlns:a16="http://schemas.microsoft.com/office/drawing/2014/main" xmlns="" id="{438325AB-AB01-4057-8265-10603ED8B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900238"/>
            <a:ext cx="20955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xmlns="" id="{CE57ECFA-F444-4B45-BF84-73B38B0BF951}"/>
              </a:ext>
            </a:extLst>
          </p:cNvPr>
          <p:cNvSpPr txBox="1"/>
          <p:nvPr/>
        </p:nvSpPr>
        <p:spPr>
          <a:xfrm>
            <a:off x="9906000" y="4301068"/>
            <a:ext cx="2195804" cy="1045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000" dirty="0">
                <a:hlinkClick r:id="rId3"/>
              </a:rPr>
              <a:t>https://cla.de/en/anatomical-somso-models/general-anatomy/human-fossil-models/reconstruction-of-the-skull-of-homo-habilis-o.h.-24/s-3/1</a:t>
            </a:r>
            <a:endParaRPr lang="sr-Latn-RS" sz="1000" dirty="0"/>
          </a:p>
        </p:txBody>
      </p:sp>
    </p:spTree>
    <p:extLst>
      <p:ext uri="{BB962C8B-B14F-4D97-AF65-F5344CB8AC3E}">
        <p14:creationId xmlns:p14="http://schemas.microsoft.com/office/powerpoint/2010/main" val="2093373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D69435-33BC-4A9E-BCCA-33C98D10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Homo georgicus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E5E565-1B22-4550-8795-5D4C47B5D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Грузія</a:t>
            </a:r>
            <a:r>
              <a:rPr lang="ru-RU" dirty="0"/>
              <a:t>, знахідка з 2002 року. (вік - 1,2 мільйона років тому)</a:t>
            </a:r>
            <a:endParaRPr lang="sr-Latn-RS" dirty="0"/>
          </a:p>
          <a:p>
            <a:r>
              <a:rPr lang="uk-UA" dirty="0" smtClean="0">
                <a:latin typeface="Century Gothic" pitchFamily="34" charset="0"/>
              </a:rPr>
              <a:t>Палеоантропологи </a:t>
            </a:r>
            <a:r>
              <a:rPr lang="uk-UA" dirty="0">
                <a:latin typeface="Century Gothic" pitchFamily="34" charset="0"/>
              </a:rPr>
              <a:t>вважають, що вони є переходом між </a:t>
            </a:r>
            <a:r>
              <a:rPr lang="en-US" i="1" dirty="0" err="1">
                <a:latin typeface="Century Gothic" pitchFamily="34" charset="0"/>
              </a:rPr>
              <a:t>H.habilis</a:t>
            </a:r>
            <a:r>
              <a:rPr lang="en-US" dirty="0">
                <a:latin typeface="Century Gothic" pitchFamily="34" charset="0"/>
              </a:rPr>
              <a:t> </a:t>
            </a:r>
            <a:r>
              <a:rPr lang="uk-UA" dirty="0">
                <a:latin typeface="Century Gothic" pitchFamily="34" charset="0"/>
              </a:rPr>
              <a:t>і </a:t>
            </a:r>
            <a:r>
              <a:rPr lang="en-US" i="1" dirty="0" err="1">
                <a:latin typeface="Century Gothic" pitchFamily="34" charset="0"/>
              </a:rPr>
              <a:t>H.erectus</a:t>
            </a:r>
            <a:r>
              <a:rPr lang="en-US" dirty="0">
                <a:latin typeface="Century Gothic" pitchFamily="34" charset="0"/>
              </a:rPr>
              <a:t> </a:t>
            </a:r>
            <a:r>
              <a:rPr lang="uk-UA" dirty="0">
                <a:latin typeface="Century Gothic" pitchFamily="34" charset="0"/>
              </a:rPr>
              <a:t>за низкою ознак, хоча </a:t>
            </a:r>
            <a:r>
              <a:rPr lang="uk-UA" dirty="0" smtClean="0">
                <a:latin typeface="Century Gothic" pitchFamily="34" charset="0"/>
              </a:rPr>
              <a:t>ємкість </a:t>
            </a:r>
            <a:r>
              <a:rPr lang="uk-UA" dirty="0" smtClean="0">
                <a:latin typeface="Century Gothic" pitchFamily="34" charset="0"/>
              </a:rPr>
              <a:t>порожнини </a:t>
            </a:r>
            <a:r>
              <a:rPr lang="uk-UA" dirty="0" smtClean="0">
                <a:latin typeface="Century Gothic" pitchFamily="34" charset="0"/>
              </a:rPr>
              <a:t>їхнього черепа </a:t>
            </a:r>
            <a:r>
              <a:rPr lang="uk-UA" dirty="0">
                <a:latin typeface="Century Gothic" pitchFamily="34" charset="0"/>
              </a:rPr>
              <a:t>відносно </a:t>
            </a:r>
            <a:r>
              <a:rPr lang="uk-UA" dirty="0" smtClean="0">
                <a:latin typeface="Century Gothic" pitchFamily="34" charset="0"/>
              </a:rPr>
              <a:t>невелика - </a:t>
            </a:r>
            <a:r>
              <a:rPr lang="uk-UA" dirty="0">
                <a:latin typeface="Century Gothic" pitchFamily="34" charset="0"/>
              </a:rPr>
              <a:t>600-700 см³.</a:t>
            </a:r>
            <a:endParaRPr lang="sr-Latn-RS" dirty="0">
              <a:latin typeface="Century Gothic" pitchFamily="34" charset="0"/>
            </a:endParaRPr>
          </a:p>
          <a:p>
            <a:r>
              <a:rPr lang="uk-UA" dirty="0" smtClean="0">
                <a:latin typeface="Century Gothic" pitchFamily="34" charset="0"/>
              </a:rPr>
              <a:t>Можливість </a:t>
            </a:r>
            <a:r>
              <a:rPr lang="uk-UA" dirty="0">
                <a:latin typeface="Century Gothic" pitchFamily="34" charset="0"/>
              </a:rPr>
              <a:t>інтерпретації міграцій з Африки на інші </a:t>
            </a:r>
            <a:r>
              <a:rPr lang="uk-UA" dirty="0" smtClean="0">
                <a:latin typeface="Century Gothic" pitchFamily="34" charset="0"/>
              </a:rPr>
              <a:t>континенти.</a:t>
            </a:r>
            <a:endParaRPr lang="sr-Latn-RS" dirty="0">
              <a:latin typeface="Century Gothic" pitchFamily="34" charset="0"/>
            </a:endParaRPr>
          </a:p>
        </p:txBody>
      </p:sp>
      <p:pic>
        <p:nvPicPr>
          <p:cNvPr id="7170" name="Picture 2" descr="Homo georgicus - Stock Image - E438/0165 - Science Photo Library">
            <a:extLst>
              <a:ext uri="{FF2B5EF4-FFF2-40B4-BE49-F238E27FC236}">
                <a16:creationId xmlns:a16="http://schemas.microsoft.com/office/drawing/2014/main" xmlns="" id="{D5429A51-F8E2-4D6B-ACA0-6B9B31414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350" y="2157412"/>
            <a:ext cx="2209800" cy="31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C41C32-19C0-40B6-A257-2CE1EB03FB72}"/>
              </a:ext>
            </a:extLst>
          </p:cNvPr>
          <p:cNvSpPr txBox="1"/>
          <p:nvPr/>
        </p:nvSpPr>
        <p:spPr>
          <a:xfrm>
            <a:off x="9348787" y="5408658"/>
            <a:ext cx="2828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100" dirty="0">
                <a:hlinkClick r:id="rId3"/>
              </a:rPr>
              <a:t>https://www.sciencephoto.com/media/171062/view/homo-georgicus</a:t>
            </a:r>
            <a:endParaRPr lang="sr-Latn-RS" sz="1100" dirty="0"/>
          </a:p>
        </p:txBody>
      </p:sp>
    </p:spTree>
    <p:extLst>
      <p:ext uri="{BB962C8B-B14F-4D97-AF65-F5344CB8AC3E}">
        <p14:creationId xmlns:p14="http://schemas.microsoft.com/office/powerpoint/2010/main" val="707057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FD54F3-C9F4-4AF9-871E-EF27684AA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Homo </a:t>
            </a:r>
            <a:r>
              <a:rPr lang="en-US" dirty="0"/>
              <a:t>erectus – </a:t>
            </a:r>
            <a:r>
              <a:rPr lang="uk-UA" dirty="0"/>
              <a:t>людина прямоходяча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33B55D-6C02-431B-9E37-8B77A1C68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uk-UA" dirty="0" smtClean="0"/>
              <a:t>Одне </a:t>
            </a:r>
            <a:r>
              <a:rPr lang="uk-UA" dirty="0"/>
              <a:t>з найвідоміших і повних скам'янілостей - "хлопчик з Туркани", знайдене в 80-х роках минулого століття біля озера Туркана, в Кенії, вік якого оцінюється в 1,6 мільйона років. Майже повний скелет належить хлопчику віком близько 10 років, високому та міцному.</a:t>
            </a:r>
            <a:endParaRPr lang="sr-Latn-RS" dirty="0"/>
          </a:p>
          <a:p>
            <a:r>
              <a:rPr lang="sr-Latn-RS" i="1" dirty="0" smtClean="0"/>
              <a:t>H</a:t>
            </a:r>
            <a:r>
              <a:rPr lang="sr-Latn-RS" i="1" dirty="0"/>
              <a:t>. erectus</a:t>
            </a:r>
            <a:r>
              <a:rPr lang="uk-UA" i="1" dirty="0"/>
              <a:t> жив у період приблизно 1,8 мільйона </a:t>
            </a:r>
            <a:r>
              <a:rPr lang="uk-UA" i="1" dirty="0" smtClean="0"/>
              <a:t>років.- </a:t>
            </a:r>
            <a:r>
              <a:rPr lang="uk-UA" i="1" dirty="0"/>
              <a:t>300 000 </a:t>
            </a:r>
            <a:r>
              <a:rPr lang="uk-UA" i="1" dirty="0" smtClean="0"/>
              <a:t>років</a:t>
            </a:r>
            <a:r>
              <a:rPr lang="uk-UA" i="1" dirty="0"/>
              <a:t> тому</a:t>
            </a:r>
            <a:r>
              <a:rPr lang="uk-UA" i="1" dirty="0" smtClean="0"/>
              <a:t>.; </a:t>
            </a:r>
            <a:r>
              <a:rPr lang="uk-UA" i="1" dirty="0"/>
              <a:t>багато палеоантропологів вважають, що він </a:t>
            </a:r>
            <a:r>
              <a:rPr lang="ru-RU" i="1" dirty="0" smtClean="0"/>
              <a:t>розвинувся </a:t>
            </a:r>
            <a:r>
              <a:rPr lang="ru-RU" i="1" dirty="0"/>
              <a:t>з деяких місцевих популяцій </a:t>
            </a:r>
            <a:r>
              <a:rPr lang="en-US" i="1" dirty="0" smtClean="0"/>
              <a:t>H</a:t>
            </a:r>
            <a:r>
              <a:rPr lang="en-US" i="1" dirty="0"/>
              <a:t>. </a:t>
            </a:r>
            <a:r>
              <a:rPr lang="en-US" i="1" dirty="0" err="1"/>
              <a:t>habilis</a:t>
            </a:r>
            <a:r>
              <a:rPr lang="en-US" i="1" dirty="0"/>
              <a:t>.</a:t>
            </a:r>
            <a:endParaRPr lang="sr-Latn-RS" i="1" dirty="0"/>
          </a:p>
          <a:p>
            <a:r>
              <a:rPr lang="uk-UA" dirty="0" smtClean="0"/>
              <a:t>Щелепа </a:t>
            </a:r>
            <a:r>
              <a:rPr lang="uk-UA" dirty="0"/>
              <a:t>менш виступаюча, сильні лобові дуги, сильні </a:t>
            </a:r>
            <a:r>
              <a:rPr lang="uk-UA" dirty="0" smtClean="0"/>
              <a:t>кутні </a:t>
            </a:r>
            <a:r>
              <a:rPr lang="uk-UA" dirty="0"/>
              <a:t>зуби та більш масивний скелет, ніж у сучасних </a:t>
            </a:r>
            <a:r>
              <a:rPr lang="uk-UA" dirty="0" smtClean="0"/>
              <a:t>людей.</a:t>
            </a:r>
            <a:endParaRPr lang="sr-Latn-RS" dirty="0"/>
          </a:p>
          <a:p>
            <a:r>
              <a:rPr lang="uk-UA" dirty="0" smtClean="0">
                <a:latin typeface="Century Gothic" pitchFamily="34" charset="0"/>
              </a:rPr>
              <a:t>Найбільш </a:t>
            </a:r>
            <a:r>
              <a:rPr lang="uk-UA" dirty="0">
                <a:latin typeface="Century Gothic" pitchFamily="34" charset="0"/>
              </a:rPr>
              <a:t>важливою особливістю </a:t>
            </a:r>
            <a:r>
              <a:rPr lang="en-US" dirty="0">
                <a:latin typeface="Century Gothic" pitchFamily="34" charset="0"/>
              </a:rPr>
              <a:t>H. erectus </a:t>
            </a:r>
            <a:r>
              <a:rPr lang="uk-UA" dirty="0">
                <a:latin typeface="Century Gothic" pitchFamily="34" charset="0"/>
              </a:rPr>
              <a:t>є значне збільшення </a:t>
            </a:r>
            <a:r>
              <a:rPr lang="uk-UA" dirty="0" smtClean="0">
                <a:latin typeface="Century Gothic" pitchFamily="34" charset="0"/>
              </a:rPr>
              <a:t>ємності </a:t>
            </a:r>
            <a:r>
              <a:rPr lang="uk-UA" dirty="0" smtClean="0">
                <a:latin typeface="Century Gothic" pitchFamily="34" charset="0"/>
              </a:rPr>
              <a:t>порожнини черепа </a:t>
            </a:r>
            <a:r>
              <a:rPr lang="uk-UA" dirty="0">
                <a:latin typeface="Century Gothic" pitchFamily="34" charset="0"/>
              </a:rPr>
              <a:t>(700-1200 см³).</a:t>
            </a:r>
            <a:endParaRPr lang="sr-Latn-RS" dirty="0">
              <a:latin typeface="Century Gothic" pitchFamily="34" charset="0"/>
            </a:endParaRPr>
          </a:p>
          <a:p>
            <a:pPr marL="0" indent="0">
              <a:buNone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499569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D3FD16-EAB6-4669-A55D-0E00BE94A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anchor="ctr">
            <a:normAutofit fontScale="92500" lnSpcReduction="10000"/>
          </a:bodyPr>
          <a:lstStyle/>
          <a:p>
            <a:r>
              <a:rPr lang="ru-RU" dirty="0" smtClean="0"/>
              <a:t>З </a:t>
            </a:r>
            <a:r>
              <a:rPr lang="ru-RU" dirty="0"/>
              <a:t>цим видом пов'язана поява знарядь і початок інтенсивного полювання на великих тварин, а також поява вогню</a:t>
            </a:r>
            <a:r>
              <a:rPr lang="sr-Latn-RS" dirty="0" smtClean="0"/>
              <a:t>.</a:t>
            </a:r>
            <a:endParaRPr lang="sr-Latn-RS" dirty="0"/>
          </a:p>
          <a:p>
            <a:r>
              <a:rPr lang="uk-UA" dirty="0" smtClean="0"/>
              <a:t>Залишки </a:t>
            </a:r>
            <a:r>
              <a:rPr lang="uk-UA" dirty="0"/>
              <a:t>вогнищ і обпалених </a:t>
            </a:r>
            <a:r>
              <a:rPr lang="uk-UA" dirty="0" smtClean="0"/>
              <a:t>кісток</a:t>
            </a:r>
            <a:r>
              <a:rPr lang="uk-UA" dirty="0"/>
              <a:t> </a:t>
            </a:r>
            <a:r>
              <a:rPr lang="uk-UA" dirty="0" smtClean="0"/>
              <a:t>знайдено</a:t>
            </a:r>
            <a:r>
              <a:rPr lang="uk-UA" dirty="0"/>
              <a:t> у декількох місцевостях</a:t>
            </a:r>
            <a:r>
              <a:rPr lang="uk-UA" dirty="0" smtClean="0"/>
              <a:t>. </a:t>
            </a:r>
            <a:r>
              <a:rPr lang="uk-UA" dirty="0"/>
              <a:t>Скам'янілості були знайдені в Азії та Європі</a:t>
            </a:r>
            <a:r>
              <a:rPr lang="sr-Latn-RS" dirty="0" smtClean="0"/>
              <a:t>.</a:t>
            </a:r>
            <a:endParaRPr lang="sr-Latn-RS" dirty="0"/>
          </a:p>
          <a:p>
            <a:r>
              <a:rPr lang="ru-RU" dirty="0" smtClean="0"/>
              <a:t>Використання </a:t>
            </a:r>
            <a:r>
              <a:rPr lang="ru-RU" dirty="0"/>
              <a:t>вогню дозволило краще виживати, а тенденція зменшення </a:t>
            </a:r>
            <a:r>
              <a:rPr lang="ru-RU" dirty="0" smtClean="0"/>
              <a:t>кутніх </a:t>
            </a:r>
            <a:r>
              <a:rPr lang="ru-RU" dirty="0"/>
              <a:t>зубів і </a:t>
            </a:r>
            <a:r>
              <a:rPr lang="ru-RU" dirty="0" smtClean="0"/>
              <a:t>щелепи </a:t>
            </a:r>
            <a:r>
              <a:rPr lang="ru-RU" dirty="0"/>
              <a:t>пояснюється тим, що вони використовували попередньо оброблену їжу</a:t>
            </a:r>
            <a:r>
              <a:rPr lang="sr-Latn-RS" dirty="0" smtClean="0"/>
              <a:t>.</a:t>
            </a:r>
            <a:endParaRPr lang="sr-Latn-RS" dirty="0"/>
          </a:p>
          <a:p>
            <a:r>
              <a:rPr lang="ru-RU" dirty="0" smtClean="0"/>
              <a:t>Ашельська </a:t>
            </a:r>
            <a:r>
              <a:rPr lang="ru-RU" dirty="0"/>
              <a:t>технологія (симетричне формування </a:t>
            </a:r>
            <a:r>
              <a:rPr lang="ru-RU" dirty="0" smtClean="0"/>
              <a:t>каменю)</a:t>
            </a:r>
            <a:r>
              <a:rPr lang="sr-Latn-RS" dirty="0" smtClean="0"/>
              <a:t>.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AF3802-5107-4A8C-8BAC-CF70A5D8A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680" y="2775951"/>
            <a:ext cx="2707830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A296602E-F3F7-1FBB-0CDB-71188DB6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28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5D4F70-0084-EE82-3C66-C7A047CF3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Запитання </a:t>
            </a:r>
            <a:r>
              <a:rPr lang="uk-UA" dirty="0"/>
              <a:t>та завдання 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62FC9C-9645-1EB8-D0C2-4369B9494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Відповісти </a:t>
            </a:r>
            <a:r>
              <a:rPr lang="ru-RU" dirty="0"/>
              <a:t>на запитання (с. 36)</a:t>
            </a:r>
            <a:endParaRPr lang="en-US" dirty="0"/>
          </a:p>
          <a:p>
            <a:r>
              <a:rPr lang="uk-UA" dirty="0" smtClean="0"/>
              <a:t>Дослідити - </a:t>
            </a:r>
            <a:r>
              <a:rPr lang="uk-UA" dirty="0"/>
              <a:t>"додатковий контент"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966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1A1FEA-11C6-43C4-88B9-7D1F98764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Homo </a:t>
            </a:r>
            <a:r>
              <a:rPr lang="en-US" dirty="0" err="1"/>
              <a:t>heidelbergensis</a:t>
            </a:r>
            <a:r>
              <a:rPr lang="en-US" dirty="0"/>
              <a:t> – </a:t>
            </a:r>
            <a:r>
              <a:rPr lang="uk-UA" dirty="0" smtClean="0"/>
              <a:t>Гейдельберзька </a:t>
            </a:r>
            <a:r>
              <a:rPr lang="ru-RU" dirty="0" smtClean="0"/>
              <a:t>людина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7A2C9-0482-4809-9BDE-D4D730E2B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500 </a:t>
            </a:r>
            <a:r>
              <a:rPr lang="ru-RU" dirty="0">
                <a:solidFill>
                  <a:schemeClr val="tx1"/>
                </a:solidFill>
              </a:rPr>
              <a:t>000 років тому. </a:t>
            </a:r>
            <a:r>
              <a:rPr lang="ru-RU" dirty="0" smtClean="0"/>
              <a:t>Гейдельберзька людина – одна з форм викопної людини, </a:t>
            </a:r>
            <a:r>
              <a:rPr lang="ru-RU" dirty="0"/>
              <a:t>350 000 років тому.</a:t>
            </a:r>
            <a:endParaRPr lang="sr-Latn-RS" dirty="0"/>
          </a:p>
          <a:p>
            <a:r>
              <a:rPr lang="uk-UA" dirty="0" smtClean="0"/>
              <a:t>Вони </a:t>
            </a:r>
            <a:r>
              <a:rPr lang="uk-UA" dirty="0"/>
              <a:t>схожі на сучасних людей; помітні відмінності в </a:t>
            </a:r>
            <a:r>
              <a:rPr lang="uk-UA" dirty="0" smtClean="0"/>
              <a:t>ємності </a:t>
            </a:r>
            <a:r>
              <a:rPr lang="uk-UA" dirty="0" smtClean="0"/>
              <a:t>порожнини черепа</a:t>
            </a:r>
            <a:r>
              <a:rPr lang="uk-UA" dirty="0"/>
              <a:t>, формі черепа і масивності скелета і зубів.</a:t>
            </a:r>
            <a:endParaRPr lang="sr-Latn-RS" dirty="0"/>
          </a:p>
          <a:p>
            <a:r>
              <a:rPr lang="ru-RU" dirty="0" smtClean="0">
                <a:latin typeface="Century Gothic" pitchFamily="34" charset="0"/>
              </a:rPr>
              <a:t>Середня </a:t>
            </a:r>
            <a:r>
              <a:rPr lang="ru-RU" dirty="0" smtClean="0">
                <a:latin typeface="Century Gothic" pitchFamily="34" charset="0"/>
              </a:rPr>
              <a:t>ємність порожнини черепа </a:t>
            </a:r>
            <a:r>
              <a:rPr lang="ru-RU" dirty="0">
                <a:latin typeface="Century Gothic" pitchFamily="34" charset="0"/>
              </a:rPr>
              <a:t>- 1250 </a:t>
            </a:r>
            <a:r>
              <a:rPr lang="sr-Latn-RS" dirty="0">
                <a:solidFill>
                  <a:schemeClr val="tx1"/>
                </a:solidFill>
              </a:rPr>
              <a:t>cm</a:t>
            </a:r>
            <a:r>
              <a:rPr lang="sr-Latn-RS" dirty="0">
                <a:solidFill>
                  <a:schemeClr val="tx1"/>
                </a:solidFill>
                <a:latin typeface="Trebuchet MS" panose="020B0603020202020204" pitchFamily="34" charset="0"/>
              </a:rPr>
              <a:t>³</a:t>
            </a:r>
            <a:r>
              <a:rPr lang="ru-RU" dirty="0" smtClean="0">
                <a:solidFill>
                  <a:schemeClr val="tx1"/>
                </a:solidFill>
                <a:latin typeface="Century Gothic" pitchFamily="34" charset="0"/>
              </a:rPr>
              <a:t>.</a:t>
            </a:r>
            <a:endParaRPr lang="sr-Latn-RS" dirty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ru-RU" dirty="0" smtClean="0">
                <a:latin typeface="Century Gothic" pitchFamily="34" charset="0"/>
              </a:rPr>
              <a:t>Відбулися </a:t>
            </a:r>
            <a:r>
              <a:rPr lang="ru-RU" dirty="0">
                <a:latin typeface="Century Gothic" pitchFamily="34" charset="0"/>
              </a:rPr>
              <a:t>зміни пропорцій черепа: розмір обличчя по відношенню до інших частин черепа зменшився.</a:t>
            </a:r>
            <a:endParaRPr lang="sr-Latn-RS" dirty="0">
              <a:latin typeface="Century Gothic" pitchFamily="34" charset="0"/>
            </a:endParaRPr>
          </a:p>
          <a:p>
            <a:r>
              <a:rPr lang="ru-RU" dirty="0" smtClean="0">
                <a:latin typeface="Century Gothic" pitchFamily="34" charset="0"/>
              </a:rPr>
              <a:t>На </a:t>
            </a:r>
            <a:r>
              <a:rPr lang="ru-RU" dirty="0">
                <a:latin typeface="Century Gothic" pitchFamily="34" charset="0"/>
              </a:rPr>
              <a:t>підставі деяких особливостей черепа з Петралони (Греція) </a:t>
            </a:r>
            <a:r>
              <a:rPr lang="ru-RU" dirty="0" smtClean="0">
                <a:latin typeface="Century Gothic" pitchFamily="34" charset="0"/>
              </a:rPr>
              <a:t>припускається, </a:t>
            </a:r>
            <a:r>
              <a:rPr lang="ru-RU" dirty="0">
                <a:latin typeface="Century Gothic" pitchFamily="34" charset="0"/>
              </a:rPr>
              <a:t>що архаїчні люди могли говорити.</a:t>
            </a:r>
            <a:endParaRPr lang="sr-Latn-RS" dirty="0">
              <a:latin typeface="Century Gothic" pitchFamily="34" charset="0"/>
            </a:endParaRPr>
          </a:p>
          <a:p>
            <a:r>
              <a:rPr lang="ru-RU" dirty="0" smtClean="0">
                <a:latin typeface="Century Gothic" pitchFamily="34" charset="0"/>
              </a:rPr>
              <a:t>Найдавніші </a:t>
            </a:r>
            <a:r>
              <a:rPr lang="ru-RU" dirty="0">
                <a:latin typeface="Century Gothic" pitchFamily="34" charset="0"/>
              </a:rPr>
              <a:t>представники в Європі жили в період великих кліматичних змін, наприкінці міжльодовикового і на початку льодовикового періоду.</a:t>
            </a:r>
            <a:endParaRPr lang="sr-Latn-RS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386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ientists Determine Height of Homo Heidelbergensis | Anthropology |  Sci-News.com">
            <a:extLst>
              <a:ext uri="{FF2B5EF4-FFF2-40B4-BE49-F238E27FC236}">
                <a16:creationId xmlns:a16="http://schemas.microsoft.com/office/drawing/2014/main" xmlns="" id="{4A8CEA5F-FAD3-4A6B-A34B-6B4A5B7C3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76325"/>
            <a:ext cx="60960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F1101D-C361-4D8C-B86F-5FF693691117}"/>
              </a:ext>
            </a:extLst>
          </p:cNvPr>
          <p:cNvSpPr txBox="1"/>
          <p:nvPr/>
        </p:nvSpPr>
        <p:spPr>
          <a:xfrm>
            <a:off x="3009900" y="6296025"/>
            <a:ext cx="6353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100" dirty="0">
                <a:hlinkClick r:id="rId3"/>
              </a:rPr>
              <a:t>https://www.sci.news/othersciences/anthropology/article00369.html</a:t>
            </a:r>
            <a:endParaRPr lang="sr-Latn-RS" sz="1100" dirty="0"/>
          </a:p>
        </p:txBody>
      </p:sp>
    </p:spTree>
    <p:extLst>
      <p:ext uri="{BB962C8B-B14F-4D97-AF65-F5344CB8AC3E}">
        <p14:creationId xmlns:p14="http://schemas.microsoft.com/office/powerpoint/2010/main" val="2376497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ological Periods Poster | Geologic time scale, Geology, History of earth">
            <a:extLst>
              <a:ext uri="{FF2B5EF4-FFF2-40B4-BE49-F238E27FC236}">
                <a16:creationId xmlns:a16="http://schemas.microsoft.com/office/drawing/2014/main" xmlns="" id="{54E30288-708A-8F1E-88CA-0DB63EB35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286" y="-2285"/>
            <a:ext cx="4833256" cy="681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59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E84FBA-3FC7-465E-BA90-DCDAABB7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sr-Latn-RS" i="1" dirty="0"/>
              <a:t>Homo neanderthalensis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C7293B-B5C2-4733-B972-216978FAC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5322045" cy="4254500"/>
          </a:xfrm>
        </p:spPr>
        <p:txBody>
          <a:bodyPr anchor="ctr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ru-RU" sz="1600" dirty="0" smtClean="0">
                <a:latin typeface="+mj-lt"/>
              </a:rPr>
              <a:t>Щодо </a:t>
            </a:r>
            <a:r>
              <a:rPr lang="ru-RU" sz="1600" dirty="0" smtClean="0">
                <a:latin typeface="+mj-lt"/>
              </a:rPr>
              <a:t>статусу </a:t>
            </a:r>
            <a:r>
              <a:rPr lang="sr-Latn-RS" sz="1600" dirty="0" smtClean="0">
                <a:solidFill>
                  <a:schemeClr val="tx1"/>
                </a:solidFill>
                <a:latin typeface="+mj-lt"/>
              </a:rPr>
              <a:t>„</a:t>
            </a: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неандертальця</a:t>
            </a:r>
            <a:r>
              <a:rPr lang="sr-Latn-RS" sz="1600" dirty="0">
                <a:solidFill>
                  <a:schemeClr val="tx1"/>
                </a:solidFill>
                <a:latin typeface="+mj-lt"/>
              </a:rPr>
              <a:t>“</a:t>
            </a:r>
            <a:r>
              <a:rPr lang="ru-RU" sz="16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600" dirty="0">
                <a:solidFill>
                  <a:schemeClr val="tx1"/>
                </a:solidFill>
                <a:latin typeface="+mj-lt"/>
              </a:rPr>
              <a:t>чи є він підвидом нашого виду чи окремим </a:t>
            </a:r>
            <a:r>
              <a:rPr lang="ru-RU" sz="1600" dirty="0" smtClean="0">
                <a:latin typeface="+mj-lt"/>
              </a:rPr>
              <a:t>видом, вже давно точаться дискусії. </a:t>
            </a:r>
            <a:endParaRPr lang="sr-Latn-RS" sz="1600" dirty="0">
              <a:latin typeface="+mj-lt"/>
            </a:endParaRPr>
          </a:p>
          <a:p>
            <a:pPr algn="just">
              <a:lnSpc>
                <a:spcPct val="90000"/>
              </a:lnSpc>
            </a:pPr>
            <a:r>
              <a:rPr lang="uk-UA" sz="1600" dirty="0" smtClean="0">
                <a:latin typeface="+mj-lt"/>
              </a:rPr>
              <a:t>Йоганн </a:t>
            </a:r>
            <a:r>
              <a:rPr lang="uk-UA" sz="1600" dirty="0">
                <a:latin typeface="+mj-lt"/>
              </a:rPr>
              <a:t>Фурло, </a:t>
            </a:r>
            <a:r>
              <a:rPr lang="uk-UA" sz="1600" dirty="0" smtClean="0">
                <a:latin typeface="+mj-lt"/>
              </a:rPr>
              <a:t>1856р</a:t>
            </a:r>
            <a:r>
              <a:rPr lang="uk-UA" sz="1600" dirty="0" smtClean="0">
                <a:latin typeface="+mj-lt"/>
              </a:rPr>
              <a:t>. у </a:t>
            </a:r>
            <a:r>
              <a:rPr lang="uk-UA" sz="1600" dirty="0">
                <a:latin typeface="+mj-lt"/>
              </a:rPr>
              <a:t>Німеччині (Фельдгофер, долина Неандер), виявлені викопні </a:t>
            </a:r>
            <a:r>
              <a:rPr lang="uk-UA" sz="1600" dirty="0" smtClean="0">
                <a:latin typeface="+mj-lt"/>
              </a:rPr>
              <a:t>останки.</a:t>
            </a:r>
            <a:endParaRPr lang="sr-Latn-RS" sz="1600" dirty="0">
              <a:latin typeface="+mj-lt"/>
            </a:endParaRPr>
          </a:p>
          <a:p>
            <a:pPr algn="just">
              <a:lnSpc>
                <a:spcPct val="90000"/>
              </a:lnSpc>
            </a:pPr>
            <a:r>
              <a:rPr lang="ru-RU" sz="1600" dirty="0" smtClean="0">
                <a:latin typeface="+mj-lt"/>
              </a:rPr>
              <a:t>Він </a:t>
            </a:r>
            <a:r>
              <a:rPr lang="ru-RU" sz="1600" dirty="0">
                <a:latin typeface="+mj-lt"/>
              </a:rPr>
              <a:t>жив у період від 500 000 до 30 000 років </a:t>
            </a:r>
            <a:r>
              <a:rPr lang="ru-RU" sz="1600" dirty="0" smtClean="0">
                <a:latin typeface="+mj-lt"/>
              </a:rPr>
              <a:t>тому.</a:t>
            </a:r>
            <a:endParaRPr lang="sr-Latn-RS" sz="1600" dirty="0">
              <a:latin typeface="+mj-lt"/>
            </a:endParaRPr>
          </a:p>
          <a:p>
            <a:pPr algn="just">
              <a:lnSpc>
                <a:spcPct val="90000"/>
              </a:lnSpc>
            </a:pPr>
            <a:r>
              <a:rPr lang="uk-UA" sz="1600" dirty="0" smtClean="0">
                <a:latin typeface="+mj-lt"/>
              </a:rPr>
              <a:t>Жив </a:t>
            </a:r>
            <a:r>
              <a:rPr lang="uk-UA" sz="1600" dirty="0">
                <a:latin typeface="+mj-lt"/>
              </a:rPr>
              <a:t>по всій Європі і на Близькому Сході (в Західній Азії </a:t>
            </a:r>
            <a:r>
              <a:rPr lang="uk-UA" sz="1600" dirty="0" smtClean="0">
                <a:latin typeface="+mj-lt"/>
              </a:rPr>
              <a:t>поширився </a:t>
            </a:r>
            <a:r>
              <a:rPr lang="uk-UA" sz="1600" dirty="0">
                <a:latin typeface="+mj-lt"/>
              </a:rPr>
              <a:t>на південь Сибіру). Деякі з найвідоміших місць скам’янілостей: Фельдгофер (Німеччина), Ла-Феррасі (Франція), Віндія (Хорватія), Шанідар (Ірак), Мезмайська (Росія).</a:t>
            </a:r>
            <a:endParaRPr lang="sr-Latn-RS" sz="16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651979-9D31-4269-8624-194073AF9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4"/>
          <a:stretch/>
        </p:blipFill>
        <p:spPr>
          <a:xfrm>
            <a:off x="6838950" y="2603500"/>
            <a:ext cx="4533408" cy="225769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5A045E-61C6-4C16-A855-329311FB684B}"/>
              </a:ext>
            </a:extLst>
          </p:cNvPr>
          <p:cNvSpPr txBox="1"/>
          <p:nvPr/>
        </p:nvSpPr>
        <p:spPr>
          <a:xfrm>
            <a:off x="6838950" y="5058459"/>
            <a:ext cx="4533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https://www.researchgate.net/figure/Map-representing-Neanderthal-geographical-distribution-in-groups_fig2_24278457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val="2333157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EA38B-2594-4479-BF16-9C8B6DF17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616E2F-75B8-4A49-A2D3-23472B806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uk-UA" dirty="0" smtClean="0"/>
              <a:t>Череп </a:t>
            </a:r>
            <a:r>
              <a:rPr lang="uk-UA" dirty="0"/>
              <a:t>довший і нижчий, з виступаючими щелепами і скошеним чолом (порівняно з сучасною людиною).</a:t>
            </a:r>
            <a:endParaRPr lang="sr-Latn-RS" dirty="0"/>
          </a:p>
          <a:p>
            <a:pPr algn="just"/>
            <a:r>
              <a:rPr lang="ru-RU" dirty="0" smtClean="0"/>
              <a:t>Середня </a:t>
            </a:r>
            <a:r>
              <a:rPr lang="ru-RU" dirty="0"/>
              <a:t>частина обличчя виступає вперед (цієї </a:t>
            </a:r>
            <a:r>
              <a:rPr lang="ru-RU" dirty="0" smtClean="0"/>
              <a:t>риси </a:t>
            </a:r>
            <a:r>
              <a:rPr lang="ru-RU" dirty="0"/>
              <a:t>немає ні у H. erectus, ні у сучасної людини).</a:t>
            </a:r>
            <a:endParaRPr lang="sr-Latn-RS" dirty="0"/>
          </a:p>
          <a:p>
            <a:pPr algn="just"/>
            <a:r>
              <a:rPr lang="ru-RU" dirty="0" smtClean="0">
                <a:latin typeface="Century Gothic" pitchFamily="34" charset="0"/>
              </a:rPr>
              <a:t>Ємність </a:t>
            </a:r>
            <a:r>
              <a:rPr lang="ru-RU" dirty="0" smtClean="0">
                <a:latin typeface="Century Gothic" pitchFamily="34" charset="0"/>
              </a:rPr>
              <a:t>порожнини </a:t>
            </a:r>
            <a:r>
              <a:rPr lang="ru-RU" dirty="0">
                <a:latin typeface="Century Gothic" pitchFamily="34" charset="0"/>
              </a:rPr>
              <a:t>черепа: в середньому 1450 см³, трохи </a:t>
            </a:r>
            <a:r>
              <a:rPr lang="ru-RU" dirty="0" smtClean="0">
                <a:latin typeface="Century Gothic" pitchFamily="34" charset="0"/>
              </a:rPr>
              <a:t>більша, </a:t>
            </a:r>
            <a:r>
              <a:rPr lang="ru-RU" dirty="0">
                <a:latin typeface="Century Gothic" pitchFamily="34" charset="0"/>
              </a:rPr>
              <a:t>ніж у сучасних людей (1350 см³), що пов'язано з більшою масою тіла.</a:t>
            </a:r>
            <a:endParaRPr lang="sr-Latn-RS" dirty="0">
              <a:latin typeface="Century Gothic" pitchFamily="34" charset="0"/>
            </a:endParaRPr>
          </a:p>
          <a:p>
            <a:pPr algn="just"/>
            <a:r>
              <a:rPr lang="uk-UA" dirty="0" smtClean="0">
                <a:latin typeface="Century Gothic" pitchFamily="34" charset="0"/>
              </a:rPr>
              <a:t>За </a:t>
            </a:r>
            <a:r>
              <a:rPr lang="uk-UA" dirty="0">
                <a:latin typeface="Century Gothic" pitchFamily="34" charset="0"/>
              </a:rPr>
              <a:t>будовою тіла вони схожі на сучасну людину, пристосовану до життя в холодних регіонах — низькі й кремезні </a:t>
            </a:r>
            <a:r>
              <a:rPr lang="uk-UA" dirty="0" smtClean="0">
                <a:latin typeface="Century Gothic" pitchFamily="34" charset="0"/>
              </a:rPr>
              <a:t>(</a:t>
            </a:r>
            <a:r>
              <a:rPr lang="ru-RU" dirty="0">
                <a:latin typeface="Century Gothic" pitchFamily="34" charset="0"/>
              </a:rPr>
              <a:t>зменшена поверхня, з якої виділяється тепло</a:t>
            </a:r>
            <a:r>
              <a:rPr lang="uk-UA" dirty="0" smtClean="0">
                <a:latin typeface="Century Gothic" pitchFamily="34" charset="0"/>
              </a:rPr>
              <a:t>), </a:t>
            </a:r>
            <a:r>
              <a:rPr lang="uk-UA" dirty="0">
                <a:latin typeface="Century Gothic" pitchFamily="34" charset="0"/>
              </a:rPr>
              <a:t>надзвичайно </a:t>
            </a:r>
            <a:r>
              <a:rPr lang="uk-UA" dirty="0" smtClean="0">
                <a:latin typeface="Century Gothic" pitchFamily="34" charset="0"/>
              </a:rPr>
              <a:t>сильні</a:t>
            </a:r>
            <a:r>
              <a:rPr lang="uk-UA" dirty="0">
                <a:latin typeface="Century Gothic" pitchFamily="34" charset="0"/>
              </a:rPr>
              <a:t>, на що вказують важкі й масивні кістки, зі слідами сильних м’язів. Ніс </a:t>
            </a:r>
            <a:r>
              <a:rPr lang="uk-UA" dirty="0" smtClean="0">
                <a:latin typeface="Century Gothic" pitchFamily="34" charset="0"/>
              </a:rPr>
              <a:t>великий.</a:t>
            </a:r>
            <a:endParaRPr lang="sr-Latn-RS" dirty="0">
              <a:latin typeface="Century Gothic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D92F05-6FC6-42B9-8F83-A3E65679E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613" y="973669"/>
            <a:ext cx="2066925" cy="4838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848363-0889-4E8F-B68D-B9DC5DDE693B}"/>
              </a:ext>
            </a:extLst>
          </p:cNvPr>
          <p:cNvSpPr txBox="1"/>
          <p:nvPr/>
        </p:nvSpPr>
        <p:spPr>
          <a:xfrm>
            <a:off x="8972550" y="5884331"/>
            <a:ext cx="321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https://www.sciencedirect.com/topics/biochemistry-genetics-and-molecular-biology/homo-neanderthalensis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val="913772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4590E-AB30-4697-875C-8515AA772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88F4C2-F142-499B-B55D-69A682C28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ru-RU" dirty="0" smtClean="0"/>
              <a:t>Вони </a:t>
            </a:r>
            <a:r>
              <a:rPr lang="ru-RU" dirty="0"/>
              <a:t>мали розвинену матеріальну культуру та значно досконалішу технологію виготовлення знарядь праці порівняно з H.erectus та архаїчною людиною.</a:t>
            </a:r>
            <a:endParaRPr lang="sr-Latn-RS" dirty="0"/>
          </a:p>
          <a:p>
            <a:r>
              <a:rPr lang="ru-RU" dirty="0" smtClean="0"/>
              <a:t>Мустьєрська </a:t>
            </a:r>
            <a:r>
              <a:rPr lang="ru-RU" dirty="0"/>
              <a:t>технологія виготовлення знарядь праці – </a:t>
            </a:r>
            <a:r>
              <a:rPr lang="ru-RU" dirty="0" smtClean="0"/>
              <a:t>шматки </a:t>
            </a:r>
            <a:r>
              <a:rPr lang="ru-RU" dirty="0"/>
              <a:t>каменю, які </a:t>
            </a:r>
            <a:r>
              <a:rPr lang="ru-RU" dirty="0" smtClean="0"/>
              <a:t>прикріплювали до </a:t>
            </a:r>
            <a:r>
              <a:rPr lang="ru-RU" dirty="0"/>
              <a:t>палиць (списів). Вони були винятковими мисливцями.</a:t>
            </a:r>
            <a:endParaRPr lang="sr-Latn-RS" dirty="0"/>
          </a:p>
          <a:p>
            <a:r>
              <a:rPr lang="ru-RU" dirty="0" smtClean="0"/>
              <a:t>Сліди </a:t>
            </a:r>
            <a:r>
              <a:rPr lang="ru-RU" dirty="0"/>
              <a:t>на скелетах свідчать про те, що вони піклувалися про поранених і хворих і першими ховали своїх померлих (</a:t>
            </a:r>
            <a:r>
              <a:rPr lang="ru-RU" dirty="0" smtClean="0"/>
              <a:t>найдавнішим похованням близько </a:t>
            </a:r>
            <a:r>
              <a:rPr lang="ru-RU" dirty="0"/>
              <a:t>100 000 років).</a:t>
            </a:r>
            <a:endParaRPr lang="sr-Latn-RS" dirty="0"/>
          </a:p>
          <a:p>
            <a:r>
              <a:rPr lang="uk-UA" dirty="0" smtClean="0"/>
              <a:t>Ген </a:t>
            </a:r>
            <a:r>
              <a:rPr lang="en-US" dirty="0"/>
              <a:t>FOXP2 – </a:t>
            </a:r>
            <a:r>
              <a:rPr lang="uk-UA" dirty="0"/>
              <a:t>еволюція мови.</a:t>
            </a:r>
            <a:endParaRPr lang="sr-Latn-RS" dirty="0"/>
          </a:p>
          <a:p>
            <a:r>
              <a:rPr lang="ru-RU" dirty="0" smtClean="0"/>
              <a:t>Сліди </a:t>
            </a:r>
            <a:r>
              <a:rPr lang="ru-RU" dirty="0"/>
              <a:t>скам'янілостей неандертальців </a:t>
            </a:r>
            <a:r>
              <a:rPr lang="ru-RU" dirty="0" smtClean="0"/>
              <a:t>зникають </a:t>
            </a:r>
            <a:r>
              <a:rPr lang="ru-RU" dirty="0"/>
              <a:t>приблизно 30 000 років тому.</a:t>
            </a:r>
            <a:endParaRPr lang="sr-Latn-RS" dirty="0"/>
          </a:p>
          <a:p>
            <a:r>
              <a:rPr lang="uk-UA" dirty="0" smtClean="0"/>
              <a:t>Причини </a:t>
            </a:r>
            <a:r>
              <a:rPr lang="uk-UA" dirty="0" smtClean="0"/>
              <a:t>зникнення</a:t>
            </a:r>
            <a:r>
              <a:rPr lang="sr-Latn-RS" dirty="0" smtClean="0"/>
              <a:t>:</a:t>
            </a:r>
            <a:endParaRPr lang="sr-Latn-RS" dirty="0"/>
          </a:p>
          <a:p>
            <a:pPr>
              <a:buAutoNum type="alphaLcPeriod"/>
            </a:pPr>
            <a:r>
              <a:rPr lang="ru-RU" dirty="0" smtClean="0"/>
              <a:t>Зміна </a:t>
            </a:r>
            <a:r>
              <a:rPr lang="ru-RU" dirty="0"/>
              <a:t>клімату (виверження вулкана 40 000 років тому)</a:t>
            </a:r>
            <a:endParaRPr lang="sr-Latn-RS" dirty="0"/>
          </a:p>
          <a:p>
            <a:pPr>
              <a:buAutoNum type="alphaLcPeriod"/>
            </a:pPr>
            <a:r>
              <a:rPr lang="ru-RU" dirty="0" smtClean="0"/>
              <a:t>Непряма </a:t>
            </a:r>
            <a:r>
              <a:rPr lang="ru-RU" dirty="0"/>
              <a:t>боротьба за ресурси з сучасною людиною</a:t>
            </a:r>
            <a:endParaRPr lang="sr-Latn-RS" dirty="0"/>
          </a:p>
          <a:p>
            <a:r>
              <a:rPr lang="uk-UA" dirty="0" smtClean="0"/>
              <a:t>Вважається</a:t>
            </a:r>
            <a:r>
              <a:rPr lang="uk-UA" dirty="0"/>
              <a:t>, що </a:t>
            </a:r>
            <a:r>
              <a:rPr lang="en-US" dirty="0"/>
              <a:t>H. sapiens </a:t>
            </a:r>
            <a:r>
              <a:rPr lang="uk-UA" dirty="0" smtClean="0"/>
              <a:t>витіснив </a:t>
            </a:r>
            <a:r>
              <a:rPr lang="uk-UA" dirty="0" smtClean="0"/>
              <a:t>неандертальців. Існували </a:t>
            </a:r>
            <a:r>
              <a:rPr lang="uk-UA" dirty="0"/>
              <a:t>різні думки щодо того, чи вони схрещувалися між собою і чи відбувся генетичний обмін, який </a:t>
            </a:r>
            <a:r>
              <a:rPr lang="uk-UA" dirty="0" smtClean="0"/>
              <a:t>витіснив </a:t>
            </a:r>
            <a:r>
              <a:rPr lang="uk-UA" dirty="0"/>
              <a:t>риси неандертальців. Результати молекулярної палеонтології показали, що відмінності в генетичних послідовностях були великими і що схрещування не було.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8652482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2E52D4-1360-60AB-19CD-834A9D95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ru-RU" dirty="0"/>
              <a:t>Денисівці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E641E4-6B8D-32CA-7E79-049688240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 smtClean="0"/>
              <a:t>Сучасники </a:t>
            </a:r>
            <a:r>
              <a:rPr lang="uk-UA" dirty="0"/>
              <a:t>неандертальців</a:t>
            </a:r>
            <a:r>
              <a:rPr lang="en-US" dirty="0" smtClean="0"/>
              <a:t>;</a:t>
            </a:r>
            <a:endParaRPr lang="en-US" dirty="0"/>
          </a:p>
          <a:p>
            <a:r>
              <a:rPr lang="ru-RU" dirty="0" smtClean="0"/>
              <a:t>Північна</a:t>
            </a:r>
            <a:r>
              <a:rPr lang="ru-RU" dirty="0"/>
              <a:t>, Східна, Південна Азія та Австралія. </a:t>
            </a:r>
            <a:r>
              <a:rPr lang="ru-RU" dirty="0" smtClean="0"/>
              <a:t>Пам</a:t>
            </a:r>
            <a:r>
              <a:rPr lang="en-US" dirty="0" smtClean="0"/>
              <a:t>’</a:t>
            </a:r>
            <a:r>
              <a:rPr lang="ru-RU" dirty="0" smtClean="0"/>
              <a:t>ятка археології: </a:t>
            </a:r>
            <a:r>
              <a:rPr lang="ru-RU" dirty="0"/>
              <a:t>Денисова печера (Сибір).</a:t>
            </a:r>
            <a:endParaRPr lang="en-US" dirty="0"/>
          </a:p>
          <a:p>
            <a:r>
              <a:rPr lang="uk-UA" dirty="0" smtClean="0"/>
              <a:t>Вони </a:t>
            </a:r>
            <a:r>
              <a:rPr lang="uk-UA" dirty="0"/>
              <a:t>схрещувалися з неандертальцями </a:t>
            </a:r>
            <a:r>
              <a:rPr lang="uk-UA" dirty="0" smtClean="0"/>
              <a:t>та </a:t>
            </a:r>
            <a:r>
              <a:rPr lang="uk-UA" dirty="0"/>
              <a:t>сучасною людиною (меланезійці </a:t>
            </a:r>
            <a:r>
              <a:rPr lang="uk-UA" dirty="0" smtClean="0"/>
              <a:t>та </a:t>
            </a:r>
            <a:r>
              <a:rPr lang="uk-UA" dirty="0"/>
              <a:t>аборигени мають </a:t>
            </a:r>
            <a:r>
              <a:rPr lang="uk-UA" dirty="0" smtClean="0"/>
              <a:t>5 відсотків  </a:t>
            </a:r>
            <a:r>
              <a:rPr lang="uk-UA" dirty="0"/>
              <a:t>схожості ДНК з денисовцями).</a:t>
            </a:r>
            <a:endParaRPr lang="en-US" dirty="0"/>
          </a:p>
          <a:p>
            <a:r>
              <a:rPr lang="ru-RU" dirty="0" smtClean="0"/>
              <a:t>Адаптовані </a:t>
            </a:r>
            <a:r>
              <a:rPr lang="ru-RU" dirty="0"/>
              <a:t>до гіпоксичних умов (Тибет).</a:t>
            </a:r>
            <a:endParaRPr lang="en-US" dirty="0"/>
          </a:p>
        </p:txBody>
      </p:sp>
      <p:pic>
        <p:nvPicPr>
          <p:cNvPr id="5" name="Picture 4" descr="Nature">
            <a:extLst>
              <a:ext uri="{FF2B5EF4-FFF2-40B4-BE49-F238E27FC236}">
                <a16:creationId xmlns:a16="http://schemas.microsoft.com/office/drawing/2014/main" xmlns="" id="{B3ECDB43-3F39-5856-2C27-3B30C7AAD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35" r="-2" b="-2"/>
          <a:stretch/>
        </p:blipFill>
        <p:spPr>
          <a:xfrm>
            <a:off x="8020571" y="2775951"/>
            <a:ext cx="308004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4927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460EBF-3FE8-58AB-003F-AECC9C94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en-US" i="1" dirty="0"/>
              <a:t>Homo naledi</a:t>
            </a:r>
          </a:p>
        </p:txBody>
      </p:sp>
      <p:pic>
        <p:nvPicPr>
          <p:cNvPr id="4" name="Picture 3" descr="Unknown: Cave of Bones' Netflix Documentary Review: Stream It Or Skip It?">
            <a:extLst>
              <a:ext uri="{FF2B5EF4-FFF2-40B4-BE49-F238E27FC236}">
                <a16:creationId xmlns:a16="http://schemas.microsoft.com/office/drawing/2014/main" xmlns="" id="{732D4B63-BC10-8C64-C747-670777D97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2863825"/>
            <a:ext cx="4345024" cy="289141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6E79A8-3406-F174-D687-2D133BCEE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ru-RU" dirty="0" smtClean="0"/>
              <a:t>Сліпа </a:t>
            </a:r>
            <a:r>
              <a:rPr lang="ru-RU" dirty="0"/>
              <a:t>гілка </a:t>
            </a:r>
            <a:r>
              <a:rPr lang="ru-RU" dirty="0" smtClean="0"/>
              <a:t>еволюції на </a:t>
            </a:r>
            <a:r>
              <a:rPr lang="ru-RU" dirty="0"/>
              <a:t>філогенетичному дереві.</a:t>
            </a:r>
            <a:endParaRPr lang="en-US" dirty="0"/>
          </a:p>
          <a:p>
            <a:r>
              <a:rPr lang="uk-UA" dirty="0" smtClean="0"/>
              <a:t>Південноафриканська </a:t>
            </a:r>
            <a:r>
              <a:rPr lang="uk-UA" dirty="0"/>
              <a:t>печера, 2013 </a:t>
            </a:r>
            <a:r>
              <a:rPr lang="uk-UA" dirty="0" smtClean="0"/>
              <a:t>р., </a:t>
            </a:r>
            <a:r>
              <a:rPr lang="uk-UA" dirty="0"/>
              <a:t>знайдені частини скелета, що вказує на схожість з </a:t>
            </a:r>
            <a:r>
              <a:rPr lang="en-US" dirty="0"/>
              <a:t>H. sapiens </a:t>
            </a:r>
            <a:r>
              <a:rPr lang="uk-UA" dirty="0"/>
              <a:t>і </a:t>
            </a:r>
            <a:r>
              <a:rPr lang="en-US" dirty="0"/>
              <a:t>H. </a:t>
            </a:r>
            <a:r>
              <a:rPr lang="en-US" dirty="0" err="1"/>
              <a:t>neanderthalensis</a:t>
            </a:r>
            <a:r>
              <a:rPr lang="en-US" dirty="0"/>
              <a:t>, </a:t>
            </a:r>
            <a:r>
              <a:rPr lang="uk-UA" dirty="0"/>
              <a:t>але </a:t>
            </a:r>
            <a:r>
              <a:rPr lang="uk-UA" dirty="0" smtClean="0"/>
              <a:t>ємність порожнини </a:t>
            </a:r>
            <a:r>
              <a:rPr lang="uk-UA" dirty="0"/>
              <a:t>черепа значно </a:t>
            </a:r>
            <a:r>
              <a:rPr lang="uk-UA" dirty="0" smtClean="0"/>
              <a:t>менша </a:t>
            </a:r>
            <a:r>
              <a:rPr lang="uk-UA" dirty="0"/>
              <a:t>(близько 500 см3).</a:t>
            </a:r>
            <a:endParaRPr lang="en-US" dirty="0"/>
          </a:p>
          <a:p>
            <a:endParaRPr lang="en-US" dirty="0"/>
          </a:p>
          <a:p>
            <a:r>
              <a:rPr lang="en-US" dirty="0">
                <a:ea typeface="+mn-lt"/>
                <a:cs typeface="+mn-lt"/>
                <a:hlinkClick r:id="rId3"/>
              </a:rPr>
              <a:t>https://worldofpaleoanthropology.org/2023/01/15/interested-in-homo-naledi/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4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5439F-CF8A-37C9-C7AD-B8426537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en-US" dirty="0" smtClean="0"/>
              <a:t>Homo </a:t>
            </a:r>
            <a:r>
              <a:rPr lang="en-US" dirty="0" err="1"/>
              <a:t>floresiensis</a:t>
            </a:r>
            <a:r>
              <a:rPr lang="en-US" dirty="0"/>
              <a:t> - "</a:t>
            </a:r>
            <a:r>
              <a:rPr lang="uk-UA" dirty="0"/>
              <a:t>Хоббіти"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0F768B-770E-2AD0-125B-CC1676A01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481054" cy="34163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600" dirty="0" smtClean="0"/>
              <a:t>Острів </a:t>
            </a:r>
            <a:r>
              <a:rPr lang="ru-RU" sz="1600" dirty="0"/>
              <a:t>Флорес, Індонезія, 2003 рік. (від 100 000 до 17 000 років тому)</a:t>
            </a:r>
            <a:endParaRPr lang="en-US" sz="1600" dirty="0"/>
          </a:p>
          <a:p>
            <a:r>
              <a:rPr lang="ru-RU" sz="1600" dirty="0" smtClean="0"/>
              <a:t>Ємність </a:t>
            </a:r>
            <a:r>
              <a:rPr lang="ru-RU" sz="1600" dirty="0" smtClean="0"/>
              <a:t>порожнини черепа </a:t>
            </a:r>
            <a:r>
              <a:rPr lang="ru-RU" sz="1600" dirty="0"/>
              <a:t>близько 400 см3, до 30 кг - </a:t>
            </a:r>
            <a:r>
              <a:rPr lang="en-US" sz="1600" dirty="0" smtClean="0">
                <a:solidFill>
                  <a:schemeClr val="tx1"/>
                </a:solidFill>
              </a:rPr>
              <a:t>"</a:t>
            </a:r>
            <a:r>
              <a:rPr lang="ru-RU" sz="1600" dirty="0" smtClean="0">
                <a:solidFill>
                  <a:schemeClr val="tx1"/>
                </a:solidFill>
              </a:rPr>
              <a:t>ефект острова</a:t>
            </a:r>
            <a:r>
              <a:rPr lang="en-US" sz="1600" dirty="0" smtClean="0">
                <a:solidFill>
                  <a:schemeClr val="tx1"/>
                </a:solidFill>
              </a:rPr>
              <a:t>"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uk-UA" sz="1600" dirty="0" smtClean="0"/>
              <a:t>Користується </a:t>
            </a:r>
            <a:r>
              <a:rPr lang="uk-UA" sz="1600" dirty="0"/>
              <a:t>кам'яними </a:t>
            </a:r>
            <a:r>
              <a:rPr lang="uk-UA" sz="1600" dirty="0" smtClean="0"/>
              <a:t>знаряддями. </a:t>
            </a:r>
            <a:endParaRPr lang="en-US" sz="1600" dirty="0"/>
          </a:p>
          <a:p>
            <a:r>
              <a:rPr lang="ru-RU" sz="1600" dirty="0" smtClean="0"/>
              <a:t>Сліпа </a:t>
            </a:r>
            <a:r>
              <a:rPr lang="ru-RU" sz="1600" dirty="0" smtClean="0"/>
              <a:t>гілка </a:t>
            </a:r>
            <a:r>
              <a:rPr lang="ru-RU" sz="1600" dirty="0"/>
              <a:t>еволюції людини.</a:t>
            </a:r>
            <a:endParaRPr lang="en-US" sz="1600" dirty="0"/>
          </a:p>
        </p:txBody>
      </p:sp>
      <p:pic>
        <p:nvPicPr>
          <p:cNvPr id="4" name="Picture 3" descr="Image result for floresiensis | Prehistoric animals, Ancient humans, Early  humans">
            <a:extLst>
              <a:ext uri="{FF2B5EF4-FFF2-40B4-BE49-F238E27FC236}">
                <a16:creationId xmlns:a16="http://schemas.microsoft.com/office/drawing/2014/main" xmlns="" id="{48B0F03A-C6B0-EFCA-214A-99C912811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3" r="1" b="7240"/>
          <a:stretch/>
        </p:blipFill>
        <p:spPr>
          <a:xfrm>
            <a:off x="4984956" y="2775951"/>
            <a:ext cx="6158802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2613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DCDBE-CECC-9D54-0AEB-59556DC9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Запитання </a:t>
            </a:r>
            <a:r>
              <a:rPr lang="uk-UA" dirty="0"/>
              <a:t>та завдання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ED1E7F-A9E1-292F-C687-5F2FA2ECC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Дати </a:t>
            </a:r>
            <a:r>
              <a:rPr lang="ru-RU" dirty="0"/>
              <a:t>відповіді на запитання </a:t>
            </a:r>
            <a:r>
              <a:rPr lang="ru-RU" dirty="0" smtClean="0"/>
              <a:t>письмово в зошиті </a:t>
            </a:r>
            <a:r>
              <a:rPr lang="ru-RU" dirty="0"/>
              <a:t>(с. 43)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868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D866F-64E6-4B1C-AEA8-E9EC99C64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Homo </a:t>
            </a:r>
            <a:r>
              <a:rPr lang="en-US" i="1" dirty="0"/>
              <a:t>sapiens </a:t>
            </a:r>
            <a:r>
              <a:rPr lang="en-US" dirty="0"/>
              <a:t>- </a:t>
            </a:r>
            <a:r>
              <a:rPr lang="uk-UA" dirty="0"/>
              <a:t>сучасна людина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269A07-B629-4536-A6EC-F173D23A9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Вперше </a:t>
            </a:r>
            <a:r>
              <a:rPr lang="ru-RU" dirty="0" smtClean="0"/>
              <a:t>з’являється </a:t>
            </a:r>
            <a:r>
              <a:rPr lang="ru-RU" dirty="0"/>
              <a:t>близько 190 000 років тому.</a:t>
            </a:r>
            <a:endParaRPr lang="sr-Latn-RS" dirty="0"/>
          </a:p>
          <a:p>
            <a:pPr algn="just"/>
            <a:r>
              <a:rPr lang="ru-RU" dirty="0" smtClean="0">
                <a:latin typeface="Century Gothic" pitchFamily="34" charset="0"/>
              </a:rPr>
              <a:t>Середня </a:t>
            </a:r>
            <a:r>
              <a:rPr lang="ru-RU" dirty="0">
                <a:latin typeface="Century Gothic" pitchFamily="34" charset="0"/>
              </a:rPr>
              <a:t>ємність </a:t>
            </a:r>
            <a:r>
              <a:rPr lang="ru-RU" dirty="0" smtClean="0">
                <a:latin typeface="Century Gothic" pitchFamily="34" charset="0"/>
              </a:rPr>
              <a:t>порожнини черепа </a:t>
            </a:r>
            <a:r>
              <a:rPr lang="ru-RU" dirty="0">
                <a:latin typeface="Century Gothic" pitchFamily="34" charset="0"/>
              </a:rPr>
              <a:t>становить близько 1350 см³.</a:t>
            </a:r>
            <a:endParaRPr lang="sr-Latn-RS" dirty="0">
              <a:latin typeface="Century Gothic" pitchFamily="34" charset="0"/>
            </a:endParaRPr>
          </a:p>
          <a:p>
            <a:pPr algn="just"/>
            <a:r>
              <a:rPr lang="ru-RU" dirty="0" smtClean="0">
                <a:latin typeface="Century Gothic" pitchFamily="34" charset="0"/>
              </a:rPr>
              <a:t>Обличчя </a:t>
            </a:r>
            <a:r>
              <a:rPr lang="ru-RU" dirty="0">
                <a:latin typeface="Century Gothic" pitchFamily="34" charset="0"/>
              </a:rPr>
              <a:t>зменшене по відношенню до загального розміру черепа, чоло високе, підборіддя виступає, </a:t>
            </a:r>
            <a:r>
              <a:rPr lang="ru-RU" dirty="0" smtClean="0">
                <a:latin typeface="Century Gothic" pitchFamily="34" charset="0"/>
              </a:rPr>
              <a:t>надбрівні дуги </a:t>
            </a:r>
            <a:r>
              <a:rPr lang="ru-RU" dirty="0">
                <a:latin typeface="Century Gothic" pitchFamily="34" charset="0"/>
              </a:rPr>
              <a:t>не виражені.</a:t>
            </a:r>
            <a:endParaRPr lang="sr-Latn-RS" dirty="0">
              <a:latin typeface="Century Gothic" pitchFamily="34" charset="0"/>
            </a:endParaRPr>
          </a:p>
          <a:p>
            <a:pPr algn="just"/>
            <a:r>
              <a:rPr lang="ru-RU" dirty="0" smtClean="0">
                <a:latin typeface="Century Gothic" pitchFamily="34" charset="0"/>
              </a:rPr>
              <a:t>Скелет </a:t>
            </a:r>
            <a:r>
              <a:rPr lang="ru-RU" dirty="0">
                <a:latin typeface="Century Gothic" pitchFamily="34" charset="0"/>
              </a:rPr>
              <a:t>має більш ніжну будову - кістки легші в порівнянні з попередніми видами.</a:t>
            </a:r>
            <a:endParaRPr lang="sr-Latn-RS" dirty="0">
              <a:latin typeface="Century Gothic" pitchFamily="34" charset="0"/>
            </a:endParaRPr>
          </a:p>
          <a:p>
            <a:pPr algn="just"/>
            <a:r>
              <a:rPr lang="ru-RU" dirty="0" smtClean="0">
                <a:latin typeface="Century Gothic" pitchFamily="34" charset="0"/>
              </a:rPr>
              <a:t>Близько </a:t>
            </a:r>
            <a:r>
              <a:rPr lang="ru-RU" dirty="0">
                <a:latin typeface="Century Gothic" pitchFamily="34" charset="0"/>
              </a:rPr>
              <a:t>40 000 років тому. зароджується культура кроманьйонців, значно вдосконалюються знаряддя праці, а трохи пізніше з'являється печерний живопис, одомашнення рослин і тварин і виготовлення </a:t>
            </a:r>
            <a:r>
              <a:rPr lang="ru-RU" dirty="0" smtClean="0">
                <a:latin typeface="Century Gothic" pitchFamily="34" charset="0"/>
              </a:rPr>
              <a:t>одягу зі шкіри.</a:t>
            </a:r>
            <a:endParaRPr lang="sr-Latn-RS" dirty="0">
              <a:latin typeface="Century Gothic" pitchFamily="34" charset="0"/>
            </a:endParaRPr>
          </a:p>
          <a:p>
            <a:pPr algn="just"/>
            <a:r>
              <a:rPr lang="uk-UA" dirty="0" smtClean="0">
                <a:latin typeface="Century Gothic" pitchFamily="34" charset="0"/>
              </a:rPr>
              <a:t>Тенденція </a:t>
            </a:r>
            <a:r>
              <a:rPr lang="uk-UA" dirty="0">
                <a:latin typeface="Century Gothic" pitchFamily="34" charset="0"/>
              </a:rPr>
              <a:t>до зменшення </a:t>
            </a:r>
            <a:r>
              <a:rPr lang="uk-UA" dirty="0" smtClean="0">
                <a:latin typeface="Century Gothic" pitchFamily="34" charset="0"/>
              </a:rPr>
              <a:t>розмірів зубів </a:t>
            </a:r>
            <a:r>
              <a:rPr lang="uk-UA" dirty="0">
                <a:latin typeface="Century Gothic" pitchFamily="34" charset="0"/>
              </a:rPr>
              <a:t>і </a:t>
            </a:r>
            <a:r>
              <a:rPr lang="uk-UA" dirty="0" smtClean="0">
                <a:latin typeface="Century Gothic" pitchFamily="34" charset="0"/>
              </a:rPr>
              <a:t>щелепи, </a:t>
            </a:r>
            <a:r>
              <a:rPr lang="uk-UA" dirty="0">
                <a:latin typeface="Century Gothic" pitchFamily="34" charset="0"/>
              </a:rPr>
              <a:t>більш стрункої будови тіла продовжується протягом останніх </a:t>
            </a:r>
            <a:r>
              <a:rPr lang="uk-UA" dirty="0" smtClean="0">
                <a:latin typeface="Century Gothic" pitchFamily="34" charset="0"/>
              </a:rPr>
              <a:t>десятиліть.</a:t>
            </a:r>
            <a:endParaRPr lang="sr-Latn-RS" dirty="0">
              <a:latin typeface="Century Gothic" pitchFamily="34" charset="0"/>
            </a:endParaRPr>
          </a:p>
          <a:p>
            <a:pPr algn="just"/>
            <a:r>
              <a:rPr lang="ru-RU" dirty="0" smtClean="0">
                <a:latin typeface="Century Gothic" pitchFamily="34" charset="0"/>
              </a:rPr>
              <a:t>До </a:t>
            </a:r>
            <a:r>
              <a:rPr lang="ru-RU" dirty="0">
                <a:latin typeface="Century Gothic" pitchFamily="34" charset="0"/>
              </a:rPr>
              <a:t>найвідоміших знахідок </a:t>
            </a:r>
            <a:r>
              <a:rPr lang="ru-RU" dirty="0" smtClean="0">
                <a:latin typeface="Century Gothic" pitchFamily="34" charset="0"/>
              </a:rPr>
              <a:t>належить </a:t>
            </a:r>
            <a:r>
              <a:rPr lang="ru-RU" dirty="0">
                <a:latin typeface="Century Gothic" pitchFamily="34" charset="0"/>
              </a:rPr>
              <a:t>т. зв кроманьйонська </a:t>
            </a:r>
            <a:r>
              <a:rPr lang="ru-RU" dirty="0" smtClean="0">
                <a:latin typeface="Century Gothic" pitchFamily="34" charset="0"/>
              </a:rPr>
              <a:t>людина (</a:t>
            </a:r>
            <a:r>
              <a:rPr lang="ru-RU" dirty="0">
                <a:latin typeface="Century Gothic" pitchFamily="34" charset="0"/>
              </a:rPr>
              <a:t>Кроманьйон, Франція, близько 30 000 років тому).</a:t>
            </a:r>
            <a:endParaRPr lang="sr-Latn-RS" dirty="0">
              <a:latin typeface="Century Gothic" pitchFamily="34" charset="0"/>
            </a:endParaRPr>
          </a:p>
          <a:p>
            <a:pPr marL="0" indent="0">
              <a:buNone/>
            </a:pPr>
            <a:endParaRPr lang="sr-Latn-RS" dirty="0">
              <a:latin typeface="Trebuchet MS" panose="020B0603020202020204" pitchFamily="34" charset="0"/>
            </a:endParaRP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932438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68DF38-4BC3-4E78-8449-B20DA3F6E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90587"/>
            <a:ext cx="7620000" cy="5076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62F2A2-9474-4439-95BA-D92C171174E4}"/>
              </a:ext>
            </a:extLst>
          </p:cNvPr>
          <p:cNvSpPr txBox="1"/>
          <p:nvPr/>
        </p:nvSpPr>
        <p:spPr>
          <a:xfrm>
            <a:off x="2486025" y="6114276"/>
            <a:ext cx="7000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https://www.sciencephoto.com/media/481126/view/cro-magnon-and-neanderthal-models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val="27236133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B3DE56-8CCA-4DAF-AE57-EAAEF897B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Homo sapiens sapiens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6CAB6D-215E-491C-91CD-36E04495C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Сучасна </a:t>
            </a:r>
            <a:r>
              <a:rPr lang="ru-RU" dirty="0" smtClean="0"/>
              <a:t>людина - біотичний </a:t>
            </a:r>
            <a:r>
              <a:rPr lang="ru-RU" dirty="0"/>
              <a:t>фактор надзвичайної сили, тому </a:t>
            </a:r>
            <a:r>
              <a:rPr lang="ru-RU" dirty="0" smtClean="0"/>
              <a:t>виділяється </a:t>
            </a:r>
            <a:r>
              <a:rPr lang="ru-RU" dirty="0"/>
              <a:t>як </a:t>
            </a:r>
            <a:r>
              <a:rPr lang="ru-RU" dirty="0" smtClean="0"/>
              <a:t>антропогенний.</a:t>
            </a:r>
            <a:endParaRPr lang="sr-Latn-RS" dirty="0"/>
          </a:p>
          <a:p>
            <a:r>
              <a:rPr lang="ru-RU" dirty="0" smtClean="0"/>
              <a:t>Він </a:t>
            </a:r>
            <a:r>
              <a:rPr lang="ru-RU" dirty="0"/>
              <a:t>не використовує природу, а експлуатує її і має можливість заселяти найбільш важкодоступні куточки Землі.</a:t>
            </a:r>
            <a:endParaRPr lang="sr-Latn-RS" dirty="0"/>
          </a:p>
          <a:p>
            <a:r>
              <a:rPr lang="uk-UA" dirty="0" smtClean="0"/>
              <a:t>Серед </a:t>
            </a:r>
            <a:r>
              <a:rPr lang="uk-UA" dirty="0"/>
              <a:t>інших видів </a:t>
            </a:r>
            <a:r>
              <a:rPr lang="uk-UA" dirty="0" smtClean="0"/>
              <a:t>виділяється</a:t>
            </a:r>
            <a:r>
              <a:rPr lang="sr-Latn-RS" dirty="0" smtClean="0"/>
              <a:t>:</a:t>
            </a:r>
            <a:endParaRPr lang="sr-Latn-RS" dirty="0"/>
          </a:p>
          <a:p>
            <a:pPr>
              <a:buFontTx/>
              <a:buChar char="-"/>
            </a:pPr>
            <a:r>
              <a:rPr lang="uk-UA" dirty="0" smtClean="0"/>
              <a:t>Космополітизмом </a:t>
            </a:r>
            <a:r>
              <a:rPr lang="uk-UA" dirty="0"/>
              <a:t>- широкий ареал поширення;</a:t>
            </a:r>
            <a:endParaRPr lang="sr-Latn-RS" dirty="0"/>
          </a:p>
          <a:p>
            <a:pPr>
              <a:buFontTx/>
              <a:buChar char="-"/>
            </a:pPr>
            <a:r>
              <a:rPr lang="uk-UA" dirty="0" smtClean="0"/>
              <a:t>Універсальний </a:t>
            </a:r>
            <a:r>
              <a:rPr lang="uk-UA" dirty="0"/>
              <a:t>споживач</a:t>
            </a:r>
            <a:endParaRPr lang="sr-Latn-RS" dirty="0"/>
          </a:p>
          <a:p>
            <a:pPr>
              <a:buFontTx/>
              <a:buChar char="-"/>
            </a:pPr>
            <a:r>
              <a:rPr lang="ru-RU" dirty="0" smtClean="0"/>
              <a:t>Він </a:t>
            </a:r>
            <a:r>
              <a:rPr lang="ru-RU" dirty="0"/>
              <a:t>відірвався від природних механізмів контролю зростання </a:t>
            </a:r>
            <a:r>
              <a:rPr lang="ru-RU" dirty="0" smtClean="0"/>
              <a:t>популяції </a:t>
            </a:r>
            <a:r>
              <a:rPr lang="ru-RU" dirty="0" smtClean="0"/>
              <a:t>і,  </a:t>
            </a:r>
            <a:r>
              <a:rPr lang="ru-RU" dirty="0" smtClean="0"/>
              <a:t>її </a:t>
            </a:r>
            <a:r>
              <a:rPr lang="ru-RU" dirty="0"/>
              <a:t>чисельність зростає в геометричній </a:t>
            </a:r>
            <a:r>
              <a:rPr lang="ru-RU" dirty="0" smtClean="0"/>
              <a:t>прогресії.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902013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C45E6-E6E0-9157-E201-17B27D41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Еволюція приматів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EE3509-8025-16FF-22C5-DA173221B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US" dirty="0"/>
          </a:p>
        </p:txBody>
      </p:sp>
      <p:pic>
        <p:nvPicPr>
          <p:cNvPr id="4" name="Picture 3" descr="Can you explain the difference between hominin, hominid and hominoid in  simple terms? - Quora">
            <a:extLst>
              <a:ext uri="{FF2B5EF4-FFF2-40B4-BE49-F238E27FC236}">
                <a16:creationId xmlns:a16="http://schemas.microsoft.com/office/drawing/2014/main" xmlns="" id="{18A0C6DF-B6CF-E00E-BBC0-96FFF4EAB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543" y="2837627"/>
            <a:ext cx="6781800" cy="2271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72F280-7D57-0E9C-57C5-C9A0C011A3FD}"/>
              </a:ext>
            </a:extLst>
          </p:cNvPr>
          <p:cNvSpPr txBox="1"/>
          <p:nvPr/>
        </p:nvSpPr>
        <p:spPr>
          <a:xfrm>
            <a:off x="4016829" y="5845628"/>
            <a:ext cx="19158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+mn-lt"/>
                <a:cs typeface="+mn-lt"/>
                <a:hlinkClick r:id="rId3"/>
              </a:rPr>
              <a:t> </a:t>
            </a:r>
            <a:r>
              <a:rPr lang="ru-RU" sz="1200" dirty="0" smtClean="0">
                <a:ea typeface="+mn-lt"/>
                <a:cs typeface="+mn-lt"/>
                <a:hlinkClick r:id="rId3"/>
              </a:rPr>
              <a:t>Еволюція гомінід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114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1154D6-3041-4E9B-8D4F-384BB478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Біологія </a:t>
            </a:r>
            <a:r>
              <a:rPr lang="ru-RU" dirty="0"/>
              <a:t>і культура в еволюції людини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B22B86-5098-46EA-8D15-4836BC598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На </a:t>
            </a:r>
            <a:r>
              <a:rPr lang="ru-RU" dirty="0"/>
              <a:t>еволюцію людини впливає біологічна вертикальна передача </a:t>
            </a:r>
            <a:r>
              <a:rPr lang="ru-RU" dirty="0" smtClean="0"/>
              <a:t>спадковості </a:t>
            </a:r>
            <a:r>
              <a:rPr lang="ru-RU" dirty="0"/>
              <a:t>з покоління в покоління, а також горизонтальна передача знань шляхом навчання та наслідування.</a:t>
            </a:r>
            <a:endParaRPr lang="sr-Latn-RS" dirty="0"/>
          </a:p>
          <a:p>
            <a:r>
              <a:rPr lang="ru-RU" dirty="0" smtClean="0"/>
              <a:t>Ключовими </a:t>
            </a:r>
            <a:r>
              <a:rPr lang="ru-RU" dirty="0"/>
              <a:t>змінами, які вплинули на краще виживання, є розвиток </a:t>
            </a:r>
            <a:r>
              <a:rPr lang="ru-RU" dirty="0" smtClean="0"/>
              <a:t> суспільства мисливців </a:t>
            </a:r>
            <a:r>
              <a:rPr lang="ru-RU" dirty="0"/>
              <a:t>і збирачів, розвиток сільського господарства та тваринництва, а також промислова революція.</a:t>
            </a:r>
            <a:endParaRPr lang="sr-Latn-RS" dirty="0"/>
          </a:p>
          <a:p>
            <a:r>
              <a:rPr lang="ru-RU" dirty="0" smtClean="0"/>
              <a:t>Збільшилася </a:t>
            </a:r>
            <a:r>
              <a:rPr lang="ru-RU" dirty="0"/>
              <a:t>кількість і якість продуктів харчування, </a:t>
            </a:r>
            <a:r>
              <a:rPr lang="ru-RU" dirty="0" smtClean="0"/>
              <a:t>освоювались нові </a:t>
            </a:r>
            <a:r>
              <a:rPr lang="ru-RU" dirty="0" smtClean="0"/>
              <a:t>середовища, змінювалися </a:t>
            </a:r>
            <a:r>
              <a:rPr lang="ru-RU" dirty="0"/>
              <a:t>умови життя – відповідно до потреб.</a:t>
            </a:r>
            <a:endParaRPr lang="sr-Latn-RS" dirty="0"/>
          </a:p>
          <a:p>
            <a:r>
              <a:rPr lang="ru-RU" dirty="0" smtClean="0">
                <a:solidFill>
                  <a:schemeClr val="tx1"/>
                </a:solidFill>
              </a:rPr>
              <a:t>Прогрес людського роду:</a:t>
            </a:r>
            <a:endParaRPr lang="sr-Latn-RS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ru-RU" dirty="0" smtClean="0"/>
              <a:t>нові </a:t>
            </a:r>
            <a:r>
              <a:rPr lang="ru-RU" dirty="0"/>
              <a:t>продукти з надлишком цукру та жиру</a:t>
            </a:r>
            <a:r>
              <a:rPr lang="sr-Latn-RS" dirty="0" smtClean="0"/>
              <a:t>;</a:t>
            </a:r>
            <a:endParaRPr lang="sr-Latn-RS" dirty="0"/>
          </a:p>
          <a:p>
            <a:pPr>
              <a:buFontTx/>
              <a:buChar char="-"/>
            </a:pPr>
            <a:r>
              <a:rPr lang="ru-RU" dirty="0" smtClean="0"/>
              <a:t>кращі </a:t>
            </a:r>
            <a:r>
              <a:rPr lang="ru-RU" dirty="0"/>
              <a:t>способи та умови лікування</a:t>
            </a:r>
            <a:r>
              <a:rPr lang="sr-Latn-RS" dirty="0" smtClean="0"/>
              <a:t>;</a:t>
            </a:r>
            <a:endParaRPr lang="sr-Latn-RS" dirty="0"/>
          </a:p>
          <a:p>
            <a:pPr>
              <a:buFontTx/>
              <a:buChar char="-"/>
            </a:pPr>
            <a:r>
              <a:rPr lang="uk-UA" dirty="0" smtClean="0"/>
              <a:t>більші </a:t>
            </a:r>
            <a:r>
              <a:rPr lang="uk-UA" dirty="0"/>
              <a:t>міграції населення</a:t>
            </a:r>
            <a:endParaRPr lang="sr-Latn-RS" dirty="0"/>
          </a:p>
          <a:p>
            <a:pPr>
              <a:buFontTx/>
              <a:buChar char="-"/>
            </a:pPr>
            <a:r>
              <a:rPr lang="uk-UA" dirty="0" smtClean="0"/>
              <a:t>більше </a:t>
            </a:r>
            <a:r>
              <a:rPr lang="uk-UA" dirty="0"/>
              <a:t>забруднення навколишнього </a:t>
            </a:r>
            <a:r>
              <a:rPr lang="uk-UA" dirty="0" smtClean="0"/>
              <a:t>середовища</a:t>
            </a:r>
          </a:p>
          <a:p>
            <a:pPr>
              <a:buFontTx/>
              <a:buChar char="-"/>
            </a:pPr>
            <a:r>
              <a:rPr lang="ru-RU" dirty="0" smtClean="0"/>
              <a:t>більше </a:t>
            </a:r>
            <a:r>
              <a:rPr lang="ru-RU" dirty="0"/>
              <a:t>усвідомлення шкідливого впливу на навколишнє середовище</a:t>
            </a:r>
            <a:r>
              <a:rPr lang="sr-Latn-RS" dirty="0" smtClean="0"/>
              <a:t>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182208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1714DE-6BB6-4AD9-8634-4E4556E3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Homo </a:t>
            </a:r>
            <a:r>
              <a:rPr lang="en-US" i="1" dirty="0"/>
              <a:t>sapiens </a:t>
            </a:r>
            <a:r>
              <a:rPr lang="en-US" dirty="0"/>
              <a:t>– </a:t>
            </a:r>
            <a:r>
              <a:rPr lang="uk-UA" dirty="0"/>
              <a:t>адаптивні </a:t>
            </a:r>
            <a:r>
              <a:rPr lang="uk-UA" dirty="0" smtClean="0"/>
              <a:t>типи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44B1E6-6A9D-4C78-9381-DDF2A9447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Від </a:t>
            </a:r>
            <a:r>
              <a:rPr lang="ru-RU" dirty="0"/>
              <a:t>кроманьйонців </a:t>
            </a:r>
            <a:r>
              <a:rPr lang="ru-RU" dirty="0" smtClean="0"/>
              <a:t>починається </a:t>
            </a:r>
            <a:r>
              <a:rPr lang="ru-RU" dirty="0" smtClean="0"/>
              <a:t>формування </a:t>
            </a:r>
            <a:r>
              <a:rPr lang="ru-RU" dirty="0"/>
              <a:t>три адаптивних типи </a:t>
            </a:r>
            <a:r>
              <a:rPr lang="sr-Latn-RS" dirty="0" smtClean="0"/>
              <a:t>:</a:t>
            </a:r>
            <a:endParaRPr lang="sr-Latn-RS" dirty="0"/>
          </a:p>
          <a:p>
            <a:pPr>
              <a:buFontTx/>
              <a:buChar char="-"/>
            </a:pPr>
            <a:r>
              <a:rPr lang="uk-UA" dirty="0" smtClean="0"/>
              <a:t>монголоїдний</a:t>
            </a:r>
            <a:endParaRPr lang="sr-Latn-RS" dirty="0"/>
          </a:p>
          <a:p>
            <a:pPr>
              <a:buFontTx/>
              <a:buChar char="-"/>
            </a:pPr>
            <a:r>
              <a:rPr lang="uk-UA" dirty="0" smtClean="0"/>
              <a:t>європоїдний</a:t>
            </a:r>
            <a:endParaRPr lang="sr-Latn-RS" dirty="0"/>
          </a:p>
          <a:p>
            <a:pPr>
              <a:buFontTx/>
              <a:buChar char="-"/>
            </a:pPr>
            <a:r>
              <a:rPr lang="uk-UA" dirty="0" smtClean="0"/>
              <a:t>Негроїдний</a:t>
            </a:r>
            <a:endParaRPr lang="sr-Latn-RS" dirty="0"/>
          </a:p>
          <a:p>
            <a:r>
              <a:rPr lang="ru-RU" dirty="0" smtClean="0"/>
              <a:t>Зміни </a:t>
            </a:r>
            <a:r>
              <a:rPr lang="ru-RU" dirty="0"/>
              <a:t>в суспільному та культурному </a:t>
            </a:r>
            <a:r>
              <a:rPr lang="ru-RU" dirty="0" smtClean="0"/>
              <a:t>житті </a:t>
            </a:r>
            <a:endParaRPr lang="sr-Latn-RS" dirty="0"/>
          </a:p>
          <a:p>
            <a:r>
              <a:rPr lang="ru-RU" dirty="0" smtClean="0"/>
              <a:t>Існують </a:t>
            </a:r>
            <a:r>
              <a:rPr lang="ru-RU" dirty="0"/>
              <a:t>не </a:t>
            </a:r>
            <a:r>
              <a:rPr lang="ru-RU" dirty="0" smtClean="0"/>
              <a:t>раси</a:t>
            </a:r>
            <a:r>
              <a:rPr lang="uk-UA" dirty="0" smtClean="0"/>
              <a:t>, </a:t>
            </a:r>
            <a:r>
              <a:rPr lang="ru-RU" dirty="0" smtClean="0"/>
              <a:t>а </a:t>
            </a:r>
            <a:r>
              <a:rPr lang="ru-RU" dirty="0"/>
              <a:t>адаптивні </a:t>
            </a:r>
            <a:r>
              <a:rPr lang="ru-RU" dirty="0" smtClean="0"/>
              <a:t>типи</a:t>
            </a:r>
            <a:r>
              <a:rPr lang="sr-Latn-RS" dirty="0"/>
              <a:t> –</a:t>
            </a:r>
            <a:r>
              <a:rPr lang="ru-RU" dirty="0"/>
              <a:t> </a:t>
            </a:r>
            <a:r>
              <a:rPr lang="ru-RU" dirty="0" smtClean="0"/>
              <a:t>відмінності </a:t>
            </a:r>
            <a:r>
              <a:rPr lang="ru-RU" dirty="0"/>
              <a:t>у зовнішньому вигляді зумовлені різними умовами </a:t>
            </a:r>
            <a:r>
              <a:rPr lang="ru-RU" dirty="0" smtClean="0"/>
              <a:t>життя.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778432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079039-0513-40F8-83BE-6D32E4C3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Негроїдний </a:t>
            </a:r>
            <a:r>
              <a:rPr lang="uk-UA" dirty="0"/>
              <a:t>тип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D70154-2A9E-47D2-929C-073270448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Шкіра </a:t>
            </a:r>
            <a:r>
              <a:rPr lang="uk-UA" dirty="0"/>
              <a:t>- більш темного кольору, волосся - чорне, кучеряве, ніс - плоский, ніздрі широкі, очі - темні. Корінні жителі з Африки, </a:t>
            </a:r>
            <a:endParaRPr lang="uk-UA" dirty="0" smtClean="0"/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 </a:t>
            </a:r>
            <a:r>
              <a:rPr lang="uk-UA" dirty="0" smtClean="0"/>
              <a:t>Південної </a:t>
            </a:r>
            <a:r>
              <a:rPr lang="uk-UA" dirty="0"/>
              <a:t>Америки та Австралії</a:t>
            </a:r>
            <a:endParaRPr lang="sr-Latn-RS" dirty="0"/>
          </a:p>
          <a:p>
            <a:r>
              <a:rPr lang="uk-UA" dirty="0" smtClean="0"/>
              <a:t>Адаптація</a:t>
            </a:r>
            <a:r>
              <a:rPr lang="sr-Latn-RS" dirty="0" smtClean="0"/>
              <a:t>:</a:t>
            </a:r>
            <a:endParaRPr lang="sr-Latn-RS" dirty="0"/>
          </a:p>
          <a:p>
            <a:pPr>
              <a:buFontTx/>
              <a:buChar char="-"/>
            </a:pPr>
            <a:r>
              <a:rPr lang="uk-UA" dirty="0" smtClean="0"/>
              <a:t>Темний </a:t>
            </a:r>
            <a:r>
              <a:rPr lang="uk-UA" dirty="0"/>
              <a:t>колір шкіри - підвищене УФ-випромінювання</a:t>
            </a:r>
            <a:r>
              <a:rPr lang="sr-Latn-RS" dirty="0" smtClean="0"/>
              <a:t>;</a:t>
            </a:r>
            <a:endParaRPr lang="sr-Latn-RS" dirty="0"/>
          </a:p>
          <a:p>
            <a:pPr>
              <a:buFontTx/>
              <a:buChar char="-"/>
            </a:pPr>
            <a:r>
              <a:rPr lang="ru-RU" dirty="0" smtClean="0"/>
              <a:t>Кучеряве </a:t>
            </a:r>
            <a:r>
              <a:rPr lang="ru-RU" dirty="0"/>
              <a:t>волосся – повітряний шар захищає від сонця</a:t>
            </a:r>
            <a:r>
              <a:rPr lang="sr-Latn-RS" dirty="0" smtClean="0"/>
              <a:t>;</a:t>
            </a:r>
            <a:endParaRPr lang="sr-Latn-RS" dirty="0"/>
          </a:p>
          <a:p>
            <a:pPr>
              <a:buFontTx/>
              <a:buChar char="-"/>
            </a:pPr>
            <a:r>
              <a:rPr lang="ru-RU" dirty="0" smtClean="0"/>
              <a:t>Подовжене </a:t>
            </a:r>
            <a:r>
              <a:rPr lang="ru-RU" dirty="0"/>
              <a:t>тіло, губи товсті, ясна оголені – терморегуляція</a:t>
            </a:r>
            <a:r>
              <a:rPr lang="sr-Latn-RS" dirty="0" smtClean="0"/>
              <a:t>.</a:t>
            </a:r>
            <a:endParaRPr lang="sr-Latn-RS" dirty="0"/>
          </a:p>
          <a:p>
            <a:pPr>
              <a:buFontTx/>
              <a:buChar char="-"/>
            </a:pP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601458-7B87-4E60-B5D4-6072E89CA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066" y="3087687"/>
            <a:ext cx="2857500" cy="2447925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xmlns="" id="{6EF2B84A-4D55-497E-9171-7BAC305B1A99}"/>
              </a:ext>
            </a:extLst>
          </p:cNvPr>
          <p:cNvSpPr txBox="1"/>
          <p:nvPr/>
        </p:nvSpPr>
        <p:spPr>
          <a:xfrm>
            <a:off x="8593494" y="5645020"/>
            <a:ext cx="31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https://en-academic.com/dic.nsf/enwiki/10907133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val="8704788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9E9241-EFA3-4AF5-B89C-0F4FA8F5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uk-UA" dirty="0" smtClean="0"/>
              <a:t>Монголоїдний </a:t>
            </a:r>
            <a:r>
              <a:rPr lang="uk-UA" dirty="0"/>
              <a:t>тип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23386C-412C-4BFB-94BF-08820AE73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3581741"/>
            <a:ext cx="4345024" cy="14555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2EAA2A-07C2-4A43-A485-429FA5A8C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ru-RU" sz="1500" dirty="0" smtClean="0"/>
              <a:t>Шкірка </a:t>
            </a:r>
            <a:r>
              <a:rPr lang="ru-RU" sz="1500" dirty="0"/>
              <a:t>- від блідо-жовтого до червонуватого кольору</a:t>
            </a:r>
            <a:endParaRPr lang="sr-Latn-RS" sz="1500" dirty="0"/>
          </a:p>
          <a:p>
            <a:pPr>
              <a:lnSpc>
                <a:spcPct val="90000"/>
              </a:lnSpc>
            </a:pPr>
            <a:r>
              <a:rPr lang="ru-RU" sz="1500" dirty="0" smtClean="0"/>
              <a:t>Волосся </a:t>
            </a:r>
            <a:r>
              <a:rPr lang="ru-RU" sz="1500" dirty="0"/>
              <a:t>– пряме, чорне; відсутність </a:t>
            </a:r>
            <a:r>
              <a:rPr lang="ru-RU" sz="1500" dirty="0" smtClean="0"/>
              <a:t>волосся на обличчі</a:t>
            </a:r>
            <a:r>
              <a:rPr lang="sr-Latn-RS" sz="1500" dirty="0" smtClean="0"/>
              <a:t>;</a:t>
            </a:r>
            <a:endParaRPr lang="sr-Latn-RS" sz="1500" dirty="0"/>
          </a:p>
          <a:p>
            <a:pPr>
              <a:lnSpc>
                <a:spcPct val="90000"/>
              </a:lnSpc>
            </a:pPr>
            <a:r>
              <a:rPr lang="uk-UA" sz="1500" dirty="0" smtClean="0"/>
              <a:t>Очі </a:t>
            </a:r>
            <a:r>
              <a:rPr lang="uk-UA" sz="1500" dirty="0"/>
              <a:t>– темні, „косі“</a:t>
            </a:r>
            <a:endParaRPr lang="sr-Latn-RS" sz="1500" dirty="0"/>
          </a:p>
          <a:p>
            <a:pPr>
              <a:lnSpc>
                <a:spcPct val="90000"/>
              </a:lnSpc>
            </a:pPr>
            <a:r>
              <a:rPr lang="uk-UA" sz="1500" dirty="0" smtClean="0"/>
              <a:t>Народи </a:t>
            </a:r>
            <a:r>
              <a:rPr lang="uk-UA" sz="1500" dirty="0"/>
              <a:t>Азії та Північної Америки (індіанці та ескімоси).</a:t>
            </a:r>
            <a:endParaRPr lang="sr-Latn-RS" sz="1500" dirty="0"/>
          </a:p>
          <a:p>
            <a:pPr>
              <a:lnSpc>
                <a:spcPct val="90000"/>
              </a:lnSpc>
            </a:pPr>
            <a:r>
              <a:rPr lang="uk-UA" sz="1500" dirty="0" smtClean="0"/>
              <a:t>Адаптація</a:t>
            </a:r>
            <a:r>
              <a:rPr lang="sr-Latn-RS" sz="1500" dirty="0" smtClean="0"/>
              <a:t>:</a:t>
            </a:r>
            <a:endParaRPr lang="sr-Latn-RS" sz="15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1500" dirty="0" smtClean="0"/>
              <a:t>Ескімоси</a:t>
            </a:r>
            <a:r>
              <a:rPr lang="ru-RU" sz="1500" dirty="0"/>
              <a:t>: кремезної статури (</a:t>
            </a:r>
            <a:r>
              <a:rPr lang="ru-RU" sz="1500" dirty="0" smtClean="0"/>
              <a:t>велика площа, </a:t>
            </a:r>
            <a:r>
              <a:rPr lang="ru-RU" sz="1500" dirty="0"/>
              <a:t>малий об'єм) - ефективно зберігають тепло і мають </a:t>
            </a:r>
            <a:r>
              <a:rPr lang="ru-RU" sz="1500" dirty="0" smtClean="0"/>
              <a:t>здатність тіла виробляти велику кількість </a:t>
            </a:r>
            <a:r>
              <a:rPr lang="ru-RU" sz="1500" dirty="0"/>
              <a:t>енергії</a:t>
            </a:r>
            <a:r>
              <a:rPr lang="sr-Latn-RS" sz="1500" dirty="0" smtClean="0"/>
              <a:t>.</a:t>
            </a:r>
            <a:endParaRPr lang="sr-Latn-RS" sz="15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uk-UA" sz="1500" dirty="0" smtClean="0"/>
              <a:t>Монголоїди </a:t>
            </a:r>
            <a:r>
              <a:rPr lang="uk-UA" sz="1500" dirty="0"/>
              <a:t>(епікант-косоокий) - потовщення шкіри верхньої повіки звужує щілини зіниці і захищає від сильного вітру.</a:t>
            </a:r>
            <a:endParaRPr lang="sr-Latn-RS" sz="1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3C3F85-54DB-49B7-BEDF-645C179B5499}"/>
              </a:ext>
            </a:extLst>
          </p:cNvPr>
          <p:cNvSpPr txBox="1"/>
          <p:nvPr/>
        </p:nvSpPr>
        <p:spPr>
          <a:xfrm>
            <a:off x="1247775" y="5237976"/>
            <a:ext cx="4133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https://en-academic.com/dic.nsf/enwiki/11761293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val="3368719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03E15B-BBA4-4563-A610-74F5B076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uk-UA" dirty="0" smtClean="0"/>
              <a:t>Європоїдний </a:t>
            </a:r>
            <a:r>
              <a:rPr lang="uk-UA" dirty="0" smtClean="0"/>
              <a:t>тип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DF8F52-09A7-4E39-AF2B-24B74AD7C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uk-UA" dirty="0" smtClean="0"/>
              <a:t>Шкіра </a:t>
            </a:r>
            <a:r>
              <a:rPr lang="uk-UA" dirty="0"/>
              <a:t>- переважно світлого кольору</a:t>
            </a:r>
            <a:endParaRPr lang="sr-Latn-RS" dirty="0"/>
          </a:p>
          <a:p>
            <a:r>
              <a:rPr lang="uk-UA" dirty="0" smtClean="0"/>
              <a:t>Волосся </a:t>
            </a:r>
            <a:r>
              <a:rPr lang="uk-UA" dirty="0"/>
              <a:t>– різних відтінків і кольорів, переважає світле</a:t>
            </a:r>
            <a:endParaRPr lang="sr-Latn-RS" dirty="0"/>
          </a:p>
          <a:p>
            <a:r>
              <a:rPr lang="uk-UA" dirty="0" smtClean="0"/>
              <a:t>Очі </a:t>
            </a:r>
            <a:r>
              <a:rPr lang="uk-UA" dirty="0"/>
              <a:t>- різного кольору (1. Скандинавський, 2. Динарський, 3. Середземноморський, 4. Альпійський, 5. Східно-Балтійський, 6. Тураноїдний, 7. Арабський, 8. Ірано-Афганський)</a:t>
            </a:r>
            <a:endParaRPr lang="sr-Latn-RS" dirty="0"/>
          </a:p>
          <a:p>
            <a:r>
              <a:rPr lang="ru-RU" dirty="0" smtClean="0"/>
              <a:t>Арабський </a:t>
            </a:r>
            <a:r>
              <a:rPr lang="ru-RU" dirty="0"/>
              <a:t>тип - вигнутий, витягнутий ніс - захист слизової оболонки носа від вітрів.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8E8D5E-2C1A-4698-B411-60617218B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733" y="3283021"/>
            <a:ext cx="4345024" cy="205302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xmlns="" id="{6FE98AC6-D2EA-4C54-8D18-CA85292B0E16}"/>
              </a:ext>
            </a:extLst>
          </p:cNvPr>
          <p:cNvSpPr txBox="1"/>
          <p:nvPr/>
        </p:nvSpPr>
        <p:spPr>
          <a:xfrm>
            <a:off x="6798733" y="5479590"/>
            <a:ext cx="4440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https://www.pinterest.com/pin/three-types-of-whitecaucasoid-women-by-italiandragon96--449797081533710370/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val="40119014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35F55B-A63A-4A56-B368-B1A513B9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/>
              <a:t>Як </a:t>
            </a:r>
            <a:r>
              <a:rPr lang="ru-RU" sz="2000" dirty="0"/>
              <a:t>з'явилася сучасна людина?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Базові </a:t>
            </a:r>
            <a:r>
              <a:rPr lang="ru-RU" sz="2000" dirty="0"/>
              <a:t>моделі</a:t>
            </a:r>
            <a:endParaRPr lang="sr-Latn-R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E89301-7FDE-496F-8A0E-F5994C180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14" y="2274477"/>
            <a:ext cx="3012755" cy="32836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D1DF79-FBF9-46D7-A211-99840845B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 smtClean="0">
                <a:solidFill>
                  <a:schemeClr val="tx1"/>
                </a:solidFill>
              </a:rPr>
              <a:t>Модель </a:t>
            </a:r>
            <a:r>
              <a:rPr lang="ru-RU" dirty="0" smtClean="0">
                <a:solidFill>
                  <a:schemeClr val="tx1"/>
                </a:solidFill>
              </a:rPr>
              <a:t>африканського походження людей </a:t>
            </a:r>
            <a:r>
              <a:rPr lang="ru-RU" dirty="0">
                <a:solidFill>
                  <a:schemeClr val="tx1"/>
                </a:solidFill>
              </a:rPr>
              <a:t>(мітохондріальна Єва)</a:t>
            </a:r>
            <a:endParaRPr lang="sr-Latn-RS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uk-UA" dirty="0" smtClean="0">
                <a:solidFill>
                  <a:schemeClr val="tx1"/>
                </a:solidFill>
              </a:rPr>
              <a:t>Згідно </a:t>
            </a:r>
            <a:r>
              <a:rPr lang="uk-UA" dirty="0">
                <a:solidFill>
                  <a:schemeClr val="tx1"/>
                </a:solidFill>
              </a:rPr>
              <a:t>з цією моделлю, сучасні </a:t>
            </a:r>
            <a:r>
              <a:rPr lang="uk-UA" dirty="0"/>
              <a:t>люди </a:t>
            </a:r>
            <a:r>
              <a:rPr lang="uk-UA" dirty="0" smtClean="0"/>
              <a:t>з</a:t>
            </a:r>
            <a:r>
              <a:rPr lang="en-US" dirty="0" smtClean="0"/>
              <a:t>’</a:t>
            </a:r>
            <a:r>
              <a:rPr lang="uk-UA" dirty="0" smtClean="0"/>
              <a:t>явились </a:t>
            </a:r>
            <a:r>
              <a:rPr lang="uk-UA" dirty="0"/>
              <a:t>в Африці, </a:t>
            </a:r>
            <a:r>
              <a:rPr lang="uk-UA" dirty="0" smtClean="0"/>
              <a:t>серед </a:t>
            </a:r>
            <a:r>
              <a:rPr lang="uk-UA" dirty="0"/>
              <a:t>місцевих </a:t>
            </a:r>
            <a:r>
              <a:rPr lang="uk-UA" dirty="0" smtClean="0"/>
              <a:t>популяцій </a:t>
            </a:r>
            <a:r>
              <a:rPr lang="uk-UA" dirty="0"/>
              <a:t>архаїчного </a:t>
            </a:r>
            <a:r>
              <a:rPr lang="en-US" dirty="0"/>
              <a:t>Homo sapiens, </a:t>
            </a:r>
            <a:r>
              <a:rPr lang="uk-UA" dirty="0"/>
              <a:t>швидше за все, в районі Кенії і Танзанії.</a:t>
            </a:r>
            <a:endParaRPr lang="sr-Latn-RS" dirty="0"/>
          </a:p>
          <a:p>
            <a:pPr>
              <a:lnSpc>
                <a:spcPct val="90000"/>
              </a:lnSpc>
            </a:pPr>
            <a:r>
              <a:rPr lang="ru-RU" dirty="0" smtClean="0"/>
              <a:t>Зі </a:t>
            </a:r>
            <a:r>
              <a:rPr lang="ru-RU" dirty="0"/>
              <a:t>Східної Африки вони спочатку заселили Близький Схід, Європу та Південну Азію, а потім інші частини світу.</a:t>
            </a:r>
            <a:endParaRPr lang="sr-Latn-RS" dirty="0"/>
          </a:p>
          <a:p>
            <a:pPr>
              <a:lnSpc>
                <a:spcPct val="90000"/>
              </a:lnSpc>
            </a:pPr>
            <a:r>
              <a:rPr lang="ru-RU" dirty="0" smtClean="0"/>
              <a:t>Завдяки </a:t>
            </a:r>
            <a:r>
              <a:rPr lang="ru-RU" dirty="0"/>
              <a:t>кращій адаптації вони витіснили популяції архаїчних людей.</a:t>
            </a:r>
            <a:endParaRPr lang="sr-Latn-R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126250-FDC6-4800-8841-7A5806E145D1}"/>
              </a:ext>
            </a:extLst>
          </p:cNvPr>
          <p:cNvSpPr txBox="1"/>
          <p:nvPr/>
        </p:nvSpPr>
        <p:spPr>
          <a:xfrm>
            <a:off x="797214" y="5558135"/>
            <a:ext cx="28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https://www1.udel.edu/chem/white/C667/DatingEveCS3p2.html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val="33907985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542A50-341A-4FC0-91F8-7A2E85887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86C9C7-5127-41C4-9CFA-E36BF6C59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B0F0"/>
                </a:solidFill>
              </a:rPr>
              <a:t>Мультирегіональна </a:t>
            </a:r>
            <a:r>
              <a:rPr lang="uk-UA" dirty="0">
                <a:solidFill>
                  <a:srgbClr val="00B0F0"/>
                </a:solidFill>
              </a:rPr>
              <a:t>модель – </a:t>
            </a:r>
            <a:r>
              <a:rPr lang="sr-Latn-RS" dirty="0">
                <a:solidFill>
                  <a:srgbClr val="00B0F0"/>
                </a:solidFill>
              </a:rPr>
              <a:t>„</a:t>
            </a:r>
            <a:r>
              <a:rPr lang="uk-UA" dirty="0" smtClean="0">
                <a:solidFill>
                  <a:srgbClr val="00B0F0"/>
                </a:solidFill>
              </a:rPr>
              <a:t>Регіональна спадкоємність</a:t>
            </a:r>
            <a:r>
              <a:rPr lang="sr-Latn-RS" dirty="0" smtClean="0">
                <a:solidFill>
                  <a:srgbClr val="00B0F0"/>
                </a:solidFill>
              </a:rPr>
              <a:t>“</a:t>
            </a:r>
            <a:endParaRPr lang="uk-UA" dirty="0" smtClean="0">
              <a:solidFill>
                <a:srgbClr val="00B0F0"/>
              </a:solidFill>
            </a:endParaRPr>
          </a:p>
          <a:p>
            <a:r>
              <a:rPr lang="uk-UA" dirty="0" smtClean="0"/>
              <a:t>Згідно </a:t>
            </a:r>
            <a:r>
              <a:rPr lang="uk-UA" dirty="0"/>
              <a:t>з цією моделлю, різні популяції архаїчних людей, що населяли Африку, Європу та Азію, пройшли незалежно одна від одної схожі еволюційні зміни, які приблизно в один і той же час призвели до появи сучасного </a:t>
            </a:r>
            <a:r>
              <a:rPr lang="en-US" dirty="0"/>
              <a:t>H. sapiens.</a:t>
            </a:r>
            <a:endParaRPr lang="sr-Latn-RS" dirty="0" smtClean="0"/>
          </a:p>
          <a:p>
            <a:r>
              <a:rPr lang="uk-UA" dirty="0" smtClean="0"/>
              <a:t>Ця </a:t>
            </a:r>
            <a:r>
              <a:rPr lang="uk-UA" dirty="0"/>
              <a:t>модель менш вірогідна.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6062986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F02B9-A453-4A39-904A-9712BCDD7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Палеонтологічні </a:t>
            </a:r>
            <a:r>
              <a:rPr lang="uk-UA" dirty="0"/>
              <a:t>та молекулярно-генетичні дані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1BD78D-78DA-4E3F-9CFF-60EB96BBC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uk-UA" dirty="0" smtClean="0"/>
              <a:t>Якщо </a:t>
            </a:r>
            <a:r>
              <a:rPr lang="uk-UA" dirty="0"/>
              <a:t>перша модель правильна, то очікується, що перехідні скам’янілості будуть знайдені лише в одному регіоні, і очікується, що генетичні відмінності між популяціями людей у ​​всьому світі будуть відносно невеликими.</a:t>
            </a:r>
            <a:endParaRPr lang="sr-Latn-RS" dirty="0"/>
          </a:p>
          <a:p>
            <a:pPr algn="just"/>
            <a:r>
              <a:rPr lang="ru-RU" dirty="0" smtClean="0"/>
              <a:t>Крім </a:t>
            </a:r>
            <a:r>
              <a:rPr lang="ru-RU" dirty="0"/>
              <a:t>того, очікується, що генетична мінливість буде найбільшою в регіоні, </a:t>
            </a:r>
            <a:r>
              <a:rPr lang="ru-RU" dirty="0" smtClean="0"/>
              <a:t>звідки </a:t>
            </a:r>
            <a:r>
              <a:rPr lang="ru-RU" dirty="0"/>
              <a:t>походить сучасна людина (Африка на південь від Сахари).</a:t>
            </a:r>
            <a:endParaRPr lang="sr-Latn-RS" dirty="0"/>
          </a:p>
          <a:p>
            <a:pPr algn="just"/>
            <a:r>
              <a:rPr lang="uk-UA" dirty="0" smtClean="0"/>
              <a:t>Якщо </a:t>
            </a:r>
            <a:r>
              <a:rPr lang="uk-UA" dirty="0"/>
              <a:t>модель мультирегіональної еволюції правильна, палеонтологічні дані з різних частин світу повинні показувати одночасні зміни в ознаках і структурах </a:t>
            </a:r>
            <a:r>
              <a:rPr lang="uk-UA" dirty="0" smtClean="0"/>
              <a:t>населення.</a:t>
            </a:r>
            <a:endParaRPr lang="sr-Latn-RS" dirty="0" smtClean="0"/>
          </a:p>
          <a:p>
            <a:pPr algn="just"/>
            <a:r>
              <a:rPr lang="ru-RU" dirty="0" smtClean="0"/>
              <a:t>Велика </a:t>
            </a:r>
            <a:r>
              <a:rPr lang="ru-RU" dirty="0"/>
              <a:t>кількість сучасних палеонтологічних і генетичних даних підтверджує першу модель.</a:t>
            </a:r>
            <a:endParaRPr lang="sr-Latn-RS" dirty="0" smtClean="0"/>
          </a:p>
          <a:p>
            <a:pPr algn="just"/>
            <a:r>
              <a:rPr lang="uk-UA" dirty="0" smtClean="0"/>
              <a:t>Дані </a:t>
            </a:r>
            <a:r>
              <a:rPr lang="uk-UA" dirty="0"/>
              <a:t>про викопні рештки в кількох місцях Африки на південь від Сахари підтверджують припущення, що Африка є місцем походження сучасних людей.</a:t>
            </a:r>
            <a:endParaRPr lang="sr-Latn-RS" dirty="0"/>
          </a:p>
          <a:p>
            <a:pPr algn="just"/>
            <a:r>
              <a:rPr lang="uk-UA" dirty="0" smtClean="0"/>
              <a:t>Крім </a:t>
            </a:r>
            <a:r>
              <a:rPr lang="uk-UA" dirty="0"/>
              <a:t>того, молекулярна філогенія, заснована на аналізі мітохондріальної ДНК, вказує на Африку як на місце походження сучасних людей – </a:t>
            </a:r>
            <a:r>
              <a:rPr lang="sr-Latn-RS" dirty="0"/>
              <a:t>„</a:t>
            </a:r>
            <a:r>
              <a:rPr lang="uk-UA" dirty="0" smtClean="0"/>
              <a:t>мітохондріальної Єви</a:t>
            </a:r>
            <a:r>
              <a:rPr lang="sr-Latn-RS" dirty="0"/>
              <a:t>“</a:t>
            </a:r>
            <a:r>
              <a:rPr lang="uk-UA" dirty="0" smtClean="0"/>
              <a:t>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6457782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EA03B-733F-4BC7-A440-4DD723FE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uk-UA" i="1" dirty="0" smtClean="0"/>
              <a:t>Міграції </a:t>
            </a:r>
            <a:r>
              <a:rPr lang="en-US" i="1" dirty="0"/>
              <a:t>Homo sapiens</a:t>
            </a:r>
            <a:endParaRPr lang="sr-Latn-RS" i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69755B6-706B-42FB-A806-A19A82F6A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420" b="2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54F055FA-EF07-4636-83CB-5C938CE2F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3012" y="2603500"/>
            <a:ext cx="5519921" cy="3983912"/>
          </a:xfrm>
        </p:spPr>
        <p:txBody>
          <a:bodyPr anchor="ctr">
            <a:normAutofit fontScale="92500" lnSpcReduction="20000"/>
          </a:bodyPr>
          <a:lstStyle/>
          <a:p>
            <a:r>
              <a:rPr lang="ru-RU" dirty="0" smtClean="0"/>
              <a:t>Предки </a:t>
            </a:r>
            <a:r>
              <a:rPr lang="ru-RU" dirty="0"/>
              <a:t>сучасних людей раптово розселилися з Африки приблизно 100 000–70 000 років тому (верхнє зображення, виділене червоним). Спочатку вони заселили Аравію та Близький Схід, де схрестилися з неандертальцями (зелена лінія). </a:t>
            </a:r>
            <a:r>
              <a:rPr lang="ru-RU" dirty="0" smtClean="0">
                <a:solidFill>
                  <a:schemeClr val="tx1"/>
                </a:solidFill>
              </a:rPr>
              <a:t>Потім </a:t>
            </a:r>
            <a:r>
              <a:rPr lang="ru-RU" dirty="0">
                <a:solidFill>
                  <a:schemeClr val="tx1"/>
                </a:solidFill>
              </a:rPr>
              <a:t>ця група мігрувала на схід і північний захід, витісняючи перед собою неандертальців і решту </a:t>
            </a:r>
            <a:r>
              <a:rPr lang="ru-RU" dirty="0" smtClean="0">
                <a:solidFill>
                  <a:schemeClr val="tx1"/>
                </a:solidFill>
              </a:rPr>
              <a:t>еректусів</a:t>
            </a:r>
            <a:r>
              <a:rPr lang="ru-RU" dirty="0">
                <a:solidFill>
                  <a:schemeClr val="tx1"/>
                </a:solidFill>
              </a:rPr>
              <a:t>. Східна група зіткнулася з денисовцями та </a:t>
            </a:r>
            <a:r>
              <a:rPr lang="ru-RU" dirty="0" smtClean="0"/>
              <a:t>схрестилися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з ними (синя лінія; блакитна крапка вказує на </a:t>
            </a:r>
            <a:r>
              <a:rPr lang="ru-RU" dirty="0" smtClean="0">
                <a:solidFill>
                  <a:schemeClr val="tx1"/>
                </a:solidFill>
              </a:rPr>
              <a:t>Денисову </a:t>
            </a:r>
            <a:r>
              <a:rPr lang="ru-RU" dirty="0">
                <a:solidFill>
                  <a:schemeClr val="tx1"/>
                </a:solidFill>
              </a:rPr>
              <a:t>печеру </a:t>
            </a:r>
            <a:r>
              <a:rPr lang="ru-RU" dirty="0" smtClean="0">
                <a:solidFill>
                  <a:schemeClr val="tx1"/>
                </a:solidFill>
              </a:rPr>
              <a:t>), </a:t>
            </a:r>
            <a:r>
              <a:rPr lang="ru-RU" dirty="0">
                <a:solidFill>
                  <a:schemeClr val="tx1"/>
                </a:solidFill>
              </a:rPr>
              <a:t>перш ніж </a:t>
            </a:r>
            <a:r>
              <a:rPr lang="ru-RU" dirty="0" smtClean="0">
                <a:solidFill>
                  <a:schemeClr val="tx1"/>
                </a:solidFill>
              </a:rPr>
              <a:t>продовжити свій </a:t>
            </a:r>
            <a:r>
              <a:rPr lang="ru-RU" dirty="0">
                <a:solidFill>
                  <a:schemeClr val="tx1"/>
                </a:solidFill>
              </a:rPr>
              <a:t>шлях до Океанії та Австралії.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/>
              <a:t>Східна </a:t>
            </a:r>
            <a:r>
              <a:rPr lang="ru-RU" dirty="0"/>
              <a:t>група, яка не схрещувалася з денисовцями, заселила Тибет, Китай, а потім (перетнувши Берингову протоку) Америку. Записи в генах і сьогодні можна чітко побачити в складі ДНК сучасних жителів.</a:t>
            </a:r>
            <a:r>
              <a:rPr lang="sr-Latn-RS" dirty="0"/>
              <a:t> 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2055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17B5D9-C841-405B-9DDB-46A90CDC5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Використана </a:t>
            </a:r>
            <a:r>
              <a:rPr lang="uk-UA" dirty="0" smtClean="0"/>
              <a:t>література</a:t>
            </a:r>
            <a:r>
              <a:rPr lang="sr-Latn-RS" dirty="0" smtClean="0"/>
              <a:t>: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F64507-209C-4153-97BC-8E3BCE9DD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Драгана </a:t>
            </a:r>
            <a:r>
              <a:rPr lang="ru-RU" dirty="0"/>
              <a:t>Цветкович - конспект </a:t>
            </a:r>
            <a:r>
              <a:rPr lang="ru-RU" dirty="0" smtClean="0"/>
              <a:t>лекцій </a:t>
            </a:r>
            <a:r>
              <a:rPr lang="ru-RU" dirty="0"/>
              <a:t>- авторизований сценарій, Біологічний факультет, 2006.</a:t>
            </a:r>
            <a:endParaRPr lang="sr-Latn-RS" dirty="0"/>
          </a:p>
          <a:p>
            <a:r>
              <a:rPr lang="sr-Latn-RS" dirty="0">
                <a:hlinkClick r:id="rId2"/>
              </a:rPr>
              <a:t>https://www.youtube.com/watch?v=DZv8VyIQ7YU</a:t>
            </a:r>
            <a:endParaRPr lang="sr-Latn-RS" dirty="0"/>
          </a:p>
          <a:p>
            <a:r>
              <a:rPr lang="sr-Latn-RS" dirty="0">
                <a:hlinkClick r:id="rId3"/>
              </a:rPr>
              <a:t>https://teorijaevolucije.com/evolucija_coveka/</a:t>
            </a:r>
            <a:endParaRPr lang="sr-Latn-RS" dirty="0"/>
          </a:p>
          <a:p>
            <a:r>
              <a:rPr lang="sr-Latn-RS" dirty="0">
                <a:hlinkClick r:id="rId4"/>
              </a:rPr>
              <a:t>https://www.pbslearningmedia.org/resource/clim10.sci.ess.watcyc.evoclimate/climate-and-human-evolution/</a:t>
            </a:r>
            <a:endParaRPr lang="sr-Latn-RS" dirty="0"/>
          </a:p>
          <a:p>
            <a:r>
              <a:rPr lang="sr-Latn-RS" dirty="0">
                <a:hlinkClick r:id="rId5"/>
              </a:rPr>
              <a:t>https://www.youtube.com/watch?v=SKYjpetqYWI</a:t>
            </a:r>
            <a:endParaRPr lang="sr-Latn-RS" dirty="0"/>
          </a:p>
          <a:p>
            <a:pPr marL="0" indent="0">
              <a:buNone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209779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72FC-4CC6-4197-97A8-4CBA9EFA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25ECD1-B8FF-4B65-B8B7-AFCAE06C4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Зміна харчування</a:t>
            </a:r>
          </a:p>
          <a:p>
            <a:pPr marL="0" indent="0">
              <a:buNone/>
            </a:pPr>
            <a:r>
              <a:rPr lang="sr-Latn-RS" dirty="0" smtClean="0"/>
              <a:t>- </a:t>
            </a:r>
            <a:r>
              <a:rPr lang="ru-RU" dirty="0" smtClean="0"/>
              <a:t>від </a:t>
            </a:r>
            <a:r>
              <a:rPr lang="ru-RU" dirty="0"/>
              <a:t>харчування комахами, до </a:t>
            </a:r>
            <a:r>
              <a:rPr lang="ru-RU" dirty="0" smtClean="0"/>
              <a:t>споживання рослинної  їжі, </a:t>
            </a:r>
            <a:r>
              <a:rPr lang="ru-RU" dirty="0"/>
              <a:t>що призводить до зміни будови </a:t>
            </a:r>
            <a:r>
              <a:rPr lang="ru-RU" dirty="0" smtClean="0"/>
              <a:t>зубів</a:t>
            </a:r>
            <a:r>
              <a:rPr lang="sr-Latn-RS" dirty="0" smtClean="0"/>
              <a:t>.</a:t>
            </a:r>
          </a:p>
          <a:p>
            <a:r>
              <a:rPr lang="ru-RU" dirty="0"/>
              <a:t>Переміщення по </a:t>
            </a:r>
            <a:r>
              <a:rPr lang="ru-RU" dirty="0" smtClean="0"/>
              <a:t>деревах </a:t>
            </a:r>
            <a:endParaRPr lang="sr-Latn-RS" dirty="0" smtClean="0"/>
          </a:p>
          <a:p>
            <a:pPr>
              <a:buFontTx/>
              <a:buChar char="-"/>
            </a:pPr>
            <a:r>
              <a:rPr lang="ru-RU" dirty="0" smtClean="0"/>
              <a:t>будова </a:t>
            </a:r>
            <a:r>
              <a:rPr lang="ru-RU" dirty="0"/>
              <a:t>кисті </a:t>
            </a:r>
            <a:r>
              <a:rPr lang="ru-RU" dirty="0" smtClean="0"/>
              <a:t>– </a:t>
            </a:r>
            <a:r>
              <a:rPr lang="sr-Latn-RS" dirty="0" smtClean="0"/>
              <a:t>Pentadaktilija</a:t>
            </a:r>
            <a:r>
              <a:rPr lang="uk-UA" dirty="0"/>
              <a:t> (п'ять пальців)</a:t>
            </a:r>
            <a:r>
              <a:rPr lang="ru-RU" dirty="0" smtClean="0"/>
              <a:t> </a:t>
            </a:r>
            <a:r>
              <a:rPr lang="ru-RU" dirty="0"/>
              <a:t>і протиставлення великого пальця по відношенню до інших пальців дозволяють міцно схоплювати </a:t>
            </a:r>
            <a:r>
              <a:rPr lang="ru-RU" dirty="0" smtClean="0"/>
              <a:t>і тримати </a:t>
            </a:r>
            <a:r>
              <a:rPr lang="ru-RU" dirty="0"/>
              <a:t>предмети; подушечки на кінчиках пальців </a:t>
            </a:r>
            <a:r>
              <a:rPr lang="ru-RU" dirty="0" smtClean="0"/>
              <a:t>дозволяють маніпулювати </a:t>
            </a:r>
            <a:r>
              <a:rPr lang="ru-RU" dirty="0"/>
              <a:t>дрібними предметами</a:t>
            </a:r>
            <a:r>
              <a:rPr lang="sr-Latn-RS" dirty="0" smtClean="0"/>
              <a:t>;</a:t>
            </a:r>
          </a:p>
          <a:p>
            <a:pPr>
              <a:buFontTx/>
              <a:buChar char="-"/>
            </a:pPr>
            <a:r>
              <a:rPr lang="ru-RU" dirty="0" smtClean="0"/>
              <a:t>будова </a:t>
            </a:r>
            <a:r>
              <a:rPr lang="ru-RU" dirty="0"/>
              <a:t>стопи </a:t>
            </a:r>
            <a:r>
              <a:rPr lang="ru-RU" dirty="0" smtClean="0"/>
              <a:t>– (біпедалізм) перехід </a:t>
            </a:r>
            <a:r>
              <a:rPr lang="ru-RU" dirty="0"/>
              <a:t>до </a:t>
            </a:r>
            <a:r>
              <a:rPr lang="ru-RU" dirty="0" smtClean="0"/>
              <a:t>прямоходіння</a:t>
            </a:r>
            <a:r>
              <a:rPr lang="sr-Latn-RS" dirty="0" smtClean="0"/>
              <a:t>.</a:t>
            </a:r>
            <a:endParaRPr lang="sr-Latn-RS" dirty="0"/>
          </a:p>
          <a:p>
            <a:pPr>
              <a:buFontTx/>
              <a:buChar char="-"/>
            </a:pPr>
            <a:r>
              <a:rPr lang="ru-RU" dirty="0"/>
              <a:t>будова черепа</a:t>
            </a:r>
            <a:r>
              <a:rPr lang="sr-Latn-RS" dirty="0" smtClean="0"/>
              <a:t>.</a:t>
            </a:r>
            <a:endParaRPr lang="sr-Latn-RS" dirty="0"/>
          </a:p>
          <a:p>
            <a:r>
              <a:rPr lang="ru-RU" dirty="0" smtClean="0"/>
              <a:t>Положення </a:t>
            </a:r>
            <a:r>
              <a:rPr lang="ru-RU" dirty="0"/>
              <a:t>сидячи звільняє </a:t>
            </a:r>
            <a:r>
              <a:rPr lang="ru-RU" dirty="0" smtClean="0"/>
              <a:t>верхні </a:t>
            </a:r>
            <a:r>
              <a:rPr lang="ru-RU" dirty="0"/>
              <a:t>кінцівки для інших занять, що сприяє розвитку координації </a:t>
            </a:r>
            <a:r>
              <a:rPr lang="ru-RU" dirty="0" smtClean="0"/>
              <a:t>рухів(руки – очі).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53332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1758FA-C721-4B25-A78B-23ED6E12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Перші ссавці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E64E3-F2E4-4B8C-AF7E-137634AE9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Після масового вимирання в </a:t>
            </a:r>
            <a:r>
              <a:rPr lang="ru-RU" dirty="0" smtClean="0"/>
              <a:t>карбонський період </a:t>
            </a:r>
            <a:r>
              <a:rPr lang="ru-RU" dirty="0"/>
              <a:t>(360-300 мільйонів років тому</a:t>
            </a:r>
            <a:r>
              <a:rPr lang="ru-RU" dirty="0" smtClean="0"/>
              <a:t>)</a:t>
            </a:r>
          </a:p>
          <a:p>
            <a:r>
              <a:rPr lang="sr-Latn-RS" dirty="0" smtClean="0"/>
              <a:t>Cynognathus </a:t>
            </a:r>
            <a:r>
              <a:rPr lang="sr-Latn-RS" dirty="0"/>
              <a:t>sp., Diarthrognathus sp., Haldanodon</a:t>
            </a:r>
          </a:p>
        </p:txBody>
      </p:sp>
      <p:pic>
        <p:nvPicPr>
          <p:cNvPr id="1026" name="Picture 2" descr="The Evolution of Life on Earth — The Dog jaws, Cynognathus (1915) Phylum :  Chordata...">
            <a:extLst>
              <a:ext uri="{FF2B5EF4-FFF2-40B4-BE49-F238E27FC236}">
                <a16:creationId xmlns:a16="http://schemas.microsoft.com/office/drawing/2014/main" xmlns="" id="{2CE48DE6-BA5B-4131-9798-46220A5A9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47" y="3914775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arthrognathus broomi by Theropsida on DeviantArt">
            <a:extLst>
              <a:ext uri="{FF2B5EF4-FFF2-40B4-BE49-F238E27FC236}">
                <a16:creationId xmlns:a16="http://schemas.microsoft.com/office/drawing/2014/main" xmlns="" id="{27FBFCDE-C538-44D3-A555-781E175D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1" y="4167187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ldanodon / Вымершие животные / Твой Блог">
            <a:extLst>
              <a:ext uri="{FF2B5EF4-FFF2-40B4-BE49-F238E27FC236}">
                <a16:creationId xmlns:a16="http://schemas.microsoft.com/office/drawing/2014/main" xmlns="" id="{0487B93D-8B1D-46F0-8590-733EE0B4D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689" y="3731796"/>
            <a:ext cx="2161397" cy="193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563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583784-6D93-41D5-8D68-6AABD2A97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Процеси</a:t>
            </a:r>
            <a:r>
              <a:rPr lang="ru-RU" dirty="0"/>
              <a:t>, пов'язані з переходом  до </a:t>
            </a:r>
            <a:r>
              <a:rPr lang="ru-RU" dirty="0" smtClean="0"/>
              <a:t>деревного </a:t>
            </a:r>
            <a:r>
              <a:rPr lang="ru-RU" dirty="0"/>
              <a:t>способу життя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984631-2AE8-42AA-A543-31B8FF2D0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598544" cy="40476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Еволюція </a:t>
            </a:r>
            <a:r>
              <a:rPr lang="ru-RU" dirty="0"/>
              <a:t>приматів відбувалася в </a:t>
            </a:r>
            <a:r>
              <a:rPr lang="ru-RU" dirty="0" smtClean="0"/>
              <a:t>арбореальній ніші (лісах), </a:t>
            </a:r>
            <a:r>
              <a:rPr lang="ru-RU" dirty="0"/>
              <a:t>де </a:t>
            </a:r>
            <a:r>
              <a:rPr lang="ru-RU" dirty="0" smtClean="0"/>
              <a:t>взаємозв'язки </a:t>
            </a:r>
            <a:r>
              <a:rPr lang="ru-RU" dirty="0"/>
              <a:t>між популяціями </a:t>
            </a:r>
            <a:r>
              <a:rPr lang="ru-RU" dirty="0" smtClean="0"/>
              <a:t>були </a:t>
            </a:r>
            <a:r>
              <a:rPr lang="ru-RU" dirty="0" smtClean="0"/>
              <a:t>ослаблені</a:t>
            </a:r>
            <a:r>
              <a:rPr lang="sr-Latn-RS" dirty="0" smtClean="0"/>
              <a:t>.</a:t>
            </a:r>
            <a:endParaRPr lang="sr-Latn-RS" dirty="0"/>
          </a:p>
          <a:p>
            <a:r>
              <a:rPr lang="ru-RU" dirty="0" smtClean="0"/>
              <a:t>Найдавніші </a:t>
            </a:r>
            <a:r>
              <a:rPr lang="ru-RU" dirty="0"/>
              <a:t>представники </a:t>
            </a:r>
            <a:r>
              <a:rPr lang="ru-RU" dirty="0" smtClean="0"/>
              <a:t>приматів; </a:t>
            </a:r>
            <a:r>
              <a:rPr lang="ru-RU" dirty="0"/>
              <a:t>к</a:t>
            </a:r>
            <a:r>
              <a:rPr lang="ru-RU" dirty="0" smtClean="0"/>
              <a:t>рейдяний</a:t>
            </a:r>
            <a:r>
              <a:rPr lang="ru-RU" dirty="0"/>
              <a:t>, понад 70 млн років тому</a:t>
            </a:r>
            <a:r>
              <a:rPr lang="sr-Latn-RS" dirty="0" smtClean="0"/>
              <a:t>.</a:t>
            </a:r>
            <a:endParaRPr lang="sr-Latn-RS" dirty="0"/>
          </a:p>
          <a:p>
            <a:r>
              <a:rPr lang="ru-RU" b="1" dirty="0" smtClean="0"/>
              <a:t>Адаптивна </a:t>
            </a:r>
            <a:r>
              <a:rPr lang="ru-RU" b="1" dirty="0"/>
              <a:t>радіація</a:t>
            </a:r>
            <a:r>
              <a:rPr lang="ru-RU" dirty="0"/>
              <a:t>: після вимирання динозаврів; </a:t>
            </a:r>
            <a:r>
              <a:rPr lang="ru-RU" dirty="0" smtClean="0"/>
              <a:t>починається видоутворення </a:t>
            </a:r>
            <a:r>
              <a:rPr lang="ru-RU" dirty="0"/>
              <a:t>та диверсифікація</a:t>
            </a:r>
            <a:r>
              <a:rPr lang="sr-Latn-RS" dirty="0" smtClean="0"/>
              <a:t>.</a:t>
            </a:r>
            <a:endParaRPr lang="sr-Latn-RS" dirty="0"/>
          </a:p>
          <a:p>
            <a:r>
              <a:rPr lang="ru-RU" dirty="0" smtClean="0"/>
              <a:t>Родові </a:t>
            </a:r>
            <a:r>
              <a:rPr lang="ru-RU" dirty="0" smtClean="0"/>
              <a:t>риси: п’ятипалі верхні кінцівки, </a:t>
            </a:r>
            <a:r>
              <a:rPr lang="ru-RU" dirty="0"/>
              <a:t>волосяний покрив</a:t>
            </a:r>
            <a:endParaRPr lang="sr-Latn-RS" dirty="0"/>
          </a:p>
          <a:p>
            <a:r>
              <a:rPr lang="uk-UA" dirty="0" smtClean="0"/>
              <a:t>Похідні </a:t>
            </a:r>
            <a:r>
              <a:rPr lang="uk-UA" dirty="0" smtClean="0"/>
              <a:t>риси: </a:t>
            </a:r>
            <a:r>
              <a:rPr lang="uk-UA" dirty="0"/>
              <a:t>відмінність приматів від інших ссавців: (опсини), розмір мозку (неокортекс), турбота про потомство</a:t>
            </a:r>
            <a:r>
              <a:rPr lang="sr-Latn-RS" dirty="0" smtClean="0"/>
              <a:t>...</a:t>
            </a:r>
            <a:endParaRPr lang="sr-Latn-RS" dirty="0"/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827031-C243-4756-A6C7-DB034C12F59C}"/>
              </a:ext>
            </a:extLst>
          </p:cNvPr>
          <p:cNvSpPr txBox="1"/>
          <p:nvPr/>
        </p:nvSpPr>
        <p:spPr>
          <a:xfrm>
            <a:off x="3906611" y="6281057"/>
            <a:ext cx="461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hlinkClick r:id="rId2"/>
              </a:rPr>
              <a:t>https://teorijaevolucije.com/pf6/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842035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FC5FDB-E249-4E97-D855-425AD8CB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Філогенез </a:t>
            </a:r>
            <a:r>
              <a:rPr lang="uk-UA" dirty="0"/>
              <a:t>і класифікація приматів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3BA010-228A-5B11-5391-6DBB045A6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uk-UA" dirty="0" smtClean="0"/>
              <a:t>Родичі </a:t>
            </a:r>
            <a:r>
              <a:rPr lang="en-US" dirty="0" smtClean="0"/>
              <a:t>: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uk-UA" dirty="0" smtClean="0"/>
              <a:t>Шерстокрилі </a:t>
            </a:r>
            <a:r>
              <a:rPr lang="uk-UA" dirty="0" smtClean="0"/>
              <a:t>(</a:t>
            </a:r>
            <a:r>
              <a:rPr lang="en-US" dirty="0" err="1" smtClean="0">
                <a:solidFill>
                  <a:schemeClr val="tx1"/>
                </a:solidFill>
              </a:rPr>
              <a:t>Dermoptera</a:t>
            </a:r>
            <a:r>
              <a:rPr lang="uk-UA" dirty="0" smtClean="0">
                <a:solidFill>
                  <a:schemeClr val="tx1"/>
                </a:solidFill>
              </a:rPr>
              <a:t>) </a:t>
            </a:r>
            <a:r>
              <a:rPr lang="uk-UA" dirty="0"/>
              <a:t>- перетинки між кінцівками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uk-UA" dirty="0" smtClean="0"/>
              <a:t>Тупаєподібні (</a:t>
            </a:r>
            <a:r>
              <a:rPr lang="en-US" dirty="0" err="1" smtClean="0"/>
              <a:t>Scandentia</a:t>
            </a:r>
            <a:r>
              <a:rPr lang="uk-UA" dirty="0" smtClean="0"/>
              <a:t>)</a:t>
            </a:r>
            <a:endParaRPr lang="en-US" dirty="0"/>
          </a:p>
          <a:p>
            <a:pPr>
              <a:buFont typeface="Arial" charset="2"/>
              <a:buChar char="•"/>
            </a:pPr>
            <a:endParaRPr lang="en-US" dirty="0"/>
          </a:p>
          <a:p>
            <a:pPr>
              <a:buFont typeface="Arial" charset="2"/>
              <a:buChar char="•"/>
            </a:pPr>
            <a:r>
              <a:rPr lang="ru-RU" dirty="0" smtClean="0"/>
              <a:t>Від </a:t>
            </a:r>
            <a:r>
              <a:rPr lang="ru-RU" dirty="0"/>
              <a:t>останнього спільного предка розходяться дві лінії </a:t>
            </a:r>
            <a:r>
              <a:rPr lang="en-US" dirty="0" smtClean="0"/>
              <a:t>: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uk-UA" dirty="0" smtClean="0"/>
              <a:t>Мокроносі </a:t>
            </a:r>
            <a:r>
              <a:rPr lang="uk-UA" dirty="0" smtClean="0"/>
              <a:t>примати (</a:t>
            </a:r>
            <a:r>
              <a:rPr lang="en-US" dirty="0" err="1" smtClean="0"/>
              <a:t>Strepsirrhini</a:t>
            </a:r>
            <a:r>
              <a:rPr lang="uk-UA" dirty="0" smtClean="0"/>
              <a:t>) </a:t>
            </a:r>
            <a:r>
              <a:rPr lang="en-US" dirty="0"/>
              <a:t>– </a:t>
            </a:r>
            <a:r>
              <a:rPr lang="ru-RU" dirty="0" smtClean="0"/>
              <a:t>надродини </a:t>
            </a:r>
            <a:r>
              <a:rPr lang="ru-RU" dirty="0"/>
              <a:t>лемурів та лорі (мокрий ніс; нюх)</a:t>
            </a:r>
            <a:r>
              <a:rPr lang="en-US" dirty="0" smtClean="0"/>
              <a:t> </a:t>
            </a:r>
            <a:r>
              <a:rPr lang="en-US" dirty="0"/>
              <a:t> </a:t>
            </a:r>
          </a:p>
          <a:p>
            <a:pPr>
              <a:buFont typeface="Arial" charset="2"/>
              <a:buChar char="•"/>
            </a:pPr>
            <a:r>
              <a:rPr lang="uk-UA" dirty="0" smtClean="0"/>
              <a:t>Сухоносі </a:t>
            </a:r>
            <a:r>
              <a:rPr lang="uk-UA" dirty="0" smtClean="0"/>
              <a:t>мавпи (</a:t>
            </a:r>
            <a:r>
              <a:rPr lang="en-US" dirty="0" err="1" smtClean="0"/>
              <a:t>Haplorrhini</a:t>
            </a:r>
            <a:r>
              <a:rPr lang="uk-UA" dirty="0" smtClean="0"/>
              <a:t>) </a:t>
            </a:r>
            <a:r>
              <a:rPr lang="en-US" dirty="0"/>
              <a:t>– </a:t>
            </a:r>
            <a:r>
              <a:rPr lang="uk-UA" dirty="0" smtClean="0"/>
              <a:t>довгоп</a:t>
            </a:r>
            <a:r>
              <a:rPr lang="en-US" dirty="0" smtClean="0"/>
              <a:t>’</a:t>
            </a:r>
            <a:r>
              <a:rPr lang="uk-UA" dirty="0" smtClean="0"/>
              <a:t>ят, </a:t>
            </a:r>
            <a:r>
              <a:rPr lang="ru-RU" dirty="0"/>
              <a:t>мавпи Старого та Нового Світу, мавпи та людина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118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EC7F02AD-9687-440F-A9DF-FAA6F22270D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579A3B599D7C4987F64E3C99B5ACC5" ma:contentTypeVersion="3" ma:contentTypeDescription="Create a new document." ma:contentTypeScope="" ma:versionID="701c927b77b4a9b86bd076623259f0df">
  <xsd:schema xmlns:xsd="http://www.w3.org/2001/XMLSchema" xmlns:xs="http://www.w3.org/2001/XMLSchema" xmlns:p="http://schemas.microsoft.com/office/2006/metadata/properties" xmlns:ns2="4dd1aad3-83d4-4cb9-8816-6b6b208955b1" targetNamespace="http://schemas.microsoft.com/office/2006/metadata/properties" ma:root="true" ma:fieldsID="9675c05b4b7f457c4cc7b850490385e8" ns2:_="">
    <xsd:import namespace="4dd1aad3-83d4-4cb9-8816-6b6b208955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d1aad3-83d4-4cb9-8816-6b6b208955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106E45-D826-4235-8CE6-4634437BA8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873E45-2588-4E64-A1B0-17B06D5807FE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bd3f872d-9a68-492d-8c89-47f29f71965b"/>
    <ds:schemaRef ds:uri="http://schemas.microsoft.com/office/infopath/2007/PartnerControls"/>
    <ds:schemaRef ds:uri="6454b962-c161-4d75-8857-df4a18a1cbc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1214194-9ADE-44AC-96C7-FA3A1CF797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d1aad3-83d4-4cb9-8816-6b6b208955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3044</TotalTime>
  <Words>3611</Words>
  <Application>Microsoft Office PowerPoint</Application>
  <PresentationFormat>Custom</PresentationFormat>
  <Paragraphs>327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Ion Boardroom</vt:lpstr>
      <vt:lpstr>Еволюція людини</vt:lpstr>
      <vt:lpstr>Еволюція приматів</vt:lpstr>
      <vt:lpstr>Еволюція предків людини</vt:lpstr>
      <vt:lpstr>PowerPoint Presentation</vt:lpstr>
      <vt:lpstr>Еволюція приматів</vt:lpstr>
      <vt:lpstr>PowerPoint Presentation</vt:lpstr>
      <vt:lpstr>Перші ссавці</vt:lpstr>
      <vt:lpstr>Процеси, пов'язані з переходом  до деревного способу життя</vt:lpstr>
      <vt:lpstr>Філогенез і класифікація приматів</vt:lpstr>
      <vt:lpstr>PowerPoint Presentation</vt:lpstr>
      <vt:lpstr>Підряд: сухоносі (Haplorrhhini)</vt:lpstr>
      <vt:lpstr>Надродина: людиноподібні  (Hominoidea)</vt:lpstr>
      <vt:lpstr>PowerPoint Presentation</vt:lpstr>
      <vt:lpstr>Домашнє завдання</vt:lpstr>
      <vt:lpstr>Виникнення та еволюція ранніх предків людини</vt:lpstr>
      <vt:lpstr>Збільшення маси мозку та зміни, пов’язані з  органами чуття</vt:lpstr>
      <vt:lpstr>Тривалий догляд за потомством і період навчання</vt:lpstr>
      <vt:lpstr>Знову на землі – прямоходіння і збільшення  ємності порожнини черепа</vt:lpstr>
      <vt:lpstr>Ємність порожнини черепа</vt:lpstr>
      <vt:lpstr>Форма черепа предків людини</vt:lpstr>
      <vt:lpstr>Філогенетичне дерево предків людини</vt:lpstr>
      <vt:lpstr>Визначення спорідненості</vt:lpstr>
      <vt:lpstr>Найдавніші Гомініни</vt:lpstr>
      <vt:lpstr>Australopitechus anamensis</vt:lpstr>
      <vt:lpstr>Australopithecus afarensis</vt:lpstr>
      <vt:lpstr>Australopitchecus africanus</vt:lpstr>
      <vt:lpstr>PowerPoint Presentation</vt:lpstr>
      <vt:lpstr>Parantrophus aetiopicus</vt:lpstr>
      <vt:lpstr>Paranthropus robustus</vt:lpstr>
      <vt:lpstr>Parathropus boisei</vt:lpstr>
      <vt:lpstr>Питання для повторення :</vt:lpstr>
      <vt:lpstr>Ранні представники роду Homo</vt:lpstr>
      <vt:lpstr>Homo habilis - людина уміла</vt:lpstr>
      <vt:lpstr>Homo georgicus</vt:lpstr>
      <vt:lpstr>Homo erectus – людина прямоходяча</vt:lpstr>
      <vt:lpstr>PowerPoint Presentation</vt:lpstr>
      <vt:lpstr>Запитання та завдання :</vt:lpstr>
      <vt:lpstr>Homo heidelbergensis – Гейдельберзька людина</vt:lpstr>
      <vt:lpstr>PowerPoint Presentation</vt:lpstr>
      <vt:lpstr>Homo neanderthalensis</vt:lpstr>
      <vt:lpstr>PowerPoint Presentation</vt:lpstr>
      <vt:lpstr>PowerPoint Presentation</vt:lpstr>
      <vt:lpstr>Денисівці</vt:lpstr>
      <vt:lpstr>Homo naledi</vt:lpstr>
      <vt:lpstr>Homo floresiensis - "Хоббіти"</vt:lpstr>
      <vt:lpstr>Запитання та завдання</vt:lpstr>
      <vt:lpstr>Homo sapiens - сучасна людина</vt:lpstr>
      <vt:lpstr>PowerPoint Presentation</vt:lpstr>
      <vt:lpstr>Homo sapiens sapiens</vt:lpstr>
      <vt:lpstr>Біологія і культура в еволюції людини</vt:lpstr>
      <vt:lpstr>Homo sapiens – адаптивні типи</vt:lpstr>
      <vt:lpstr>Негроїдний тип</vt:lpstr>
      <vt:lpstr>Монголоїдний тип</vt:lpstr>
      <vt:lpstr>Європоїдний тип</vt:lpstr>
      <vt:lpstr>Як з'явилася сучасна людина?  Базові моделі</vt:lpstr>
      <vt:lpstr>PowerPoint Presentation</vt:lpstr>
      <vt:lpstr>Палеонтологічні та молекулярно-генетичні дані</vt:lpstr>
      <vt:lpstr>Міграції Homo sapiens</vt:lpstr>
      <vt:lpstr>Використана література: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Evolucija čoveka</dc:title>
  <dc:creator>Jovana Karadzic Stojnovic</dc:creator>
  <cp:lastModifiedBy>Natalija Sharko</cp:lastModifiedBy>
  <cp:revision>837</cp:revision>
  <dcterms:created xsi:type="dcterms:W3CDTF">2021-04-07T08:12:28Z</dcterms:created>
  <dcterms:modified xsi:type="dcterms:W3CDTF">2024-02-04T18:02:58Z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0x01010037579A3B599D7C4987F64E3C99B5ACC5</vt:lpwstr>
  </property>
</Properties>
</file>