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310" r:id="rId3"/>
    <p:sldId id="313" r:id="rId4"/>
    <p:sldId id="312" r:id="rId5"/>
    <p:sldId id="314" r:id="rId6"/>
    <p:sldId id="317" r:id="rId7"/>
    <p:sldId id="376" r:id="rId8"/>
    <p:sldId id="332" r:id="rId9"/>
    <p:sldId id="323" r:id="rId10"/>
    <p:sldId id="324" r:id="rId11"/>
    <p:sldId id="328" r:id="rId12"/>
    <p:sldId id="327" r:id="rId13"/>
    <p:sldId id="286" r:id="rId14"/>
    <p:sldId id="333" r:id="rId15"/>
    <p:sldId id="336" r:id="rId16"/>
    <p:sldId id="337" r:id="rId17"/>
    <p:sldId id="339" r:id="rId18"/>
    <p:sldId id="341" r:id="rId19"/>
    <p:sldId id="343" r:id="rId20"/>
    <p:sldId id="350" r:id="rId21"/>
    <p:sldId id="344" r:id="rId22"/>
    <p:sldId id="345" r:id="rId23"/>
    <p:sldId id="346" r:id="rId24"/>
    <p:sldId id="377" r:id="rId25"/>
    <p:sldId id="347" r:id="rId26"/>
    <p:sldId id="349" r:id="rId27"/>
    <p:sldId id="352" r:id="rId28"/>
    <p:sldId id="378" r:id="rId29"/>
    <p:sldId id="3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7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569" autoAdjust="0"/>
  </p:normalViewPr>
  <p:slideViewPr>
    <p:cSldViewPr>
      <p:cViewPr varScale="1">
        <p:scale>
          <a:sx n="77" d="100"/>
          <a:sy n="77" d="100"/>
        </p:scale>
        <p:origin x="-17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90B70-2AA4-4CAE-AE7A-7C4232B10653}" type="datetimeFigureOut">
              <a:rPr lang="en-US" smtClean="0"/>
              <a:pPr/>
              <a:t>21-Oct-20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963C0-EA1E-41FF-AFEE-FC057F426E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Краљ Драгутин,</a:t>
            </a:r>
            <a:r>
              <a:rPr lang="sr-Cyrl-CS" baseline="0" dirty="0" smtClean="0"/>
              <a:t> црква у Ариљу</a:t>
            </a:r>
          </a:p>
          <a:p>
            <a:r>
              <a:rPr lang="sr-Cyrl-CS" baseline="0" dirty="0" smtClean="0">
                <a:latin typeface="Times New Roman" pitchFamily="18" charset="0"/>
                <a:cs typeface="Times New Roman" pitchFamily="18" charset="0"/>
              </a:rPr>
              <a:t> Свргао је оца уз подршку угарске војске са чиме се није слагала властела ни представници цркве, као ни великом зависношћу Драгутина од Угарске. У настојању да се одржи на власти и стекне присталице Драгутин је поделио државу: мајци Јелени уступио је Зету, Требиње и крајеве око Плава и Горњег Ибра којима је она управљала готово три деценије до 1309, када је Зета предата на управу сину краља Милутина и његовом нследнику Стефану (Дечанском).</a:t>
            </a:r>
          </a:p>
          <a:p>
            <a:r>
              <a:rPr lang="sr-Cyrl-CS" baseline="0" dirty="0" smtClean="0">
                <a:latin typeface="Times New Roman" pitchFamily="18" charset="0"/>
                <a:cs typeface="Times New Roman" pitchFamily="18" charset="0"/>
              </a:rPr>
              <a:t>Изгледа да је и Милутин имао своју област, те би српска држава била подељена на три дела од којих је највећи био под непосредном управом краља Драгутина.</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86963C0-EA1E-41FF-AFEE-FC057F426EA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 Алфонс Муха, чешки сликар, </a:t>
            </a:r>
            <a:r>
              <a:rPr lang="sr-Cyrl-CS" baseline="0" dirty="0" smtClean="0"/>
              <a:t> “Крунисање српског цара Душана за владара Источног римског царства”</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CS" dirty="0" smtClean="0"/>
              <a:t>Алфонс Муха, чешки сликар, </a:t>
            </a:r>
            <a:r>
              <a:rPr lang="sr-Cyrl-CS" baseline="0" dirty="0" smtClean="0"/>
              <a:t> “Крунисање српског цара Душана за владара Источног римског царства”</a:t>
            </a:r>
            <a:endParaRPr lang="en-US" dirty="0" smtClean="0"/>
          </a:p>
          <a:p>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Царска</a:t>
            </a:r>
            <a:r>
              <a:rPr lang="sr-Cyrl-CS" baseline="0" dirty="0" smtClean="0"/>
              <a:t> породица, Дечани</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BA" dirty="0" smtClean="0"/>
              <a:t>Паја Јовановић, Проглашење Душановог законика</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Манастир Св Арханђела</a:t>
            </a:r>
            <a:r>
              <a:rPr lang="en-US" dirty="0" smtClean="0"/>
              <a:t> M</a:t>
            </a:r>
            <a:r>
              <a:rPr lang="sr-Cyrl-CS" dirty="0" smtClean="0"/>
              <a:t>ихаила</a:t>
            </a:r>
            <a:r>
              <a:rPr lang="sr-Cyrl-CS" baseline="0" dirty="0" smtClean="0"/>
              <a:t> и Гаврила </a:t>
            </a:r>
            <a:r>
              <a:rPr lang="sr-Cyrl-CS" dirty="0" smtClean="0"/>
              <a:t>код Призрена, у цркви</a:t>
            </a:r>
            <a:r>
              <a:rPr lang="sr-Cyrl-CS" baseline="0" dirty="0" smtClean="0"/>
              <a:t> се налазио његов гроб са богатим скулптуралним украсом и исклесаним царевим портретом. Данас су ту само рушевине углавном темељи.</a:t>
            </a:r>
          </a:p>
          <a:p>
            <a:r>
              <a:rPr lang="sr-Cyrl-CS" baseline="0" dirty="0" smtClean="0"/>
              <a:t>Турци су почетком 17.в. 1615.г. разорили манастир употребивши грађевински материјал за подизање Синан-пашине цамије,  највеће богомоље у Призрену.</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vi-VN" dirty="0" smtClean="0"/>
              <a:t>Manastir Presvete Bogorodice Matejče  ili Matejić (Matejič) se nalazi na obroncima Skopske Crne Gore, 13km udaljen od Kumanova kod istoimenog sela u kome prema popisu iz 2002. godine živi 3012 Albanaca, 325 Srba i 17 Makedonaca[4][traži se izvor od 12. 2009.]. Podignut je još u XI veku o čemu svedoče natpisi na grčkom jeziku iz vremena Isaka Komnina (1057—1059[3], dok se u izvorima prvi put pominje u hrisovulji kralja Milutina (1282—1321) iz 1300. godine. Sredinom XIV veka je car Dušan (kralj 1331—1346, car 1346—1355) započeo, a njegov sin Uroš (1355—1371) i supruga Jelena su završili obnovu manastira oko 1357. godine[2], posle čega je on postao zadužbina cara Uroša. Sa manastirske crkve je u XVIII veku skinut olovni krov koji je iskorišćen za pokrivanje Eski džamije u Kumanovu, čime je ubrzan proces njegovog propadanja. Manastirska crkva je obnovljena 1934.[2][5] ili 1926. godine[1], mada ima velikih zamerki na način na koji je to izvedeno[2]. Međutim crkva je pretrpela oštećenja od strane albanskih terorista tokom pobune protiv republike Makedonije 2001. godine, kada je njegova neposredna okolina minirana [1], a sama manastirska crkva je korišćena kao glavni štab terorista i skladište za municiju [2]. Sama crkva je karakteristična po tome što je u svojoj unutrašnjosti posedovala manju prvobitnu crkvicu koja je porušena tokom restauracije u prvoj polovini XX veka[1], kao i po činjenici da se u njoj nalazi jedna od fresaka loza Nemanjića[6] i prikaz loze vizantijskih careva[5], iako ima tumačenja da je u pitanju loza starozavetnog Jeseja[3]. Manastir je poznat i po tome što je u njemu živeo i stvarao srpski kompozitor duhovne muzike sa kraja XV veka Isaija Srbin, kao i dijak iz sredine istog veka Vladislav Gramatik. Manastirska crkva u Matejču ima osnovu upisanog krsta sa pet kubeta, sa četiri manja u uglovima i velikim u sredini koje je svojom dvanaestostranošću jedinstven primer u sklopu tzv. vardarske stilske grupe[1], a po svojoj arhitekturi podseća na one u Starom Nagoričanu i Nerezima[5]. Dugačka je 23.5m i spada među veće građevine, a njenu izduženu osnovu pored četiri osnovna stuba, drže još po dva stuba na istočnom i zapadnom delu crkve. Dva dodatna stuba na zapadu sa još dva niža odvajaju središnji deo crkve i sa glavnim ulazom formiraju pripratu.[1] Sama crkva je građevinski tako izvedena da je njen središnji deo najosvetljeniji među građevinama vardarskog stila.[1]Živopis u samoj manastirskoj crkvi pripada slikarstvu prve polovine XIV veka i izveden je neposredno posle Dušanove smrti[5]. Odlikuje ga visok realizam sa zanimljivom skalom boja i više živosti nego što se obično sreće na freskama, kao i dramatičnošću prikaza iz ondašnjeg žiovota[2]. Pored glavnog ulaza na zapadu, crkva je imala i dva bočna ulaza na severu i jugu koji su kasnije zazidani. Na bočnim stranama se iznad prostora za vrata nalaze prozori u dva reda, dok se na zapadnom kalkanu iznad priprate nalazi jedan okulus. Građena je običnim pritesanim kamenom i sa njene spoljne strane nema naročitog ulepšavanja fasade ili šaranja opekama koji se mogu naći kod drugih spomenika.Kubeta su međutim izrađena od opeka, a sama crkvena apsida je ukrašena nišama[1]. Nije poznato kada je podignuta prvobitna crkvica, ali se na osnovu najstarijih grčkih natpisa iz doba Isaka Komnina, može smestiti u prvu polovinu XI veka, iako se najstariji pomen manastira nalazi u hrisovulji kralja Milutina iz 1300. godine. Sredinom XIV veka je Milutinov unuk Stefan Dušan otpočeo sa obnovom manastira koju su oko 1357. godine dovršili njegov sin Uroš i supruga Jelena. Manastir je u narednom veku postao značajan kulturni centar(Isaija Srbin), koji se odlikovao svojom prepisivačkom delatnošću(Vladislav Gramatik)[2]. Posle dolaska Osmanlija, počeo je da propada, a njegovom zarušavanju doprinelo je i skidanje olovnog krova u XVIII veku da bi se njime pokrila Eski džamija u Kumanovu[2]. Posle Kumanovske bitke 1912. godine i prvog balkanskog rata, ušao je u sastav Kraljevine Srbije odnosno Kraljevine SHS posle Prvog svetskog rata. Između dva svetska rata, izvršna je rekonstrukcija manastira tokom koje je iz njegove unutrašnjosti sklonjena prvobitna crkvica[1]. Posle Drugog svetskog rata, na manastirskoj crkvi su ponovo izvedeni konzervatorsko-restauratorske radovi 1953. i 1960. godine. Manastirska crkva je stradala 2001. godine od strane albanskih terorista koji su tokom svoje kratkotrajne pobune držali kontrolu nad samim selom i njegovom okolinom. Sam prostor nekadašnjeg manastira je korišćen kao štab i centar za obuku, a manastirska crkva kao skladište municije. Albanski teroristi su na taj način pokušali da svetost i ugled manastira iskoriste kao štit od dejstva bezbednosnih snaga republike Makedonije. Prvobitno se na mestu manastirske crkve nalazila omanja crkvica oko koje se najverovatnije vremenom razvio manastir i oko koje je podignuta, najverovatnije u XIII veku, manastirska crkva koja je opstala do danas. Pored ovog slučaja, ovakvih primera za podizanje nove veće crkve oko prvobitne manje ima i u Jermeniji u Mzhetu[1]. Prvobitna crkvica je bila mala jednobrodna građevina čiji je severozapadni ugao pretvoren u severoistočni centralni stub nove crkve. Imala je pravougaonu osnovu sa spljoštenim jugozapadnim temenom iz koje se otvarala polukružna apsida sa prozorom smeštenim na njenoj sredini. </a:t>
            </a:r>
            <a:r>
              <a:rPr lang="vi-VN" smtClean="0"/>
              <a:t>Po svojoj površini, prvobitna crkvica je zauzimala oko 1/3 površine glavnog prostora između središnje kupole i oltarske apside.</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Црква Св.</a:t>
            </a:r>
            <a:r>
              <a:rPr lang="sr-Cyrl-CS" baseline="0" dirty="0" smtClean="0"/>
              <a:t> Ахилија у Ариљу, задужбина краља Драгутина </a:t>
            </a:r>
          </a:p>
          <a:p>
            <a:r>
              <a:rPr lang="sr-Cyrl-CS" dirty="0" smtClean="0"/>
              <a:t>Сремски</a:t>
            </a:r>
            <a:r>
              <a:rPr lang="sr-Cyrl-CS" baseline="0" dirty="0" smtClean="0"/>
              <a:t> краљ – Драгутин, први српски владар који је држао под својом влашћу  Београд.</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Краљица Симонида</a:t>
            </a:r>
            <a:r>
              <a:rPr lang="sr-Cyrl-CS" baseline="0" dirty="0" smtClean="0"/>
              <a:t> Грачаница. Портрет из Грачанице приказује је као младу, лепу и самосвесну краљицу.</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Милутин</a:t>
            </a:r>
            <a:r>
              <a:rPr lang="en-US" dirty="0" smtClean="0"/>
              <a:t>,</a:t>
            </a:r>
            <a:r>
              <a:rPr lang="sr-Cyrl-CS" dirty="0" smtClean="0"/>
              <a:t> Краљева црква, у</a:t>
            </a:r>
            <a:r>
              <a:rPr lang="sr-Cyrl-CS" baseline="0" dirty="0" smtClean="0"/>
              <a:t> руци држи макету цркве из око 1315.г. </a:t>
            </a:r>
            <a:endParaRPr lang="en-US" baseline="0" dirty="0" smtClean="0"/>
          </a:p>
          <a:p>
            <a:r>
              <a:rPr lang="sr-Cyrl-CS" baseline="0" dirty="0" smtClean="0"/>
              <a:t>У Хиландару је уместо старе подигнута нова црква, која и данас постоји. Манастир је опасан чврстим зидинама  са високим кулама (пирговима).</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a:t>
            </a:r>
            <a:r>
              <a:rPr lang="sr-Cyrl-BA" dirty="0" smtClean="0"/>
              <a:t>настир</a:t>
            </a:r>
            <a:r>
              <a:rPr lang="sr-Cyrl-BA" baseline="0" dirty="0" smtClean="0"/>
              <a:t> Бањска – задужбина краља Милутина</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Грачаница на Косову,</a:t>
            </a:r>
            <a:r>
              <a:rPr lang="sr-Cyrl-CS" baseline="0" dirty="0" smtClean="0"/>
              <a:t> катедрална црква Седиште Липљанске епископије, задужбина краља Милутина</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BA" dirty="0" smtClean="0"/>
              <a:t>Богородица Љевишка у</a:t>
            </a:r>
            <a:r>
              <a:rPr lang="sr-Cyrl-BA" baseline="0" dirty="0" smtClean="0"/>
              <a:t> Призрену, задужбина краља Милутина</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dirty="0" smtClean="0"/>
              <a:t>Због свог склада</a:t>
            </a:r>
            <a:r>
              <a:rPr lang="sr-Cyrl-CS" baseline="0" dirty="0" smtClean="0"/>
              <a:t> изгледа као једним замахом створена. Купола црвене боје обојена је баш тако како би личила на куполу Богородичине цркве, Немањне задужбине.</a:t>
            </a:r>
            <a:endParaRPr lang="en-US"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ru-RU" b="1" i="1" dirty="0" smtClean="0"/>
              <a:t>Свети мученик Стефан Дечански, краљ српски – свети Мрата</a:t>
            </a:r>
            <a:r>
              <a:rPr lang="ru-RU" dirty="0" smtClean="0"/>
              <a:t> син је краља Милутина и отац цара Душана. По наређењу необавештеног оца био је ослепљен, а по наређењу лакомисленог сина, у старости удављен. При ослепљењу јавио му се свети Никола у храму на Овчем пољу и обећао му да ће му вратити вид. Пет година провео је свети Стефан у Цариграду као заточеник у манастиру Сведржитеља (Пантократора). Својом мудрошћу и трпељивошћу, подвигом и благодушношћу изазивао је дивљење и монаха и целог Цариграда. Када је прошло пет година свети Никола чудотворно је вратио вид ослепелом краљу Стефану, који је одмах потом, из захвалности саградио храм Високи Дечани. Била је то једна од најлепших грађевина византијске уметности и средњовековне архитектуре на тлу српске државе. Свој век проживео је свети краљ српски Стефан као праведник и мученик и тако га и скончао 1336. године. Са светим Савом и светим кнезом Лазаром свети Стефан чини тројство најмудријих, најпожртвованијих и најблагороднијих личности и светитеља које је дао српски народ. </a:t>
            </a:r>
          </a:p>
          <a:p>
            <a:r>
              <a:rPr lang="ru-RU" dirty="0" smtClean="0"/>
              <a:t>О Стефану као човеку може се расправљати и овако и онако, али остаје чињеница да је он свакако најтрагичнија личност из целе лозе Немањића. Читав његов пут посут је патњама. Од оца, краља Милутина, доживео је то да га овај шаље као дечака на Татарски двор као таоца, да види то како му отац тера мајку да би довео на њено место петогодишње дете (Симониду), а њега самог прогласио незаконитим дететом. Касније га је Милутин ослепио и отерао из Србије у прогонство. Након очеве смрти имао је сукоб са братом Константином и када се коначно дочепао круне умрла му је верна жена Теодора која га је пратила у свим недаћама. Ни то није било све, јер одмах након његовог највећег тријумфа на Велбужду против њега се побунио рођени син, Душан, и свргао га са престола, а онда дао убити. Толико разочарења, и сувише за један обични људски век.</a:t>
            </a:r>
            <a:endParaRPr lang="ru-RU" dirty="0"/>
          </a:p>
        </p:txBody>
      </p:sp>
      <p:sp>
        <p:nvSpPr>
          <p:cNvPr id="4" name="Slide Number Placeholder 3"/>
          <p:cNvSpPr>
            <a:spLocks noGrp="1"/>
          </p:cNvSpPr>
          <p:nvPr>
            <p:ph type="sldNum" sz="quarter" idx="10"/>
          </p:nvPr>
        </p:nvSpPr>
        <p:spPr/>
        <p:txBody>
          <a:bodyPr/>
          <a:lstStyle/>
          <a:p>
            <a:fld id="{786963C0-EA1E-41FF-AFEE-FC057F426EA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D71091-AE24-4AB4-A4A1-D17831E608C8}" type="datetimeFigureOut">
              <a:rPr lang="en-US" smtClean="0"/>
              <a:pPr/>
              <a:t>21-Oct-20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71091-AE24-4AB4-A4A1-D17831E608C8}" type="datetimeFigureOut">
              <a:rPr lang="en-US" smtClean="0"/>
              <a:pPr/>
              <a:t>21-Oct-20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71091-AE24-4AB4-A4A1-D17831E608C8}" type="datetimeFigureOut">
              <a:rPr lang="en-US" smtClean="0"/>
              <a:pPr/>
              <a:t>21-Oct-20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71091-AE24-4AB4-A4A1-D17831E608C8}" type="datetimeFigureOut">
              <a:rPr lang="en-US" smtClean="0"/>
              <a:pPr/>
              <a:t>21-Oct-20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D71091-AE24-4AB4-A4A1-D17831E608C8}" type="datetimeFigureOut">
              <a:rPr lang="en-US" smtClean="0"/>
              <a:pPr/>
              <a:t>21-Oct-20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D71091-AE24-4AB4-A4A1-D17831E608C8}" type="datetimeFigureOut">
              <a:rPr lang="en-US" smtClean="0"/>
              <a:pPr/>
              <a:t>21-Oct-20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D71091-AE24-4AB4-A4A1-D17831E608C8}" type="datetimeFigureOut">
              <a:rPr lang="en-US" smtClean="0"/>
              <a:pPr/>
              <a:t>21-Oct-20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D71091-AE24-4AB4-A4A1-D17831E608C8}" type="datetimeFigureOut">
              <a:rPr lang="en-US" smtClean="0"/>
              <a:pPr/>
              <a:t>21-Oct-20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71091-AE24-4AB4-A4A1-D17831E608C8}" type="datetimeFigureOut">
              <a:rPr lang="en-US" smtClean="0"/>
              <a:pPr/>
              <a:t>21-Oct-20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D71091-AE24-4AB4-A4A1-D17831E608C8}" type="datetimeFigureOut">
              <a:rPr lang="en-US" smtClean="0"/>
              <a:pPr/>
              <a:t>21-Oct-20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6FED4-D200-414D-B19E-51BF9BB9C3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D71091-AE24-4AB4-A4A1-D17831E608C8}" type="datetimeFigureOut">
              <a:rPr lang="en-US" smtClean="0"/>
              <a:pPr/>
              <a:t>21-Oct-20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56FED4-D200-414D-B19E-51BF9BB9C34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D71091-AE24-4AB4-A4A1-D17831E608C8}" type="datetimeFigureOut">
              <a:rPr lang="en-US" smtClean="0"/>
              <a:pPr/>
              <a:t>21-Oct-20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56FED4-D200-414D-B19E-51BF9BB9C34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2214554"/>
            <a:ext cx="7851648" cy="1828800"/>
          </a:xfrm>
        </p:spPr>
        <p:txBody>
          <a:bodyPr>
            <a:normAutofit/>
          </a:bodyPr>
          <a:lstStyle/>
          <a:p>
            <a:pPr algn="ctr"/>
            <a:r>
              <a:rPr lang="sr-Cyrl-CS" dirty="0" smtClean="0">
                <a:solidFill>
                  <a:srgbClr val="FFC000"/>
                </a:solidFill>
              </a:rPr>
              <a:t>СРБИЈА У ДОБА НЕМАЊИЋА</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canica.jpg"/>
          <p:cNvPicPr>
            <a:picLocks noGrp="1" noChangeAspect="1"/>
          </p:cNvPicPr>
          <p:nvPr>
            <p:ph idx="1"/>
          </p:nvPr>
        </p:nvPicPr>
        <p:blipFill>
          <a:blip r:embed="rId3"/>
          <a:stretch>
            <a:fillRect/>
          </a:stretch>
        </p:blipFill>
        <p:spPr>
          <a:xfrm>
            <a:off x="357158" y="500042"/>
            <a:ext cx="8429684" cy="5929354"/>
          </a:xfr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jeviska_exty.jpg"/>
          <p:cNvPicPr>
            <a:picLocks noGrp="1" noChangeAspect="1"/>
          </p:cNvPicPr>
          <p:nvPr>
            <p:ph idx="1"/>
          </p:nvPr>
        </p:nvPicPr>
        <p:blipFill>
          <a:blip r:embed="rId3"/>
          <a:stretch>
            <a:fillRect/>
          </a:stretch>
        </p:blipFill>
        <p:spPr>
          <a:xfrm>
            <a:off x="214282" y="285728"/>
            <a:ext cx="8715436" cy="6286544"/>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0"/>
            <a:ext cx="8229600" cy="1143000"/>
          </a:xfrm>
        </p:spPr>
        <p:txBody>
          <a:bodyPr/>
          <a:lstStyle/>
          <a:p>
            <a:pPr algn="ctr"/>
            <a:r>
              <a:rPr lang="sr-Cyrl-CS" b="1" dirty="0" smtClean="0">
                <a:solidFill>
                  <a:srgbClr val="FFC000"/>
                </a:solidFill>
              </a:rPr>
              <a:t>Црква Св. Јоакима и Ане</a:t>
            </a:r>
            <a:endParaRPr lang="en-US" b="1" dirty="0">
              <a:solidFill>
                <a:srgbClr val="FFC000"/>
              </a:solidFill>
            </a:endParaRPr>
          </a:p>
        </p:txBody>
      </p:sp>
      <p:pic>
        <p:nvPicPr>
          <p:cNvPr id="4" name="Content Placeholder 3" descr="13_Kraljeva_crkva.jpg"/>
          <p:cNvPicPr>
            <a:picLocks noGrp="1" noChangeAspect="1"/>
          </p:cNvPicPr>
          <p:nvPr>
            <p:ph sz="half" idx="1"/>
          </p:nvPr>
        </p:nvPicPr>
        <p:blipFill>
          <a:blip r:embed="rId3"/>
          <a:stretch>
            <a:fillRect/>
          </a:stretch>
        </p:blipFill>
        <p:spPr>
          <a:xfrm>
            <a:off x="214282" y="1428736"/>
            <a:ext cx="4357718" cy="4786346"/>
          </a:xfrm>
        </p:spPr>
      </p:pic>
      <p:sp>
        <p:nvSpPr>
          <p:cNvPr id="6" name="Content Placeholder 5"/>
          <p:cNvSpPr>
            <a:spLocks noGrp="1"/>
          </p:cNvSpPr>
          <p:nvPr>
            <p:ph sz="half" idx="2"/>
          </p:nvPr>
        </p:nvSpPr>
        <p:spPr>
          <a:xfrm>
            <a:off x="4648200" y="1142984"/>
            <a:ext cx="4352956" cy="5500726"/>
          </a:xfrm>
        </p:spPr>
        <p:txBody>
          <a:bodyPr>
            <a:normAutofit fontScale="92500"/>
          </a:bodyPr>
          <a:lstStyle/>
          <a:p>
            <a:r>
              <a:rPr lang="sr-Cyrl-CS" dirty="0" smtClean="0"/>
              <a:t>Желећи да своју личност </a:t>
            </a:r>
            <a:r>
              <a:rPr lang="sr-Cyrl-CS" b="1" dirty="0" smtClean="0">
                <a:solidFill>
                  <a:srgbClr val="FFC000"/>
                </a:solidFill>
              </a:rPr>
              <a:t>повеже са оснивачем династије Немањића</a:t>
            </a:r>
            <a:r>
              <a:rPr lang="sr-Cyrl-CS" dirty="0" smtClean="0"/>
              <a:t>, краљ Милутин је саградио малу, али веома складну цркву на десетак метара од Немањине </a:t>
            </a:r>
            <a:r>
              <a:rPr lang="sr-Cyrl-CS" b="1" dirty="0" smtClean="0">
                <a:solidFill>
                  <a:srgbClr val="FFC000"/>
                </a:solidFill>
              </a:rPr>
              <a:t>Богородичине цркве у Студеници. </a:t>
            </a:r>
          </a:p>
          <a:p>
            <a:r>
              <a:rPr lang="sr-Cyrl-CS" dirty="0" smtClean="0"/>
              <a:t>Црква је посвећена </a:t>
            </a:r>
            <a:r>
              <a:rPr lang="sr-Cyrl-CS" b="1" dirty="0" smtClean="0">
                <a:solidFill>
                  <a:srgbClr val="FFC000"/>
                </a:solidFill>
              </a:rPr>
              <a:t>Богородичиним родитељима Јоакиму и Ани</a:t>
            </a:r>
            <a:r>
              <a:rPr lang="sr-Cyrl-CS" dirty="0" smtClean="0"/>
              <a:t>,али је превасходно позанта као </a:t>
            </a:r>
            <a:r>
              <a:rPr lang="sr-Cyrl-CS" b="1" dirty="0" smtClean="0">
                <a:solidFill>
                  <a:srgbClr val="FF0000"/>
                </a:solidFill>
              </a:rPr>
              <a:t>Краљева црква.</a:t>
            </a:r>
            <a:endParaRPr lang="en-US" b="1" dirty="0">
              <a:solidFill>
                <a:srgbClr val="FF00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rpski-manastiri.jpg"/>
          <p:cNvPicPr>
            <a:picLocks noGrp="1" noChangeAspect="1"/>
          </p:cNvPicPr>
          <p:nvPr>
            <p:ph idx="1"/>
          </p:nvPr>
        </p:nvPicPr>
        <p:blipFill>
          <a:blip r:embed="rId2"/>
          <a:stretch>
            <a:fillRect/>
          </a:stretch>
        </p:blipFill>
        <p:spPr>
          <a:xfrm>
            <a:off x="857224" y="1"/>
            <a:ext cx="7643866" cy="6857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1156" cy="775542"/>
          </a:xfrm>
        </p:spPr>
        <p:txBody>
          <a:bodyPr>
            <a:normAutofit fontScale="90000"/>
          </a:bodyPr>
          <a:lstStyle/>
          <a:p>
            <a:pPr algn="ctr"/>
            <a:r>
              <a:rPr lang="sr-Cyrl-CS" b="1" dirty="0" smtClean="0">
                <a:solidFill>
                  <a:srgbClr val="FFC000"/>
                </a:solidFill>
              </a:rPr>
              <a:t>Стефан Дечански (1321-1331)</a:t>
            </a:r>
            <a:endParaRPr lang="en-US" b="1" dirty="0">
              <a:solidFill>
                <a:srgbClr val="FFC000"/>
              </a:solidFill>
            </a:endParaRPr>
          </a:p>
        </p:txBody>
      </p:sp>
      <p:pic>
        <p:nvPicPr>
          <p:cNvPr id="6" name="Content Placeholder 5" descr="sv_kralj Stefan Decanski, Decani.jpg"/>
          <p:cNvPicPr>
            <a:picLocks noGrp="1" noChangeAspect="1"/>
          </p:cNvPicPr>
          <p:nvPr>
            <p:ph sz="half" idx="1"/>
          </p:nvPr>
        </p:nvPicPr>
        <p:blipFill>
          <a:blip r:embed="rId3"/>
          <a:stretch>
            <a:fillRect/>
          </a:stretch>
        </p:blipFill>
        <p:spPr>
          <a:xfrm>
            <a:off x="142844" y="785794"/>
            <a:ext cx="4128486" cy="6072206"/>
          </a:xfrm>
        </p:spPr>
      </p:pic>
      <p:sp>
        <p:nvSpPr>
          <p:cNvPr id="5" name="Content Placeholder 4"/>
          <p:cNvSpPr>
            <a:spLocks noGrp="1"/>
          </p:cNvSpPr>
          <p:nvPr>
            <p:ph sz="half" idx="2"/>
          </p:nvPr>
        </p:nvSpPr>
        <p:spPr>
          <a:xfrm>
            <a:off x="4143372" y="714356"/>
            <a:ext cx="5000628" cy="6143644"/>
          </a:xfrm>
        </p:spPr>
        <p:txBody>
          <a:bodyPr>
            <a:normAutofit/>
          </a:bodyPr>
          <a:lstStyle/>
          <a:p>
            <a:r>
              <a:rPr lang="sr-Cyrl-CS" dirty="0" smtClean="0"/>
              <a:t>Након смрти краља Милутина јавило се </a:t>
            </a:r>
            <a:r>
              <a:rPr lang="sr-Cyrl-CS" b="1" dirty="0" smtClean="0">
                <a:solidFill>
                  <a:srgbClr val="FF0000"/>
                </a:solidFill>
              </a:rPr>
              <a:t>више претендената на престо</a:t>
            </a:r>
            <a:r>
              <a:rPr lang="sr-Cyrl-CS" dirty="0" smtClean="0"/>
              <a:t> јер је питање наследника остало нерешено. Била су то </a:t>
            </a:r>
            <a:r>
              <a:rPr lang="sr-Cyrl-CS" b="1" dirty="0" smtClean="0">
                <a:solidFill>
                  <a:srgbClr val="FFC000"/>
                </a:solidFill>
              </a:rPr>
              <a:t>два Милутинова сина</a:t>
            </a:r>
            <a:r>
              <a:rPr lang="sr-Cyrl-CS" dirty="0" smtClean="0"/>
              <a:t>, </a:t>
            </a:r>
            <a:r>
              <a:rPr lang="sr-Cyrl-CS" b="1" dirty="0" smtClean="0">
                <a:solidFill>
                  <a:srgbClr val="FFC000"/>
                </a:solidFill>
              </a:rPr>
              <a:t>Стефан и Константин </a:t>
            </a:r>
            <a:r>
              <a:rPr lang="sr-Cyrl-CS" dirty="0" smtClean="0"/>
              <a:t> и </a:t>
            </a:r>
            <a:r>
              <a:rPr lang="sr-Cyrl-CS" b="1" dirty="0" smtClean="0">
                <a:solidFill>
                  <a:srgbClr val="FF0000"/>
                </a:solidFill>
              </a:rPr>
              <a:t>један Драгутинов, Владислав.</a:t>
            </a:r>
          </a:p>
          <a:p>
            <a:r>
              <a:rPr lang="sr-Cyrl-CS" dirty="0" smtClean="0"/>
              <a:t>Највећи део властеле определио се за </a:t>
            </a:r>
            <a:r>
              <a:rPr lang="sr-Cyrl-CS" b="1" dirty="0" smtClean="0">
                <a:solidFill>
                  <a:srgbClr val="FFC000"/>
                </a:solidFill>
              </a:rPr>
              <a:t>Стефана</a:t>
            </a:r>
            <a:r>
              <a:rPr lang="sr-Cyrl-CS" dirty="0" smtClean="0"/>
              <a:t> који је уживао и в</a:t>
            </a:r>
            <a:r>
              <a:rPr lang="en-US" dirty="0" smtClean="0"/>
              <a:t>e</a:t>
            </a:r>
            <a:r>
              <a:rPr lang="sr-Cyrl-CS" dirty="0" smtClean="0"/>
              <a:t>лику подршку црквених кругова.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sr-Cyrl-CS" b="1" dirty="0" smtClean="0">
                <a:solidFill>
                  <a:srgbClr val="FFC000"/>
                </a:solidFill>
              </a:rPr>
              <a:t>Битка код Велбужда 1330.</a:t>
            </a:r>
            <a:endParaRPr lang="en-US" b="1" dirty="0">
              <a:solidFill>
                <a:srgbClr val="FFC000"/>
              </a:solidFill>
            </a:endParaRPr>
          </a:p>
        </p:txBody>
      </p:sp>
      <p:sp>
        <p:nvSpPr>
          <p:cNvPr id="3" name="Content Placeholder 2"/>
          <p:cNvSpPr>
            <a:spLocks noGrp="1"/>
          </p:cNvSpPr>
          <p:nvPr>
            <p:ph idx="1"/>
          </p:nvPr>
        </p:nvSpPr>
        <p:spPr>
          <a:xfrm>
            <a:off x="457200" y="1142984"/>
            <a:ext cx="8229600" cy="5429288"/>
          </a:xfrm>
        </p:spPr>
        <p:txBody>
          <a:bodyPr>
            <a:normAutofit/>
          </a:bodyPr>
          <a:lstStyle/>
          <a:p>
            <a:r>
              <a:rPr lang="sr-Cyrl-CS" b="1" dirty="0" smtClean="0">
                <a:solidFill>
                  <a:schemeClr val="accent3">
                    <a:lumMod val="60000"/>
                    <a:lumOff val="40000"/>
                  </a:schemeClr>
                </a:solidFill>
              </a:rPr>
              <a:t>Византија и Бугарска су склопиле савез против Србије </a:t>
            </a:r>
            <a:r>
              <a:rPr lang="sr-Cyrl-CS" dirty="0" smtClean="0"/>
              <a:t>и требало је заједничким снагама да је нападну.</a:t>
            </a:r>
          </a:p>
          <a:p>
            <a:r>
              <a:rPr lang="sr-Cyrl-CS" dirty="0" smtClean="0"/>
              <a:t>Стефан Дечански је одлучио да најпре прихвати борбу с једним противником, а онда са другим. </a:t>
            </a:r>
          </a:p>
          <a:p>
            <a:r>
              <a:rPr lang="sr-Cyrl-CS" dirty="0" smtClean="0"/>
              <a:t>Изненадним нападаом  </a:t>
            </a:r>
            <a:r>
              <a:rPr lang="sr-Cyrl-CS" b="1" dirty="0" smtClean="0">
                <a:solidFill>
                  <a:srgbClr val="FFC000"/>
                </a:solidFill>
              </a:rPr>
              <a:t>код Велбужда </a:t>
            </a:r>
            <a:r>
              <a:rPr lang="sr-Cyrl-CS" dirty="0" smtClean="0"/>
              <a:t>српска војска је страховито </a:t>
            </a:r>
            <a:r>
              <a:rPr lang="sr-Cyrl-CS" b="1" dirty="0" smtClean="0">
                <a:solidFill>
                  <a:srgbClr val="FFC000"/>
                </a:solidFill>
              </a:rPr>
              <a:t>поразила Бугаре. </a:t>
            </a:r>
          </a:p>
          <a:p>
            <a:r>
              <a:rPr lang="sr-Cyrl-CS" dirty="0" smtClean="0"/>
              <a:t>Победа је далеко одјекнула и оставила дубок утисак на савременике, јер је њоме </a:t>
            </a:r>
            <a:r>
              <a:rPr lang="sr-Cyrl-CS" b="1" dirty="0" smtClean="0">
                <a:solidFill>
                  <a:srgbClr val="FFC000"/>
                </a:solidFill>
              </a:rPr>
              <a:t>Србија доказала да је најача држава на Балкану,</a:t>
            </a:r>
            <a:r>
              <a:rPr lang="sr-Cyrl-CS" dirty="0" smtClean="0"/>
              <a:t> јача и од Бугарске и од Византије. У бици се </a:t>
            </a:r>
            <a:r>
              <a:rPr lang="sr-Cyrl-CS" b="1" dirty="0" smtClean="0">
                <a:solidFill>
                  <a:srgbClr val="FF0000"/>
                </a:solidFill>
              </a:rPr>
              <a:t>истакао млади краљ Стефан Душан. </a:t>
            </a:r>
            <a:endParaRPr lang="en-US" b="1" dirty="0">
              <a:solidFill>
                <a:srgbClr val="FF0000"/>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857916"/>
          </a:xfrm>
        </p:spPr>
        <p:txBody>
          <a:bodyPr>
            <a:normAutofit/>
          </a:bodyPr>
          <a:lstStyle/>
          <a:p>
            <a:r>
              <a:rPr lang="sr-Cyrl-CS" dirty="0" smtClean="0"/>
              <a:t>Зато што </a:t>
            </a:r>
            <a:r>
              <a:rPr lang="sr-Cyrl-CS" b="1" dirty="0" smtClean="0">
                <a:solidFill>
                  <a:srgbClr val="FFC000"/>
                </a:solidFill>
              </a:rPr>
              <a:t>није у потпуности искористио победу</a:t>
            </a:r>
            <a:r>
              <a:rPr lang="sr-Cyrl-CS" dirty="0" smtClean="0"/>
              <a:t> код Велбужда и кренуо у освајања територија својих суседа </a:t>
            </a:r>
            <a:r>
              <a:rPr lang="sr-Cyrl-CS" b="1" dirty="0" smtClean="0">
                <a:solidFill>
                  <a:srgbClr val="FFC000"/>
                </a:solidFill>
              </a:rPr>
              <a:t>1331. г. његов син уз подршку српске властеле </a:t>
            </a:r>
            <a:r>
              <a:rPr lang="sr-Cyrl-CS" dirty="0" smtClean="0"/>
              <a:t>жељне даљих освајања и стицања нових прихода, </a:t>
            </a:r>
            <a:r>
              <a:rPr lang="sr-Cyrl-CS" b="1" dirty="0" smtClean="0">
                <a:solidFill>
                  <a:srgbClr val="FFC000"/>
                </a:solidFill>
              </a:rPr>
              <a:t>збацује оца са власти.</a:t>
            </a:r>
          </a:p>
          <a:p>
            <a:r>
              <a:rPr lang="sr-Cyrl-CS" dirty="0" smtClean="0"/>
              <a:t>Стефан Дечански је затворен у </a:t>
            </a:r>
            <a:r>
              <a:rPr lang="sr-Cyrl-CS" dirty="0" smtClean="0">
                <a:solidFill>
                  <a:srgbClr val="FF0000"/>
                </a:solidFill>
              </a:rPr>
              <a:t>тврди град Звечан</a:t>
            </a:r>
            <a:r>
              <a:rPr lang="sr-Cyrl-CS" dirty="0" smtClean="0"/>
              <a:t>, где се убрзо његов живот угасио под нејасним околностима.</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0"/>
            <a:ext cx="8229600" cy="928686"/>
          </a:xfrm>
        </p:spPr>
        <p:txBody>
          <a:bodyPr/>
          <a:lstStyle/>
          <a:p>
            <a:pPr algn="ctr"/>
            <a:r>
              <a:rPr lang="sr-Cyrl-CS" b="1" dirty="0" smtClean="0">
                <a:solidFill>
                  <a:srgbClr val="FFC000"/>
                </a:solidFill>
              </a:rPr>
              <a:t>Високи Дечани</a:t>
            </a:r>
            <a:endParaRPr lang="en-US" b="1" dirty="0">
              <a:solidFill>
                <a:srgbClr val="FFC000"/>
              </a:solidFill>
            </a:endParaRPr>
          </a:p>
        </p:txBody>
      </p:sp>
      <p:sp>
        <p:nvSpPr>
          <p:cNvPr id="6" name="Content Placeholder 5"/>
          <p:cNvSpPr>
            <a:spLocks noGrp="1"/>
          </p:cNvSpPr>
          <p:nvPr>
            <p:ph sz="half" idx="2"/>
          </p:nvPr>
        </p:nvSpPr>
        <p:spPr>
          <a:xfrm>
            <a:off x="4648200" y="1000108"/>
            <a:ext cx="4495800" cy="5857892"/>
          </a:xfrm>
        </p:spPr>
        <p:txBody>
          <a:bodyPr>
            <a:normAutofit/>
          </a:bodyPr>
          <a:lstStyle/>
          <a:p>
            <a:r>
              <a:rPr lang="sr-Cyrl-CS" dirty="0" smtClean="0"/>
              <a:t>Дечани су највећи српски средњовековни споменик. Дуги су преко 36 метара и </a:t>
            </a:r>
            <a:r>
              <a:rPr lang="sr-Cyrl-CS" b="1" dirty="0" smtClean="0">
                <a:solidFill>
                  <a:srgbClr val="FF0000"/>
                </a:solidFill>
              </a:rPr>
              <a:t>високи скоро 30</a:t>
            </a:r>
            <a:r>
              <a:rPr lang="sr-Cyrl-CS" dirty="0" smtClean="0"/>
              <a:t>, па се називају и Високим Дечанима. </a:t>
            </a:r>
          </a:p>
          <a:p>
            <a:r>
              <a:rPr lang="sr-Cyrl-CS" dirty="0" smtClean="0"/>
              <a:t>Сазидао их је архиткта, католички монах, </a:t>
            </a:r>
            <a:r>
              <a:rPr lang="sr-Cyrl-CS" b="1" dirty="0" smtClean="0">
                <a:solidFill>
                  <a:srgbClr val="FFC000"/>
                </a:solidFill>
              </a:rPr>
              <a:t>Вита из Котора.</a:t>
            </a:r>
            <a:endParaRPr lang="sr-Cyrl-CS" dirty="0" smtClean="0"/>
          </a:p>
          <a:p>
            <a:r>
              <a:rPr lang="sr-Cyrl-CS" dirty="0" smtClean="0"/>
              <a:t>Грађен је у духу </a:t>
            </a:r>
            <a:r>
              <a:rPr lang="sr-Cyrl-CS" b="1" dirty="0" smtClean="0">
                <a:solidFill>
                  <a:srgbClr val="FFC000"/>
                </a:solidFill>
              </a:rPr>
              <a:t>романичке и готичке традиције и  </a:t>
            </a:r>
            <a:r>
              <a:rPr lang="sr-Cyrl-CS" dirty="0" smtClean="0"/>
              <a:t>пример је монументалне грађевине </a:t>
            </a:r>
            <a:r>
              <a:rPr lang="sr-Cyrl-CS" b="1" dirty="0" smtClean="0">
                <a:solidFill>
                  <a:srgbClr val="FFC000"/>
                </a:solidFill>
              </a:rPr>
              <a:t>складних пропорција</a:t>
            </a:r>
            <a:r>
              <a:rPr lang="sr-Cyrl-CS" dirty="0" smtClean="0"/>
              <a:t>. </a:t>
            </a:r>
          </a:p>
          <a:p>
            <a:endParaRPr lang="en-US" dirty="0"/>
          </a:p>
        </p:txBody>
      </p:sp>
      <p:pic>
        <p:nvPicPr>
          <p:cNvPr id="8" name="Content Placeholder 6" descr="Visoki%20Decani%20Monastery.jpg"/>
          <p:cNvPicPr>
            <a:picLocks noGrp="1" noChangeAspect="1"/>
          </p:cNvPicPr>
          <p:nvPr>
            <p:ph sz="half" idx="1"/>
          </p:nvPr>
        </p:nvPicPr>
        <p:blipFill>
          <a:blip r:embed="rId2"/>
          <a:stretch>
            <a:fillRect/>
          </a:stretch>
        </p:blipFill>
        <p:spPr>
          <a:xfrm>
            <a:off x="0" y="1214422"/>
            <a:ext cx="4643438" cy="5286412"/>
          </a:xfr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xit" presetSubtype="4" fill="hold" nodeType="clickEffect">
                                  <p:stCondLst>
                                    <p:cond delay="0"/>
                                  </p:stCondLst>
                                  <p:childTnLst>
                                    <p:animEffect transition="out" filter="wheel(4)">
                                      <p:cBhvr>
                                        <p:cTn id="35" dur="2000"/>
                                        <p:tgtEl>
                                          <p:spTgt spid="8"/>
                                        </p:tgtEl>
                                      </p:cBhvr>
                                    </p:animEffect>
                                    <p:set>
                                      <p:cBhvr>
                                        <p:cTn id="3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785834"/>
          </a:xfrm>
        </p:spPr>
        <p:txBody>
          <a:bodyPr>
            <a:normAutofit fontScale="90000"/>
          </a:bodyPr>
          <a:lstStyle/>
          <a:p>
            <a:pPr algn="ctr"/>
            <a:r>
              <a:rPr lang="sr-Cyrl-CS" b="1" dirty="0" smtClean="0">
                <a:solidFill>
                  <a:srgbClr val="FFC000"/>
                </a:solidFill>
              </a:rPr>
              <a:t>Стефан Урош </a:t>
            </a:r>
            <a:r>
              <a:rPr lang="sr-Latn-CS" b="1" dirty="0" smtClean="0">
                <a:solidFill>
                  <a:srgbClr val="FFC000"/>
                </a:solidFill>
              </a:rPr>
              <a:t>IV </a:t>
            </a:r>
            <a:r>
              <a:rPr lang="sr-Cyrl-CS" b="1" dirty="0" smtClean="0">
                <a:solidFill>
                  <a:srgbClr val="FFC000"/>
                </a:solidFill>
              </a:rPr>
              <a:t>Душан (1331-1355)</a:t>
            </a:r>
            <a:endParaRPr lang="en-US" b="1" dirty="0">
              <a:solidFill>
                <a:srgbClr val="FFC000"/>
              </a:solidFill>
            </a:endParaRPr>
          </a:p>
        </p:txBody>
      </p:sp>
      <p:pic>
        <p:nvPicPr>
          <p:cNvPr id="6" name="Content Placeholder 5" descr="cardusan.jpg"/>
          <p:cNvPicPr>
            <a:picLocks noGrp="1" noChangeAspect="1"/>
          </p:cNvPicPr>
          <p:nvPr>
            <p:ph sz="half" idx="1"/>
          </p:nvPr>
        </p:nvPicPr>
        <p:blipFill>
          <a:blip r:embed="rId3"/>
          <a:stretch>
            <a:fillRect/>
          </a:stretch>
        </p:blipFill>
        <p:spPr>
          <a:xfrm>
            <a:off x="0" y="928670"/>
            <a:ext cx="4286247" cy="5929330"/>
          </a:xfrm>
        </p:spPr>
      </p:pic>
      <p:sp>
        <p:nvSpPr>
          <p:cNvPr id="5" name="Content Placeholder 4"/>
          <p:cNvSpPr>
            <a:spLocks noGrp="1"/>
          </p:cNvSpPr>
          <p:nvPr>
            <p:ph sz="half" idx="2"/>
          </p:nvPr>
        </p:nvSpPr>
        <p:spPr>
          <a:xfrm>
            <a:off x="4429124" y="928670"/>
            <a:ext cx="4714876" cy="5786478"/>
          </a:xfrm>
        </p:spPr>
        <p:txBody>
          <a:bodyPr>
            <a:normAutofit/>
          </a:bodyPr>
          <a:lstStyle/>
          <a:p>
            <a:r>
              <a:rPr lang="sr-Cyrl-CS" b="1" dirty="0" smtClean="0">
                <a:solidFill>
                  <a:srgbClr val="FFC000"/>
                </a:solidFill>
              </a:rPr>
              <a:t>Највећу моћ и територијално проширење </a:t>
            </a:r>
            <a:r>
              <a:rPr lang="sr-Cyrl-CS" dirty="0" smtClean="0"/>
              <a:t>доживела је средњовековна Србија за владавине краља, потом </a:t>
            </a:r>
            <a:r>
              <a:rPr lang="sr-Cyrl-CS" b="1" dirty="0" smtClean="0">
                <a:solidFill>
                  <a:schemeClr val="accent3">
                    <a:lumMod val="60000"/>
                    <a:lumOff val="40000"/>
                  </a:schemeClr>
                </a:solidFill>
              </a:rPr>
              <a:t>цара Стефана Душана.</a:t>
            </a:r>
          </a:p>
          <a:p>
            <a:r>
              <a:rPr lang="sr-Cyrl-CS" b="1" dirty="0" smtClean="0">
                <a:solidFill>
                  <a:srgbClr val="FFC000"/>
                </a:solidFill>
              </a:rPr>
              <a:t>Његов лик </a:t>
            </a:r>
            <a:r>
              <a:rPr lang="sr-Cyrl-CS" dirty="0" smtClean="0"/>
              <a:t>сачуван је на неколико места, али се посебно памти овај </a:t>
            </a:r>
            <a:r>
              <a:rPr lang="sr-Cyrl-CS" b="1" dirty="0" smtClean="0">
                <a:solidFill>
                  <a:srgbClr val="FFC000"/>
                </a:solidFill>
              </a:rPr>
              <a:t>у цркви манастира Леснов</a:t>
            </a:r>
            <a:r>
              <a:rPr lang="en-US" b="1" dirty="0" smtClean="0">
                <a:solidFill>
                  <a:srgbClr val="FFC000"/>
                </a:solidFill>
              </a:rPr>
              <a:t>o</a:t>
            </a:r>
            <a:r>
              <a:rPr lang="sr-Cyrl-CS" b="1" dirty="0" smtClean="0">
                <a:solidFill>
                  <a:srgbClr val="FFC000"/>
                </a:solidFill>
              </a:rPr>
              <a:t> код Кратова, </a:t>
            </a:r>
            <a:r>
              <a:rPr lang="sr-Cyrl-CS" dirty="0" smtClean="0"/>
              <a:t>коју је подигао српски велможа</a:t>
            </a:r>
            <a:r>
              <a:rPr lang="en-US" dirty="0" smtClean="0"/>
              <a:t>,</a:t>
            </a:r>
            <a:r>
              <a:rPr lang="sr-Cyrl-CS" dirty="0" smtClean="0"/>
              <a:t> деспот Јован Оливер. </a:t>
            </a:r>
            <a:endParaRPr lang="sr-Cyrl-CS" b="1" dirty="0" smtClean="0">
              <a:solidFill>
                <a:srgbClr val="FF0000"/>
              </a:solidFill>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0"/>
            <a:ext cx="8229600" cy="928686"/>
          </a:xfrm>
        </p:spPr>
        <p:txBody>
          <a:bodyPr/>
          <a:lstStyle/>
          <a:p>
            <a:pPr algn="ctr"/>
            <a:r>
              <a:rPr lang="sr-Cyrl-CS" b="1" dirty="0" smtClean="0">
                <a:solidFill>
                  <a:srgbClr val="FFC000"/>
                </a:solidFill>
              </a:rPr>
              <a:t>Душанова освајања</a:t>
            </a:r>
            <a:endParaRPr lang="en-US" b="1" dirty="0">
              <a:solidFill>
                <a:srgbClr val="FFC000"/>
              </a:solidFill>
            </a:endParaRPr>
          </a:p>
        </p:txBody>
      </p:sp>
      <p:sp>
        <p:nvSpPr>
          <p:cNvPr id="6" name="Content Placeholder 5"/>
          <p:cNvSpPr>
            <a:spLocks noGrp="1"/>
          </p:cNvSpPr>
          <p:nvPr>
            <p:ph idx="1"/>
          </p:nvPr>
        </p:nvSpPr>
        <p:spPr>
          <a:xfrm>
            <a:off x="457200" y="785794"/>
            <a:ext cx="8229600" cy="5929354"/>
          </a:xfrm>
        </p:spPr>
        <p:txBody>
          <a:bodyPr>
            <a:normAutofit/>
          </a:bodyPr>
          <a:lstStyle/>
          <a:p>
            <a:r>
              <a:rPr lang="sr-Cyrl-CS" dirty="0" smtClean="0"/>
              <a:t>Душан је одлучно кренуо у освајања на рачун суседне, ослабљене грађанским ратом, </a:t>
            </a:r>
            <a:r>
              <a:rPr lang="sr-Cyrl-CS" b="1" dirty="0" smtClean="0">
                <a:solidFill>
                  <a:schemeClr val="accent3">
                    <a:lumMod val="60000"/>
                    <a:lumOff val="40000"/>
                  </a:schemeClr>
                </a:solidFill>
              </a:rPr>
              <a:t>Византије,</a:t>
            </a:r>
            <a:r>
              <a:rPr lang="sr-Cyrl-CS" dirty="0" smtClean="0"/>
              <a:t> ширећи тако границе државе </a:t>
            </a:r>
            <a:r>
              <a:rPr lang="sr-Cyrl-CS" b="1" dirty="0" smtClean="0">
                <a:solidFill>
                  <a:srgbClr val="FFC000"/>
                </a:solidFill>
              </a:rPr>
              <a:t>према југу.</a:t>
            </a:r>
          </a:p>
          <a:p>
            <a:r>
              <a:rPr lang="sr-Cyrl-CS" dirty="0" smtClean="0"/>
              <a:t>Српској држави је прикључио:</a:t>
            </a:r>
          </a:p>
          <a:p>
            <a:pPr lvl="1"/>
            <a:r>
              <a:rPr lang="sr-Cyrl-CS" b="1" dirty="0" smtClean="0">
                <a:solidFill>
                  <a:srgbClr val="FFC000"/>
                </a:solidFill>
              </a:rPr>
              <a:t>Целу Албанију сем Драча</a:t>
            </a:r>
          </a:p>
          <a:p>
            <a:pPr lvl="1"/>
            <a:r>
              <a:rPr lang="sr-Cyrl-CS" dirty="0" smtClean="0"/>
              <a:t>Довршио је освајање </a:t>
            </a:r>
            <a:r>
              <a:rPr lang="sr-Cyrl-CS" b="1" dirty="0" smtClean="0">
                <a:solidFill>
                  <a:srgbClr val="FFC000"/>
                </a:solidFill>
              </a:rPr>
              <a:t>Македоније сем Солуна</a:t>
            </a:r>
            <a:r>
              <a:rPr lang="sr-Cyrl-CS" dirty="0" smtClean="0"/>
              <a:t>, а у </a:t>
            </a:r>
            <a:r>
              <a:rPr lang="sr-Cyrl-CS" b="1" dirty="0" smtClean="0">
                <a:solidFill>
                  <a:srgbClr val="FF0000"/>
                </a:solidFill>
              </a:rPr>
              <a:t>склопу српске државе </a:t>
            </a:r>
            <a:r>
              <a:rPr lang="sr-Cyrl-CS" dirty="0" smtClean="0"/>
              <a:t>нашло се </a:t>
            </a:r>
            <a:r>
              <a:rPr lang="sr-Cyrl-CS" b="1" dirty="0" smtClean="0">
                <a:solidFill>
                  <a:srgbClr val="FFC000"/>
                </a:solidFill>
              </a:rPr>
              <a:t>и Халкидичко полуострво са Светом Гором</a:t>
            </a:r>
          </a:p>
          <a:p>
            <a:pPr lvl="1"/>
            <a:r>
              <a:rPr lang="sr-Cyrl-CS" b="1" dirty="0" smtClean="0">
                <a:solidFill>
                  <a:srgbClr val="FFC000"/>
                </a:solidFill>
              </a:rPr>
              <a:t>Северну и средњу Грчку.</a:t>
            </a:r>
          </a:p>
          <a:p>
            <a:r>
              <a:rPr lang="sr-Cyrl-CS" dirty="0" smtClean="0"/>
              <a:t>Границе Душанове државе допирале су на </a:t>
            </a:r>
            <a:r>
              <a:rPr lang="sr-Cyrl-CS" b="1" dirty="0" smtClean="0">
                <a:solidFill>
                  <a:srgbClr val="FFC000"/>
                </a:solidFill>
              </a:rPr>
              <a:t>северу </a:t>
            </a:r>
            <a:r>
              <a:rPr lang="sr-Cyrl-CS" b="1" dirty="0" smtClean="0">
                <a:solidFill>
                  <a:srgbClr val="FFC000"/>
                </a:solidFill>
              </a:rPr>
              <a:t>до </a:t>
            </a:r>
            <a:r>
              <a:rPr lang="sr-Cyrl-CS" b="1" dirty="0" smtClean="0">
                <a:solidFill>
                  <a:srgbClr val="FFC000"/>
                </a:solidFill>
              </a:rPr>
              <a:t>Дунава</a:t>
            </a:r>
            <a:r>
              <a:rPr lang="sr-Cyrl-CS" dirty="0" smtClean="0"/>
              <a:t>, на </a:t>
            </a:r>
            <a:r>
              <a:rPr lang="sr-Cyrl-CS" b="1" dirty="0" smtClean="0">
                <a:solidFill>
                  <a:schemeClr val="accent2">
                    <a:lumMod val="60000"/>
                    <a:lumOff val="40000"/>
                  </a:schemeClr>
                </a:solidFill>
              </a:rPr>
              <a:t>југу до Коринтског залива</a:t>
            </a:r>
            <a:r>
              <a:rPr lang="sr-Cyrl-CS" dirty="0" smtClean="0"/>
              <a:t>, </a:t>
            </a:r>
            <a:r>
              <a:rPr lang="sr-Cyrl-CS" b="1" dirty="0" smtClean="0">
                <a:solidFill>
                  <a:srgbClr val="FF0000"/>
                </a:solidFill>
              </a:rPr>
              <a:t>на западу до Јадранског и Јонског мора </a:t>
            </a:r>
            <a:r>
              <a:rPr lang="sr-Cyrl-CS" dirty="0" smtClean="0"/>
              <a:t>и на </a:t>
            </a:r>
            <a:r>
              <a:rPr lang="sr-Cyrl-CS" b="1" dirty="0" smtClean="0">
                <a:solidFill>
                  <a:schemeClr val="accent3">
                    <a:lumMod val="60000"/>
                    <a:lumOff val="40000"/>
                  </a:schemeClr>
                </a:solidFill>
              </a:rPr>
              <a:t>истоку до реке Месте.</a:t>
            </a:r>
          </a:p>
          <a:p>
            <a:pPr lvl="1"/>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928710"/>
          </a:xfrm>
        </p:spPr>
        <p:txBody>
          <a:bodyPr/>
          <a:lstStyle/>
          <a:p>
            <a:pPr algn="ctr"/>
            <a:r>
              <a:rPr lang="sr-Cyrl-CS" b="1" dirty="0" smtClean="0">
                <a:solidFill>
                  <a:srgbClr val="FFC000"/>
                </a:solidFill>
              </a:rPr>
              <a:t>Краљ Драгутин (1276-1282)</a:t>
            </a:r>
            <a:endParaRPr lang="en-US" b="1" dirty="0">
              <a:solidFill>
                <a:srgbClr val="FFC000"/>
              </a:solidFill>
            </a:endParaRPr>
          </a:p>
        </p:txBody>
      </p:sp>
      <p:pic>
        <p:nvPicPr>
          <p:cNvPr id="12" name="Content Placeholder 11" descr="StefanDragutin Arilje.jpg"/>
          <p:cNvPicPr>
            <a:picLocks noGrp="1" noChangeAspect="1"/>
          </p:cNvPicPr>
          <p:nvPr>
            <p:ph sz="half" idx="1"/>
          </p:nvPr>
        </p:nvPicPr>
        <p:blipFill>
          <a:blip r:embed="rId3"/>
          <a:stretch>
            <a:fillRect/>
          </a:stretch>
        </p:blipFill>
        <p:spPr>
          <a:xfrm>
            <a:off x="0" y="857232"/>
            <a:ext cx="3857620" cy="6000768"/>
          </a:xfrm>
        </p:spPr>
      </p:pic>
      <p:sp>
        <p:nvSpPr>
          <p:cNvPr id="11" name="Content Placeholder 10"/>
          <p:cNvSpPr>
            <a:spLocks noGrp="1"/>
          </p:cNvSpPr>
          <p:nvPr>
            <p:ph sz="half" idx="2"/>
          </p:nvPr>
        </p:nvSpPr>
        <p:spPr>
          <a:xfrm>
            <a:off x="3786182" y="857232"/>
            <a:ext cx="5357818" cy="6000768"/>
          </a:xfrm>
        </p:spPr>
        <p:txBody>
          <a:bodyPr>
            <a:normAutofit/>
          </a:bodyPr>
          <a:lstStyle/>
          <a:p>
            <a:r>
              <a:rPr lang="sr-Cyrl-CS" dirty="0" smtClean="0"/>
              <a:t>Кратко се одржао на власти: услед тешког прелома ноге био је приморан на </a:t>
            </a:r>
            <a:r>
              <a:rPr lang="sr-Cyrl-CS" b="1" dirty="0" smtClean="0">
                <a:solidFill>
                  <a:srgbClr val="FFC000"/>
                </a:solidFill>
              </a:rPr>
              <a:t>сабору у Дежеву код Раса</a:t>
            </a:r>
            <a:r>
              <a:rPr lang="sr-Cyrl-CS" dirty="0" smtClean="0"/>
              <a:t> </a:t>
            </a:r>
            <a:r>
              <a:rPr lang="sr-Cyrl-CS" b="1" dirty="0" smtClean="0">
                <a:solidFill>
                  <a:srgbClr val="FFC000"/>
                </a:solidFill>
              </a:rPr>
              <a:t>1282. г </a:t>
            </a:r>
            <a:r>
              <a:rPr lang="sr-Cyrl-CS" dirty="0" smtClean="0"/>
              <a:t>. да се одрекне престола </a:t>
            </a:r>
            <a:r>
              <a:rPr lang="sr-Cyrl-CS" b="1" dirty="0" smtClean="0">
                <a:solidFill>
                  <a:srgbClr val="FF0000"/>
                </a:solidFill>
              </a:rPr>
              <a:t>у корист брата Милутина.</a:t>
            </a:r>
            <a:r>
              <a:rPr lang="sr-Cyrl-CS" dirty="0" smtClean="0"/>
              <a:t> </a:t>
            </a:r>
          </a:p>
          <a:p>
            <a:r>
              <a:rPr lang="sr-Cyrl-CS" dirty="0" smtClean="0"/>
              <a:t>Тада је договорен и </a:t>
            </a:r>
            <a:r>
              <a:rPr lang="sr-Cyrl-CS" b="1" dirty="0" smtClean="0">
                <a:solidFill>
                  <a:srgbClr val="FFC000"/>
                </a:solidFill>
              </a:rPr>
              <a:t>редослед наслеђивања престола </a:t>
            </a:r>
            <a:r>
              <a:rPr lang="sr-Cyrl-CS" dirty="0" smtClean="0"/>
              <a:t>по којем је </a:t>
            </a:r>
            <a:r>
              <a:rPr lang="sr-Cyrl-CS" b="1" dirty="0" smtClean="0">
                <a:solidFill>
                  <a:srgbClr val="FF0000"/>
                </a:solidFill>
              </a:rPr>
              <a:t>после Милутина </a:t>
            </a:r>
            <a:r>
              <a:rPr lang="sr-Cyrl-CS" dirty="0" smtClean="0"/>
              <a:t>Србијом </a:t>
            </a:r>
            <a:r>
              <a:rPr lang="sr-Cyrl-CS" b="1" dirty="0" smtClean="0">
                <a:solidFill>
                  <a:srgbClr val="FFC000"/>
                </a:solidFill>
              </a:rPr>
              <a:t>требало да влада Драгутинов син.</a:t>
            </a:r>
          </a:p>
          <a:p>
            <a:endParaRPr lang="en-US"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1000"/>
                                        <p:tgtEl>
                                          <p:spTgt spid="11">
                                            <p:txEl>
                                              <p:pRg st="1" end="1"/>
                                            </p:txEl>
                                          </p:spTgt>
                                        </p:tgtEl>
                                      </p:cBhvr>
                                    </p:animEffect>
                                    <p:anim calcmode="lin" valueType="num">
                                      <p:cBhvr>
                                        <p:cTn id="2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a.jpg"/>
          <p:cNvPicPr>
            <a:picLocks noGrp="1" noChangeAspect="1"/>
          </p:cNvPicPr>
          <p:nvPr>
            <p:ph idx="1"/>
          </p:nvPr>
        </p:nvPicPr>
        <p:blipFill>
          <a:blip r:embed="rId2"/>
          <a:stretch>
            <a:fillRect/>
          </a:stretch>
        </p:blipFill>
        <p:spPr>
          <a:xfrm>
            <a:off x="642910" y="1"/>
            <a:ext cx="7858180" cy="6857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1" presetClass="exit" presetSubtype="4" fill="hold" nodeType="clickEffect">
                                  <p:stCondLst>
                                    <p:cond delay="0"/>
                                  </p:stCondLst>
                                  <p:childTnLst>
                                    <p:animEffect transition="out" filter="wheel(4)">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834"/>
          </a:xfrm>
        </p:spPr>
        <p:txBody>
          <a:bodyPr>
            <a:normAutofit fontScale="90000"/>
          </a:bodyPr>
          <a:lstStyle/>
          <a:p>
            <a:pPr algn="ctr"/>
            <a:r>
              <a:rPr lang="sr-Cyrl-CS" b="1" dirty="0" smtClean="0">
                <a:solidFill>
                  <a:srgbClr val="FFC000"/>
                </a:solidFill>
              </a:rPr>
              <a:t>ЦАРСТВО</a:t>
            </a:r>
            <a:endParaRPr lang="en-US" b="1" dirty="0">
              <a:solidFill>
                <a:srgbClr val="FFC000"/>
              </a:solidFill>
            </a:endParaRPr>
          </a:p>
        </p:txBody>
      </p:sp>
      <p:sp>
        <p:nvSpPr>
          <p:cNvPr id="3" name="Content Placeholder 2"/>
          <p:cNvSpPr>
            <a:spLocks noGrp="1"/>
          </p:cNvSpPr>
          <p:nvPr>
            <p:ph idx="1"/>
          </p:nvPr>
        </p:nvSpPr>
        <p:spPr>
          <a:xfrm>
            <a:off x="142844" y="714356"/>
            <a:ext cx="9001156" cy="6000792"/>
          </a:xfrm>
        </p:spPr>
        <p:txBody>
          <a:bodyPr>
            <a:normAutofit/>
          </a:bodyPr>
          <a:lstStyle/>
          <a:p>
            <a:r>
              <a:rPr lang="sr-Cyrl-CS" dirty="0" smtClean="0"/>
              <a:t>Појам </a:t>
            </a:r>
            <a:r>
              <a:rPr lang="sr-Cyrl-CS" b="1" dirty="0" smtClean="0">
                <a:solidFill>
                  <a:srgbClr val="FFC000"/>
                </a:solidFill>
              </a:rPr>
              <a:t>легитимног</a:t>
            </a:r>
            <a:r>
              <a:rPr lang="en-US" b="1" dirty="0" smtClean="0">
                <a:solidFill>
                  <a:srgbClr val="FFC000"/>
                </a:solidFill>
              </a:rPr>
              <a:t> (</a:t>
            </a:r>
            <a:r>
              <a:rPr lang="sr-Cyrl-BA" b="1" dirty="0" smtClean="0">
                <a:solidFill>
                  <a:srgbClr val="FFC000"/>
                </a:solidFill>
              </a:rPr>
              <a:t>законитог)</a:t>
            </a:r>
            <a:r>
              <a:rPr lang="sr-Cyrl-CS" b="1" dirty="0" smtClean="0">
                <a:solidFill>
                  <a:srgbClr val="FFC000"/>
                </a:solidFill>
              </a:rPr>
              <a:t> царства </a:t>
            </a:r>
            <a:r>
              <a:rPr lang="sr-Cyrl-CS" dirty="0" smtClean="0"/>
              <a:t>и царске круне </a:t>
            </a:r>
            <a:r>
              <a:rPr lang="sr-Cyrl-CS" b="1" dirty="0" smtClean="0">
                <a:solidFill>
                  <a:srgbClr val="FFC000"/>
                </a:solidFill>
              </a:rPr>
              <a:t>везивао се за Грке (Ромеје), </a:t>
            </a:r>
            <a:r>
              <a:rPr lang="sr-Cyrl-CS" dirty="0" smtClean="0"/>
              <a:t>а Душан је овладао највећим делом Ромејског (Византијског) царства.</a:t>
            </a:r>
          </a:p>
          <a:p>
            <a:r>
              <a:rPr lang="sr-Cyrl-CS" dirty="0" smtClean="0"/>
              <a:t>Освојивши много византијских области и градова укључујући и добро утврђен </a:t>
            </a:r>
            <a:r>
              <a:rPr lang="sr-Cyrl-CS" b="1" dirty="0" smtClean="0">
                <a:solidFill>
                  <a:srgbClr val="FFC000"/>
                </a:solidFill>
              </a:rPr>
              <a:t>град Сер</a:t>
            </a:r>
            <a:r>
              <a:rPr lang="sr-Cyrl-CS" dirty="0" smtClean="0"/>
              <a:t>, Душан се у њему на </a:t>
            </a:r>
            <a:r>
              <a:rPr lang="sr-Cyrl-CS" b="1" dirty="0" smtClean="0">
                <a:solidFill>
                  <a:schemeClr val="accent3">
                    <a:lumMod val="60000"/>
                    <a:lumOff val="40000"/>
                  </a:schemeClr>
                </a:solidFill>
              </a:rPr>
              <a:t>Божић 1345.г. прогласио за цара.</a:t>
            </a:r>
          </a:p>
          <a:p>
            <a:r>
              <a:rPr lang="sr-Cyrl-CS" dirty="0" smtClean="0"/>
              <a:t>Царска титула се потврђивала црквеним  </a:t>
            </a:r>
            <a:r>
              <a:rPr lang="sr-Cyrl-CS" b="1" dirty="0" smtClean="0">
                <a:solidFill>
                  <a:srgbClr val="FFC000"/>
                </a:solidFill>
              </a:rPr>
              <a:t>обредом крунисања и миропомазања. </a:t>
            </a:r>
            <a:r>
              <a:rPr lang="sr-Cyrl-CS" dirty="0" smtClean="0"/>
              <a:t>То је имао право да чини цариградски патријарх на Истоку, а папа на Западу.</a:t>
            </a:r>
          </a:p>
          <a:p>
            <a:r>
              <a:rPr lang="sr-Cyrl-CS" dirty="0" smtClean="0"/>
              <a:t>Уз подршку  Српске, Охридске архиепископије и Трновске патријаршије </a:t>
            </a:r>
            <a:r>
              <a:rPr lang="sr-Cyrl-CS" b="1" dirty="0" smtClean="0">
                <a:solidFill>
                  <a:srgbClr val="FF0000"/>
                </a:solidFill>
              </a:rPr>
              <a:t>српски архиепископ Јоаникије </a:t>
            </a:r>
            <a:r>
              <a:rPr lang="sr-Cyrl-CS" dirty="0" smtClean="0"/>
              <a:t>проглашен је </a:t>
            </a:r>
            <a:r>
              <a:rPr lang="sr-Cyrl-CS" b="1" dirty="0" smtClean="0">
                <a:solidFill>
                  <a:schemeClr val="accent3">
                    <a:lumMod val="60000"/>
                    <a:lumOff val="40000"/>
                  </a:schemeClr>
                </a:solidFill>
              </a:rPr>
              <a:t>патријархом почетком 1346.г.</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Dusan_caricaJelena.jpg"/>
          <p:cNvPicPr>
            <a:picLocks noGrp="1" noChangeAspect="1"/>
          </p:cNvPicPr>
          <p:nvPr>
            <p:ph sz="half" idx="1"/>
          </p:nvPr>
        </p:nvPicPr>
        <p:blipFill>
          <a:blip r:embed="rId2"/>
          <a:stretch>
            <a:fillRect/>
          </a:stretch>
        </p:blipFill>
        <p:spPr>
          <a:xfrm>
            <a:off x="142844" y="0"/>
            <a:ext cx="4143404" cy="6858000"/>
          </a:xfrm>
        </p:spPr>
      </p:pic>
      <p:sp>
        <p:nvSpPr>
          <p:cNvPr id="6" name="Content Placeholder 5"/>
          <p:cNvSpPr>
            <a:spLocks noGrp="1"/>
          </p:cNvSpPr>
          <p:nvPr>
            <p:ph sz="half" idx="2"/>
          </p:nvPr>
        </p:nvSpPr>
        <p:spPr>
          <a:xfrm>
            <a:off x="4500562" y="0"/>
            <a:ext cx="4500594" cy="6858000"/>
          </a:xfrm>
        </p:spPr>
        <p:txBody>
          <a:bodyPr>
            <a:normAutofit fontScale="92500" lnSpcReduction="10000"/>
          </a:bodyPr>
          <a:lstStyle/>
          <a:p>
            <a:r>
              <a:rPr lang="sr-Cyrl-CS" dirty="0" smtClean="0"/>
              <a:t>По црквеним обредима и византијском церемонијалу,  </a:t>
            </a:r>
            <a:r>
              <a:rPr lang="sr-Cyrl-CS" b="1" dirty="0" smtClean="0">
                <a:solidFill>
                  <a:srgbClr val="FFC000"/>
                </a:solidFill>
              </a:rPr>
              <a:t>српски патријарх  Јоаникије крунисао је Стефана Душана </a:t>
            </a:r>
            <a:r>
              <a:rPr lang="sr-Cyrl-CS" dirty="0" smtClean="0"/>
              <a:t>Немањића царском круном у </a:t>
            </a:r>
            <a:r>
              <a:rPr lang="sr-Cyrl-CS" b="1" dirty="0" smtClean="0">
                <a:solidFill>
                  <a:schemeClr val="accent3">
                    <a:lumMod val="60000"/>
                    <a:lumOff val="40000"/>
                  </a:schemeClr>
                </a:solidFill>
              </a:rPr>
              <a:t>Скопљу, на Ускрс 1346. г.</a:t>
            </a:r>
          </a:p>
          <a:p>
            <a:r>
              <a:rPr lang="sr-Cyrl-CS" dirty="0" smtClean="0"/>
              <a:t>Душан истиче  да се све то догодило не по његовој личној вољи, нити уз коришћење силе, већ по </a:t>
            </a:r>
            <a:r>
              <a:rPr lang="sr-Cyrl-CS" b="1" dirty="0" smtClean="0">
                <a:solidFill>
                  <a:srgbClr val="FF0000"/>
                </a:solidFill>
              </a:rPr>
              <a:t>божјој милости</a:t>
            </a:r>
            <a:r>
              <a:rPr lang="sr-Cyrl-CS" dirty="0" smtClean="0"/>
              <a:t>. Божја воља и милост узнела га је на царски престо. Све што је некад бог даровао цару Константину Великом прешло је у Душанове руке.</a:t>
            </a:r>
          </a:p>
          <a:p>
            <a:r>
              <a:rPr lang="sr-Cyrl-CS" b="1" dirty="0" smtClean="0">
                <a:solidFill>
                  <a:srgbClr val="FFC000"/>
                </a:solidFill>
              </a:rPr>
              <a:t>Законитост његовог поступка осигурала је божја воља.</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Coronation of Dusan.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80926_163900.jpg"/>
          <p:cNvPicPr>
            <a:picLocks noGrp="1" noChangeAspect="1"/>
          </p:cNvPicPr>
          <p:nvPr>
            <p:ph idx="1"/>
          </p:nvPr>
        </p:nvPicPr>
        <p:blipFill>
          <a:blip r:embed="rId3" cstate="print"/>
          <a:srcRect t="7291" b="8691"/>
          <a:stretch>
            <a:fillRect/>
          </a:stretch>
        </p:blipFill>
        <p:spPr>
          <a:xfrm>
            <a:off x="714348" y="0"/>
            <a:ext cx="7572428" cy="685800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usjelur, Decani.jpg"/>
          <p:cNvPicPr>
            <a:picLocks noGrp="1" noChangeAspect="1"/>
          </p:cNvPicPr>
          <p:nvPr>
            <p:ph sz="half" idx="1"/>
          </p:nvPr>
        </p:nvPicPr>
        <p:blipFill>
          <a:blip r:embed="rId3"/>
          <a:stretch>
            <a:fillRect/>
          </a:stretch>
        </p:blipFill>
        <p:spPr>
          <a:xfrm>
            <a:off x="142844" y="214290"/>
            <a:ext cx="4047176" cy="6643710"/>
          </a:xfrm>
        </p:spPr>
      </p:pic>
      <p:sp>
        <p:nvSpPr>
          <p:cNvPr id="11" name="Content Placeholder 10"/>
          <p:cNvSpPr>
            <a:spLocks noGrp="1"/>
          </p:cNvSpPr>
          <p:nvPr>
            <p:ph sz="half" idx="2"/>
          </p:nvPr>
        </p:nvSpPr>
        <p:spPr>
          <a:xfrm>
            <a:off x="4648200" y="357166"/>
            <a:ext cx="4038600" cy="6357982"/>
          </a:xfrm>
        </p:spPr>
        <p:txBody>
          <a:bodyPr/>
          <a:lstStyle/>
          <a:p>
            <a:r>
              <a:rPr lang="sr-Cyrl-CS" dirty="0" smtClean="0"/>
              <a:t>Душаново проглашење и крунисање за цара захтевало је промену </a:t>
            </a:r>
            <a:r>
              <a:rPr lang="sr-Cyrl-CS" b="1" dirty="0" smtClean="0">
                <a:solidFill>
                  <a:srgbClr val="FFC000"/>
                </a:solidFill>
              </a:rPr>
              <a:t>владарске титуле. </a:t>
            </a:r>
          </a:p>
          <a:p>
            <a:r>
              <a:rPr lang="sr-Cyrl-CS" dirty="0" smtClean="0"/>
              <a:t>Она је сада гласила “</a:t>
            </a:r>
            <a:r>
              <a:rPr lang="sr-Cyrl-CS" b="1" dirty="0" smtClean="0">
                <a:solidFill>
                  <a:schemeClr val="accent3">
                    <a:lumMod val="60000"/>
                    <a:lumOff val="40000"/>
                  </a:schemeClr>
                </a:solidFill>
              </a:rPr>
              <a:t>цар Србљем  и Грком”.</a:t>
            </a:r>
          </a:p>
          <a:p>
            <a:r>
              <a:rPr lang="sr-Cyrl-CS" b="1" dirty="0" smtClean="0">
                <a:solidFill>
                  <a:schemeClr val="accent3">
                    <a:lumMod val="60000"/>
                    <a:lumOff val="40000"/>
                  </a:schemeClr>
                </a:solidFill>
              </a:rPr>
              <a:t>    (тј. цар Срба и Грка).</a:t>
            </a:r>
          </a:p>
          <a:p>
            <a:r>
              <a:rPr lang="sr-Cyrl-CS" dirty="0" smtClean="0"/>
              <a:t>Душан је одредио свог сина Уроша за  наследника и савладара доделивши му титулу краља.</a:t>
            </a:r>
          </a:p>
          <a:p>
            <a:pPr>
              <a:buNone/>
            </a:pPr>
            <a:endParaRPr lang="sr-Cyrl-CS" dirty="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1000"/>
                                        <p:tgtEl>
                                          <p:spTgt spid="11">
                                            <p:txEl>
                                              <p:pRg st="1" end="1"/>
                                            </p:txEl>
                                          </p:spTgt>
                                        </p:tgtEl>
                                      </p:cBhvr>
                                    </p:animEffect>
                                    <p:anim calcmode="lin" valueType="num">
                                      <p:cBhvr>
                                        <p:cTn id="2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1000"/>
                                        <p:tgtEl>
                                          <p:spTgt spid="11">
                                            <p:txEl>
                                              <p:pRg st="2" end="2"/>
                                            </p:txEl>
                                          </p:spTgt>
                                        </p:tgtEl>
                                      </p:cBhvr>
                                    </p:animEffect>
                                    <p:anim calcmode="lin" valueType="num">
                                      <p:cBhvr>
                                        <p:cTn id="2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fade">
                                      <p:cBhvr>
                                        <p:cTn id="36" dur="1000"/>
                                        <p:tgtEl>
                                          <p:spTgt spid="11">
                                            <p:txEl>
                                              <p:pRg st="3" end="3"/>
                                            </p:txEl>
                                          </p:spTgt>
                                        </p:tgtEl>
                                      </p:cBhvr>
                                    </p:animEffect>
                                    <p:anim calcmode="lin" valueType="num">
                                      <p:cBhvr>
                                        <p:cTn id="3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runianje Cara Dus.jpg"/>
          <p:cNvPicPr>
            <a:picLocks noGrp="1" noChangeAspect="1"/>
          </p:cNvPicPr>
          <p:nvPr>
            <p:ph idx="1"/>
          </p:nvPr>
        </p:nvPicPr>
        <p:blipFill>
          <a:blip r:embed="rId3"/>
          <a:stretch>
            <a:fillRect/>
          </a:stretch>
        </p:blipFill>
        <p:spPr>
          <a:xfrm>
            <a:off x="0" y="0"/>
            <a:ext cx="9143999" cy="6858000"/>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28710"/>
          </a:xfrm>
        </p:spPr>
        <p:txBody>
          <a:bodyPr>
            <a:normAutofit fontScale="90000"/>
          </a:bodyPr>
          <a:lstStyle/>
          <a:p>
            <a:pPr algn="ctr"/>
            <a:r>
              <a:rPr lang="sr-Cyrl-CS" sz="3600" b="1" dirty="0" smtClean="0">
                <a:solidFill>
                  <a:srgbClr val="FFC000"/>
                </a:solidFill>
              </a:rPr>
              <a:t>Манастир Св. Арханђела (Михаила и Гаврила)</a:t>
            </a:r>
            <a:endParaRPr lang="en-US" sz="3600" b="1" dirty="0">
              <a:solidFill>
                <a:srgbClr val="FFC000"/>
              </a:solidFill>
            </a:endParaRPr>
          </a:p>
        </p:txBody>
      </p:sp>
      <p:pic>
        <p:nvPicPr>
          <p:cNvPr id="6" name="Content Placeholder 5" descr="3041434.jpg"/>
          <p:cNvPicPr>
            <a:picLocks noGrp="1" noChangeAspect="1"/>
          </p:cNvPicPr>
          <p:nvPr>
            <p:ph sz="half" idx="1"/>
          </p:nvPr>
        </p:nvPicPr>
        <p:blipFill>
          <a:blip r:embed="rId3"/>
          <a:stretch>
            <a:fillRect/>
          </a:stretch>
        </p:blipFill>
        <p:spPr>
          <a:xfrm>
            <a:off x="0" y="1071546"/>
            <a:ext cx="4643438" cy="5572164"/>
          </a:xfrm>
        </p:spPr>
      </p:pic>
      <p:sp>
        <p:nvSpPr>
          <p:cNvPr id="5" name="Content Placeholder 4"/>
          <p:cNvSpPr>
            <a:spLocks noGrp="1"/>
          </p:cNvSpPr>
          <p:nvPr>
            <p:ph sz="half" idx="2"/>
          </p:nvPr>
        </p:nvSpPr>
        <p:spPr>
          <a:xfrm>
            <a:off x="4714876" y="928670"/>
            <a:ext cx="4429124" cy="5929330"/>
          </a:xfrm>
        </p:spPr>
        <p:txBody>
          <a:bodyPr>
            <a:normAutofit/>
          </a:bodyPr>
          <a:lstStyle/>
          <a:p>
            <a:r>
              <a:rPr lang="sr-Cyrl-CS" dirty="0" smtClean="0"/>
              <a:t>Најзначајнија је задужбина цара Душана. Грађена је велелпно, као царски маузолеј.</a:t>
            </a:r>
          </a:p>
          <a:p>
            <a:r>
              <a:rPr lang="sr-Cyrl-CS" dirty="0" smtClean="0"/>
              <a:t>У цркви св. Арханђела налазио се и </a:t>
            </a:r>
            <a:r>
              <a:rPr lang="sr-Cyrl-CS" b="1" dirty="0" smtClean="0">
                <a:solidFill>
                  <a:srgbClr val="FFC000"/>
                </a:solidFill>
              </a:rPr>
              <a:t>његов гроб. </a:t>
            </a:r>
          </a:p>
          <a:p>
            <a:r>
              <a:rPr lang="sr-Cyrl-CS" dirty="0" smtClean="0"/>
              <a:t>Турци су почетком 17.в. разорили манастир употребивши грађевински материјал за подизање </a:t>
            </a:r>
            <a:r>
              <a:rPr lang="sr-Cyrl-CS" b="1" dirty="0" smtClean="0">
                <a:solidFill>
                  <a:schemeClr val="accent2">
                    <a:lumMod val="60000"/>
                    <a:lumOff val="40000"/>
                  </a:schemeClr>
                </a:solidFill>
              </a:rPr>
              <a:t>Синан-пашине џамије, </a:t>
            </a:r>
            <a:r>
              <a:rPr lang="sr-Cyrl-CS" dirty="0" smtClean="0"/>
              <a:t>највеће богомоље у </a:t>
            </a:r>
            <a:r>
              <a:rPr lang="sr-Cyrl-CS" b="1" dirty="0" smtClean="0">
                <a:solidFill>
                  <a:srgbClr val="FFC000"/>
                </a:solidFill>
              </a:rPr>
              <a:t>Призрену.</a:t>
            </a:r>
            <a:endParaRPr lang="en-US" b="1" dirty="0">
              <a:solidFill>
                <a:srgbClr val="FFC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sr-Cyrl-CS" b="1" dirty="0" smtClean="0">
                <a:solidFill>
                  <a:srgbClr val="FFC000"/>
                </a:solidFill>
              </a:rPr>
              <a:t>Цар Урош Нејаки (1355-1371)</a:t>
            </a:r>
            <a:endParaRPr lang="en-US" b="1" dirty="0">
              <a:solidFill>
                <a:srgbClr val="FFC000"/>
              </a:solidFill>
            </a:endParaRPr>
          </a:p>
        </p:txBody>
      </p:sp>
      <p:sp>
        <p:nvSpPr>
          <p:cNvPr id="5" name="Content Placeholder 4"/>
          <p:cNvSpPr>
            <a:spLocks noGrp="1"/>
          </p:cNvSpPr>
          <p:nvPr>
            <p:ph sz="half" idx="2"/>
          </p:nvPr>
        </p:nvSpPr>
        <p:spPr>
          <a:xfrm>
            <a:off x="4143372" y="1071546"/>
            <a:ext cx="5000628" cy="5786454"/>
          </a:xfrm>
        </p:spPr>
        <p:txBody>
          <a:bodyPr>
            <a:normAutofit lnSpcReduction="10000"/>
          </a:bodyPr>
          <a:lstStyle/>
          <a:p>
            <a:r>
              <a:rPr lang="sr-Cyrl-CS" dirty="0" smtClean="0"/>
              <a:t>Портрет српског цара Уроша налази се у </a:t>
            </a:r>
            <a:r>
              <a:rPr lang="sr-Cyrl-CS" b="1" dirty="0" smtClean="0">
                <a:solidFill>
                  <a:srgbClr val="FFC000"/>
                </a:solidFill>
              </a:rPr>
              <a:t>манастиру Псачи код Криве Паланке </a:t>
            </a:r>
            <a:r>
              <a:rPr lang="sr-Cyrl-CS" dirty="0" smtClean="0"/>
              <a:t>и настао је крајем његове владавине. </a:t>
            </a:r>
          </a:p>
          <a:p>
            <a:r>
              <a:rPr lang="sr-Cyrl-CS" dirty="0" smtClean="0"/>
              <a:t>Приказан је као млад крупан човек риђе косе и браде. Његова лепота подстакла је касније летописце да саркастично забележе да је био </a:t>
            </a:r>
            <a:r>
              <a:rPr lang="sr-Cyrl-CS" b="1" dirty="0" smtClean="0">
                <a:solidFill>
                  <a:srgbClr val="FFC000"/>
                </a:solidFill>
              </a:rPr>
              <a:t>красан телом, али не и разумом. </a:t>
            </a:r>
          </a:p>
          <a:p>
            <a:r>
              <a:rPr lang="sr-Cyrl-CS" dirty="0" smtClean="0"/>
              <a:t>Извори бележе и да је био по нарави </a:t>
            </a:r>
            <a:r>
              <a:rPr lang="sr-Cyrl-CS" b="1" dirty="0" smtClean="0">
                <a:solidFill>
                  <a:srgbClr val="FFC000"/>
                </a:solidFill>
              </a:rPr>
              <a:t>добродушан</a:t>
            </a:r>
            <a:r>
              <a:rPr lang="sr-Cyrl-CS" dirty="0" smtClean="0"/>
              <a:t>, али на жалост и </a:t>
            </a:r>
            <a:r>
              <a:rPr lang="sr-Cyrl-CS" b="1" dirty="0" smtClean="0">
                <a:solidFill>
                  <a:srgbClr val="FFC000"/>
                </a:solidFill>
              </a:rPr>
              <a:t>“млад смислом” тј. незрела  личност.</a:t>
            </a:r>
            <a:endParaRPr lang="en-US" b="1" dirty="0">
              <a:solidFill>
                <a:srgbClr val="FFC000"/>
              </a:solidFill>
            </a:endParaRPr>
          </a:p>
        </p:txBody>
      </p:sp>
      <p:pic>
        <p:nvPicPr>
          <p:cNvPr id="8" name="Content Placeholder 7" descr="Car Uros Psaca.jpg"/>
          <p:cNvPicPr>
            <a:picLocks noGrp="1" noChangeAspect="1"/>
          </p:cNvPicPr>
          <p:nvPr>
            <p:ph sz="half" idx="1"/>
          </p:nvPr>
        </p:nvPicPr>
        <p:blipFill>
          <a:blip r:embed="rId3"/>
          <a:stretch>
            <a:fillRect/>
          </a:stretch>
        </p:blipFill>
        <p:spPr>
          <a:xfrm>
            <a:off x="214282" y="1071546"/>
            <a:ext cx="3929090" cy="5572164"/>
          </a:xfr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142852"/>
            <a:ext cx="8572560" cy="1214462"/>
          </a:xfrm>
        </p:spPr>
        <p:txBody>
          <a:bodyPr/>
          <a:lstStyle/>
          <a:p>
            <a:pPr algn="ctr"/>
            <a:r>
              <a:rPr lang="en-US" b="1" dirty="0" smtClean="0">
                <a:solidFill>
                  <a:srgbClr val="FFC000"/>
                </a:solidFill>
              </a:rPr>
              <a:t>O</a:t>
            </a:r>
            <a:r>
              <a:rPr lang="sr-Cyrl-CS" b="1" dirty="0" smtClean="0">
                <a:solidFill>
                  <a:srgbClr val="FFC000"/>
                </a:solidFill>
              </a:rPr>
              <a:t>бласни господари </a:t>
            </a:r>
            <a:endParaRPr lang="en-US" b="1" dirty="0">
              <a:solidFill>
                <a:srgbClr val="FFC000"/>
              </a:solidFill>
            </a:endParaRPr>
          </a:p>
        </p:txBody>
      </p:sp>
      <p:sp>
        <p:nvSpPr>
          <p:cNvPr id="6" name="Content Placeholder 5"/>
          <p:cNvSpPr>
            <a:spLocks noGrp="1"/>
          </p:cNvSpPr>
          <p:nvPr>
            <p:ph idx="1"/>
          </p:nvPr>
        </p:nvSpPr>
        <p:spPr>
          <a:xfrm>
            <a:off x="500034" y="1643050"/>
            <a:ext cx="8229600" cy="4895864"/>
          </a:xfrm>
        </p:spPr>
        <p:txBody>
          <a:bodyPr>
            <a:normAutofit lnSpcReduction="10000"/>
          </a:bodyPr>
          <a:lstStyle/>
          <a:p>
            <a:r>
              <a:rPr lang="sr-Cyrl-CS" dirty="0" smtClean="0"/>
              <a:t>Врховну власт, и легитимитет цара Уроша нико од </a:t>
            </a:r>
            <a:r>
              <a:rPr lang="sr-Cyrl-CS" b="1" dirty="0" smtClean="0">
                <a:solidFill>
                  <a:srgbClr val="FFC000"/>
                </a:solidFill>
              </a:rPr>
              <a:t> </a:t>
            </a:r>
            <a:r>
              <a:rPr lang="sr-Cyrl-CS" b="1" dirty="0" smtClean="0">
                <a:solidFill>
                  <a:srgbClr val="FFC000"/>
                </a:solidFill>
              </a:rPr>
              <a:t>обласних господара  (крупни племићи, управници појединих пространих </a:t>
            </a:r>
            <a:r>
              <a:rPr lang="sr-Cyrl-CS" b="1" dirty="0" smtClean="0">
                <a:solidFill>
                  <a:srgbClr val="FFC000"/>
                </a:solidFill>
              </a:rPr>
              <a:t>области, великаши) </a:t>
            </a:r>
            <a:r>
              <a:rPr lang="sr-Cyrl-CS" dirty="0" smtClean="0"/>
              <a:t>није оспоравао, </a:t>
            </a:r>
            <a:r>
              <a:rPr lang="sr-Cyrl-CS" dirty="0" smtClean="0"/>
              <a:t>осим </a:t>
            </a:r>
            <a:r>
              <a:rPr lang="sr-Cyrl-CS" b="1" dirty="0" smtClean="0">
                <a:solidFill>
                  <a:schemeClr val="accent3">
                    <a:lumMod val="60000"/>
                    <a:lumOff val="40000"/>
                  </a:schemeClr>
                </a:solidFill>
              </a:rPr>
              <a:t>Душановог полубрата, деспота Симеона (Синише</a:t>
            </a:r>
            <a:r>
              <a:rPr lang="sr-Cyrl-CS" b="1" dirty="0" smtClean="0">
                <a:solidFill>
                  <a:schemeClr val="accent3">
                    <a:lumMod val="60000"/>
                    <a:lumOff val="40000"/>
                  </a:schemeClr>
                </a:solidFill>
              </a:rPr>
              <a:t>), </a:t>
            </a:r>
            <a:r>
              <a:rPr lang="sr-Cyrl-CS" dirty="0" smtClean="0"/>
              <a:t>који је био намесник у Епиру.  Он се убрзо прогласио </a:t>
            </a:r>
            <a:r>
              <a:rPr lang="sr-Cyrl-CS" b="1" dirty="0" smtClean="0">
                <a:solidFill>
                  <a:schemeClr val="accent3">
                    <a:lumMod val="60000"/>
                    <a:lumOff val="40000"/>
                  </a:schemeClr>
                </a:solidFill>
              </a:rPr>
              <a:t>“царем Ромеја и Срба” </a:t>
            </a:r>
            <a:r>
              <a:rPr lang="sr-Cyrl-CS" dirty="0" smtClean="0"/>
              <a:t>одвојивши тако </a:t>
            </a:r>
            <a:r>
              <a:rPr lang="sr-Cyrl-CS" b="1" dirty="0" smtClean="0">
                <a:solidFill>
                  <a:srgbClr val="FF0000"/>
                </a:solidFill>
              </a:rPr>
              <a:t>Епир и Тесалију, јужне </a:t>
            </a:r>
            <a:r>
              <a:rPr lang="sr-Cyrl-CS" dirty="0" smtClean="0"/>
              <a:t>делове српске државе.</a:t>
            </a:r>
          </a:p>
          <a:p>
            <a:r>
              <a:rPr lang="sr-Cyrl-CS" dirty="0" smtClean="0">
                <a:solidFill>
                  <a:srgbClr val="FFC000"/>
                </a:solidFill>
              </a:rPr>
              <a:t>Остали </a:t>
            </a:r>
            <a:r>
              <a:rPr lang="sr-Cyrl-CS" dirty="0" smtClean="0">
                <a:solidFill>
                  <a:srgbClr val="FFC000"/>
                </a:solidFill>
              </a:rPr>
              <a:t>обласни господари</a:t>
            </a:r>
            <a:r>
              <a:rPr lang="sr-Cyrl-CS" dirty="0" smtClean="0">
                <a:solidFill>
                  <a:srgbClr val="FFC000"/>
                </a:solidFill>
              </a:rPr>
              <a:t> </a:t>
            </a:r>
            <a:r>
              <a:rPr lang="sr-Cyrl-CS" dirty="0" smtClean="0"/>
              <a:t>признавали су Уроша за цара, али су убрзо почели да заступају потпуно </a:t>
            </a:r>
            <a:r>
              <a:rPr lang="sr-Cyrl-CS" dirty="0" smtClean="0">
                <a:solidFill>
                  <a:srgbClr val="FFC000"/>
                </a:solidFill>
              </a:rPr>
              <a:t>самосталан став</a:t>
            </a:r>
            <a:r>
              <a:rPr lang="sr-Cyrl-CS" dirty="0" smtClean="0"/>
              <a:t>, водећи у својим областима независну како унутрашњу тако и спољну политику.</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85728"/>
            <a:ext cx="4643438" cy="6572272"/>
          </a:xfrm>
        </p:spPr>
        <p:txBody>
          <a:bodyPr/>
          <a:lstStyle/>
          <a:p>
            <a:r>
              <a:rPr lang="sr-Cyrl-CS" dirty="0" smtClean="0"/>
              <a:t>На сабору у Дежеву (1282.г.) је начињен и договор о </a:t>
            </a:r>
            <a:r>
              <a:rPr lang="sr-Cyrl-CS" b="1" dirty="0" smtClean="0">
                <a:solidFill>
                  <a:schemeClr val="accent3">
                    <a:lumMod val="60000"/>
                    <a:lumOff val="40000"/>
                  </a:schemeClr>
                </a:solidFill>
              </a:rPr>
              <a:t>подели државе међу браћом</a:t>
            </a:r>
            <a:r>
              <a:rPr lang="sr-Cyrl-CS" dirty="0" smtClean="0"/>
              <a:t>:</a:t>
            </a:r>
          </a:p>
          <a:p>
            <a:r>
              <a:rPr lang="sr-Cyrl-CS" b="1" dirty="0" smtClean="0">
                <a:solidFill>
                  <a:srgbClr val="FFC000"/>
                </a:solidFill>
              </a:rPr>
              <a:t>Драгутин</a:t>
            </a:r>
            <a:r>
              <a:rPr lang="sr-Cyrl-CS" dirty="0" smtClean="0"/>
              <a:t> је добио на управу </a:t>
            </a:r>
            <a:r>
              <a:rPr lang="sr-Cyrl-CS" dirty="0" smtClean="0">
                <a:solidFill>
                  <a:schemeClr val="accent3">
                    <a:lumMod val="60000"/>
                    <a:lumOff val="40000"/>
                  </a:schemeClr>
                </a:solidFill>
              </a:rPr>
              <a:t>севени део </a:t>
            </a:r>
            <a:r>
              <a:rPr lang="sr-Cyrl-CS" dirty="0" smtClean="0"/>
              <a:t>српске државе.</a:t>
            </a:r>
          </a:p>
          <a:p>
            <a:r>
              <a:rPr lang="sr-Cyrl-CS" dirty="0" smtClean="0"/>
              <a:t>Своју област је </a:t>
            </a:r>
            <a:r>
              <a:rPr lang="sr-Cyrl-CS" b="1" dirty="0" smtClean="0">
                <a:solidFill>
                  <a:srgbClr val="FFC000"/>
                </a:solidFill>
              </a:rPr>
              <a:t>1284.г. проширио</a:t>
            </a:r>
            <a:r>
              <a:rPr lang="sr-Cyrl-CS" dirty="0" smtClean="0"/>
              <a:t> територијом коју је </a:t>
            </a:r>
            <a:r>
              <a:rPr lang="sr-Cyrl-CS" dirty="0" smtClean="0">
                <a:solidFill>
                  <a:schemeClr val="accent3">
                    <a:lumMod val="60000"/>
                    <a:lumOff val="40000"/>
                  </a:schemeClr>
                </a:solidFill>
              </a:rPr>
              <a:t>добио на управу од угарског краља: </a:t>
            </a:r>
          </a:p>
          <a:p>
            <a:r>
              <a:rPr lang="sr-Cyrl-CS" b="1" dirty="0" smtClean="0">
                <a:solidFill>
                  <a:srgbClr val="FF0000"/>
                </a:solidFill>
              </a:rPr>
              <a:t>Мачванско-босанску бановину</a:t>
            </a:r>
            <a:r>
              <a:rPr lang="sr-Cyrl-CS" b="1" dirty="0" smtClean="0">
                <a:solidFill>
                  <a:srgbClr val="FFC000"/>
                </a:solidFill>
              </a:rPr>
              <a:t> (Мачва, Соли и Усора)</a:t>
            </a:r>
          </a:p>
          <a:p>
            <a:r>
              <a:rPr lang="sr-Cyrl-CS" sz="2400" b="1" dirty="0" smtClean="0">
                <a:solidFill>
                  <a:srgbClr val="FF0000"/>
                </a:solidFill>
              </a:rPr>
              <a:t>Београд</a:t>
            </a:r>
            <a:endParaRPr lang="en-US" dirty="0"/>
          </a:p>
        </p:txBody>
      </p:sp>
      <p:pic>
        <p:nvPicPr>
          <p:cNvPr id="6" name="Content Placeholder 6" descr="10_Arilje, Sv Ahilije Lariski.jpg"/>
          <p:cNvPicPr>
            <a:picLocks noGrp="1" noChangeAspect="1"/>
          </p:cNvPicPr>
          <p:nvPr>
            <p:ph sz="half" idx="2"/>
          </p:nvPr>
        </p:nvPicPr>
        <p:blipFill>
          <a:blip r:embed="rId3"/>
          <a:srcRect l="6452" t="7143" r="6452" b="7143"/>
          <a:stretch>
            <a:fillRect/>
          </a:stretch>
        </p:blipFill>
        <p:spPr>
          <a:xfrm>
            <a:off x="4643438" y="714356"/>
            <a:ext cx="4071966" cy="5643601"/>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Srem04-sr.png"/>
          <p:cNvPicPr>
            <a:picLocks noGrp="1" noChangeAspect="1"/>
          </p:cNvPicPr>
          <p:nvPr>
            <p:ph idx="1"/>
          </p:nvPr>
        </p:nvPicPr>
        <p:blipFill>
          <a:blip r:embed="rId2"/>
          <a:stretch>
            <a:fillRect/>
          </a:stretch>
        </p:blipFill>
        <p:spPr>
          <a:xfrm>
            <a:off x="285720" y="0"/>
            <a:ext cx="8429684" cy="6857999"/>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pPr algn="ctr"/>
            <a:r>
              <a:rPr lang="sr-Cyrl-CS" b="1" dirty="0" smtClean="0">
                <a:solidFill>
                  <a:srgbClr val="FFC000"/>
                </a:solidFill>
              </a:rPr>
              <a:t>Краљ Милутин ( 1282-1321)</a:t>
            </a:r>
            <a:endParaRPr lang="en-US" b="1" dirty="0">
              <a:solidFill>
                <a:srgbClr val="FFC000"/>
              </a:solidFill>
            </a:endParaRPr>
          </a:p>
        </p:txBody>
      </p:sp>
      <p:sp>
        <p:nvSpPr>
          <p:cNvPr id="3" name="Content Placeholder 2"/>
          <p:cNvSpPr>
            <a:spLocks noGrp="1"/>
          </p:cNvSpPr>
          <p:nvPr>
            <p:ph idx="1"/>
          </p:nvPr>
        </p:nvSpPr>
        <p:spPr>
          <a:xfrm>
            <a:off x="457200" y="1357298"/>
            <a:ext cx="8229600" cy="5357850"/>
          </a:xfrm>
        </p:spPr>
        <p:txBody>
          <a:bodyPr/>
          <a:lstStyle/>
          <a:p>
            <a:r>
              <a:rPr lang="sr-Cyrl-CS" dirty="0" smtClean="0"/>
              <a:t>Одмах по доласку на власт Милутин је почео да напада </a:t>
            </a:r>
            <a:r>
              <a:rPr lang="sr-Cyrl-CS" b="1" dirty="0" smtClean="0">
                <a:solidFill>
                  <a:srgbClr val="FFC000"/>
                </a:solidFill>
              </a:rPr>
              <a:t>византијске територије продрвши</a:t>
            </a:r>
            <a:r>
              <a:rPr lang="en-US" b="1" dirty="0" smtClean="0">
                <a:solidFill>
                  <a:srgbClr val="FFC000"/>
                </a:solidFill>
              </a:rPr>
              <a:t> </a:t>
            </a:r>
            <a:r>
              <a:rPr lang="sr-Cyrl-CS" b="1" dirty="0" smtClean="0">
                <a:solidFill>
                  <a:srgbClr val="FFC000"/>
                </a:solidFill>
              </a:rPr>
              <a:t>у област Македоније.</a:t>
            </a:r>
            <a:r>
              <a:rPr lang="sr-Cyrl-CS" dirty="0" smtClean="0"/>
              <a:t> У овим нападима убрзо му се придружио и брат Драгутин. </a:t>
            </a:r>
          </a:p>
          <a:p>
            <a:r>
              <a:rPr lang="sr-Cyrl-CS" b="1" dirty="0" smtClean="0">
                <a:solidFill>
                  <a:srgbClr val="FF0000"/>
                </a:solidFill>
              </a:rPr>
              <a:t>Напади на Византију </a:t>
            </a:r>
            <a:r>
              <a:rPr lang="sr-Cyrl-CS" dirty="0" smtClean="0"/>
              <a:t>са краћим прекидима трајали су </a:t>
            </a:r>
            <a:r>
              <a:rPr lang="sr-Cyrl-CS" b="1" dirty="0" smtClean="0">
                <a:solidFill>
                  <a:srgbClr val="FFC000"/>
                </a:solidFill>
              </a:rPr>
              <a:t>пуних 17. година </a:t>
            </a:r>
            <a:r>
              <a:rPr lang="sr-Cyrl-CS" dirty="0" smtClean="0"/>
              <a:t>те Византији није ништа друго преостајало већ да се нагоди са незгодним северним суседом.</a:t>
            </a:r>
            <a:endParaRPr lang="en-US" dirty="0" smtClean="0"/>
          </a:p>
          <a:p>
            <a:r>
              <a:rPr lang="sr-Cyrl-CS" dirty="0" smtClean="0"/>
              <a:t>Удруженим снагама </a:t>
            </a:r>
            <a:r>
              <a:rPr lang="sr-Cyrl-CS" b="1" dirty="0" smtClean="0">
                <a:solidFill>
                  <a:srgbClr val="FFC000"/>
                </a:solidFill>
              </a:rPr>
              <a:t>браћа су освојила и цело Браничево и Кучево око 1291.г.</a:t>
            </a: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endParaRPr lang="en-US" dirty="0" smtClean="0"/>
          </a:p>
          <a:p>
            <a:pPr>
              <a:buNone/>
            </a:pPr>
            <a:endParaRPr lang="en-US" dirty="0" smtClean="0"/>
          </a:p>
          <a:p>
            <a:endParaRPr lang="en-US" dirty="0"/>
          </a:p>
        </p:txBody>
      </p:sp>
      <p:sp>
        <p:nvSpPr>
          <p:cNvPr id="6" name="Content Placeholder 5"/>
          <p:cNvSpPr>
            <a:spLocks noGrp="1"/>
          </p:cNvSpPr>
          <p:nvPr>
            <p:ph sz="half" idx="2"/>
          </p:nvPr>
        </p:nvSpPr>
        <p:spPr>
          <a:xfrm>
            <a:off x="4071934" y="0"/>
            <a:ext cx="5072066" cy="6858000"/>
          </a:xfrm>
        </p:spPr>
        <p:txBody>
          <a:bodyPr>
            <a:normAutofit fontScale="92500" lnSpcReduction="10000"/>
          </a:bodyPr>
          <a:lstStyle/>
          <a:p>
            <a:r>
              <a:rPr lang="sr-Cyrl-CS" dirty="0" smtClean="0"/>
              <a:t>Као услов за склапање мира</a:t>
            </a:r>
            <a:r>
              <a:rPr lang="en-US" dirty="0" smtClean="0"/>
              <a:t> </a:t>
            </a:r>
            <a:r>
              <a:rPr lang="sr-Cyrl-CS" dirty="0" smtClean="0"/>
              <a:t>са Византијом, Милутин је тражио скалпање брака са неком од византијских принцеза. Желећи пошто пото да склопи мир са Србијом византијски цар </a:t>
            </a:r>
            <a:r>
              <a:rPr lang="sr-Cyrl-CS" b="1" dirty="0" smtClean="0">
                <a:solidFill>
                  <a:srgbClr val="FFC000"/>
                </a:solidFill>
              </a:rPr>
              <a:t>Андроник </a:t>
            </a:r>
            <a:r>
              <a:rPr lang="sr-Latn-CS" b="1" dirty="0" smtClean="0">
                <a:solidFill>
                  <a:srgbClr val="FFC000"/>
                </a:solidFill>
              </a:rPr>
              <a:t>II</a:t>
            </a:r>
            <a:r>
              <a:rPr lang="sr-Cyrl-CS" b="1" dirty="0" smtClean="0">
                <a:solidFill>
                  <a:srgbClr val="FFC000"/>
                </a:solidFill>
              </a:rPr>
              <a:t> </a:t>
            </a:r>
            <a:r>
              <a:rPr lang="sr-Cyrl-CS" dirty="0" smtClean="0"/>
              <a:t>понудио је Милутину руку своје шестогодишње ћерке </a:t>
            </a:r>
            <a:r>
              <a:rPr lang="sr-Cyrl-CS" b="1" dirty="0" smtClean="0">
                <a:solidFill>
                  <a:srgbClr val="FFC000"/>
                </a:solidFill>
              </a:rPr>
              <a:t>Симониде.</a:t>
            </a:r>
          </a:p>
          <a:p>
            <a:r>
              <a:rPr lang="sr-Cyrl-CS" dirty="0" smtClean="0"/>
              <a:t>Као мираз уз Симониду Милутин је задржао све освојене крајеве од Византије тако да је </a:t>
            </a:r>
            <a:r>
              <a:rPr lang="sr-Cyrl-CS" b="1" dirty="0" smtClean="0">
                <a:solidFill>
                  <a:srgbClr val="FFC000"/>
                </a:solidFill>
              </a:rPr>
              <a:t>српско –византијска граница </a:t>
            </a:r>
            <a:r>
              <a:rPr lang="sr-Cyrl-CS" dirty="0" smtClean="0"/>
              <a:t>била северно </a:t>
            </a:r>
            <a:r>
              <a:rPr lang="sr-Cyrl-CS" b="1" dirty="0" smtClean="0">
                <a:solidFill>
                  <a:schemeClr val="accent3">
                    <a:lumMod val="60000"/>
                    <a:lumOff val="40000"/>
                  </a:schemeClr>
                </a:solidFill>
              </a:rPr>
              <a:t>од Охрида, Прилепа и Штипа.</a:t>
            </a:r>
            <a:r>
              <a:rPr lang="sr-Cyrl-CS" dirty="0" smtClean="0"/>
              <a:t> У саставу српске државе нашла се тако </a:t>
            </a:r>
            <a:r>
              <a:rPr lang="sr-Cyrl-CS" b="1" dirty="0" smtClean="0">
                <a:solidFill>
                  <a:srgbClr val="FFC000"/>
                </a:solidFill>
              </a:rPr>
              <a:t>цела вардарска Македонија са Скопљем </a:t>
            </a:r>
            <a:r>
              <a:rPr lang="sr-Cyrl-CS" dirty="0" smtClean="0"/>
              <a:t>које постаје </a:t>
            </a:r>
            <a:r>
              <a:rPr lang="sr-Cyrl-CS" b="1" dirty="0" smtClean="0">
                <a:solidFill>
                  <a:srgbClr val="FF0000"/>
                </a:solidFill>
              </a:rPr>
              <a:t>српска престоница.</a:t>
            </a:r>
          </a:p>
          <a:p>
            <a:endParaRPr lang="en-US" dirty="0"/>
          </a:p>
        </p:txBody>
      </p:sp>
      <p:pic>
        <p:nvPicPr>
          <p:cNvPr id="7" name="Content Placeholder 3" descr="Simonida.jpg"/>
          <p:cNvPicPr>
            <a:picLocks noChangeAspect="1"/>
          </p:cNvPicPr>
          <p:nvPr/>
        </p:nvPicPr>
        <p:blipFill>
          <a:blip r:embed="rId3"/>
          <a:stretch>
            <a:fillRect/>
          </a:stretch>
        </p:blipFill>
        <p:spPr>
          <a:xfrm>
            <a:off x="0" y="0"/>
            <a:ext cx="4071934" cy="6858000"/>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rbija za vreme Stef prvov.jpg"/>
          <p:cNvPicPr>
            <a:picLocks noGrp="1" noChangeAspect="1"/>
          </p:cNvPicPr>
          <p:nvPr>
            <p:ph idx="1"/>
          </p:nvPr>
        </p:nvPicPr>
        <p:blipFill>
          <a:blip r:embed="rId2" cstate="print"/>
          <a:srcRect t="4819" b="31325"/>
          <a:stretch>
            <a:fillRect/>
          </a:stretch>
        </p:blipFill>
        <p:spPr>
          <a:xfrm>
            <a:off x="1214414" y="285728"/>
            <a:ext cx="6786610" cy="628654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857272"/>
          </a:xfrm>
        </p:spPr>
        <p:txBody>
          <a:bodyPr/>
          <a:lstStyle/>
          <a:p>
            <a:pPr algn="ctr"/>
            <a:r>
              <a:rPr lang="sr-Cyrl-CS" b="1" dirty="0" smtClean="0">
                <a:solidFill>
                  <a:srgbClr val="FFC000"/>
                </a:solidFill>
              </a:rPr>
              <a:t>Ктиторска делатност</a:t>
            </a:r>
            <a:endParaRPr lang="en-US" b="1" dirty="0">
              <a:solidFill>
                <a:srgbClr val="FFC000"/>
              </a:solidFill>
            </a:endParaRPr>
          </a:p>
        </p:txBody>
      </p:sp>
      <p:sp>
        <p:nvSpPr>
          <p:cNvPr id="4" name="Content Placeholder 3"/>
          <p:cNvSpPr>
            <a:spLocks noGrp="1"/>
          </p:cNvSpPr>
          <p:nvPr>
            <p:ph sz="half" idx="2"/>
          </p:nvPr>
        </p:nvSpPr>
        <p:spPr>
          <a:xfrm>
            <a:off x="4429124" y="857232"/>
            <a:ext cx="4257676" cy="6000768"/>
          </a:xfrm>
        </p:spPr>
        <p:txBody>
          <a:bodyPr>
            <a:normAutofit/>
          </a:bodyPr>
          <a:lstStyle/>
          <a:p>
            <a:r>
              <a:rPr lang="sr-Cyrl-CS" dirty="0" smtClean="0"/>
              <a:t>Знатни приходи омогућавали су владарима  и да подижу велелепне цркве и манастире.</a:t>
            </a:r>
          </a:p>
          <a:p>
            <a:r>
              <a:rPr lang="sr-Cyrl-CS" dirty="0" smtClean="0"/>
              <a:t>Милутину се приписује подизање </a:t>
            </a:r>
            <a:r>
              <a:rPr lang="sr-Cyrl-CS" b="1" dirty="0" smtClean="0">
                <a:solidFill>
                  <a:srgbClr val="FFC000"/>
                </a:solidFill>
              </a:rPr>
              <a:t>око четрдесет цркава и манастира. </a:t>
            </a:r>
            <a:endParaRPr lang="sr-Cyrl-CS" dirty="0" smtClean="0"/>
          </a:p>
          <a:p>
            <a:r>
              <a:rPr lang="sr-Cyrl-CS" dirty="0" smtClean="0"/>
              <a:t>Због својих заслуга за цркву , Милутин је после смрти проглашен светитељем и постао је познат као </a:t>
            </a:r>
            <a:r>
              <a:rPr lang="sr-Cyrl-CS" b="1" i="1" dirty="0" smtClean="0">
                <a:solidFill>
                  <a:schemeClr val="accent3">
                    <a:lumMod val="60000"/>
                    <a:lumOff val="40000"/>
                  </a:schemeClr>
                </a:solidFill>
              </a:rPr>
              <a:t>Свети краљ</a:t>
            </a:r>
            <a:r>
              <a:rPr lang="en-US" b="1" i="1" dirty="0" smtClean="0">
                <a:solidFill>
                  <a:schemeClr val="accent3">
                    <a:lumMod val="60000"/>
                    <a:lumOff val="40000"/>
                  </a:schemeClr>
                </a:solidFill>
              </a:rPr>
              <a:t>.</a:t>
            </a:r>
            <a:endParaRPr lang="en-US" b="1" i="1" dirty="0">
              <a:solidFill>
                <a:schemeClr val="accent3">
                  <a:lumMod val="60000"/>
                  <a:lumOff val="40000"/>
                </a:schemeClr>
              </a:solidFill>
            </a:endParaRPr>
          </a:p>
        </p:txBody>
      </p:sp>
      <p:pic>
        <p:nvPicPr>
          <p:cNvPr id="5" name="Content Placeholder 4" descr="Milutin, kraljeva crkva.jpg"/>
          <p:cNvPicPr>
            <a:picLocks noGrp="1" noChangeAspect="1"/>
          </p:cNvPicPr>
          <p:nvPr>
            <p:ph sz="half" idx="1"/>
          </p:nvPr>
        </p:nvPicPr>
        <p:blipFill>
          <a:blip r:embed="rId3"/>
          <a:stretch>
            <a:fillRect/>
          </a:stretch>
        </p:blipFill>
        <p:spPr>
          <a:xfrm>
            <a:off x="214282" y="857232"/>
            <a:ext cx="3857652" cy="5786478"/>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njska.JPG"/>
          <p:cNvPicPr>
            <a:picLocks noGrp="1" noChangeAspect="1"/>
          </p:cNvPicPr>
          <p:nvPr>
            <p:ph idx="1"/>
          </p:nvPr>
        </p:nvPicPr>
        <p:blipFill>
          <a:blip r:embed="rId3"/>
          <a:stretch>
            <a:fillRect/>
          </a:stretch>
        </p:blipFill>
        <p:spPr>
          <a:xfrm>
            <a:off x="0" y="142852"/>
            <a:ext cx="9144000" cy="6429419"/>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3196</TotalTime>
  <Words>1946</Words>
  <Application>Microsoft Office PowerPoint</Application>
  <PresentationFormat>On-screen Show (4:3)</PresentationFormat>
  <Paragraphs>107</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СРБИЈА У ДОБА НЕМАЊИЋА</vt:lpstr>
      <vt:lpstr>Краљ Драгутин (1276-1282)</vt:lpstr>
      <vt:lpstr>Slide 3</vt:lpstr>
      <vt:lpstr>Slide 4</vt:lpstr>
      <vt:lpstr>Краљ Милутин ( 1282-1321)</vt:lpstr>
      <vt:lpstr>Slide 6</vt:lpstr>
      <vt:lpstr>Slide 7</vt:lpstr>
      <vt:lpstr>Ктиторска делатност</vt:lpstr>
      <vt:lpstr>Slide 9</vt:lpstr>
      <vt:lpstr>Slide 10</vt:lpstr>
      <vt:lpstr>Slide 11</vt:lpstr>
      <vt:lpstr>Црква Св. Јоакима и Ане</vt:lpstr>
      <vt:lpstr>Slide 13</vt:lpstr>
      <vt:lpstr>Стефан Дечански (1321-1331)</vt:lpstr>
      <vt:lpstr>Битка код Велбужда 1330.</vt:lpstr>
      <vt:lpstr>Slide 16</vt:lpstr>
      <vt:lpstr>Високи Дечани</vt:lpstr>
      <vt:lpstr>Стефан Урош IV Душан (1331-1355)</vt:lpstr>
      <vt:lpstr>Душанова освајања</vt:lpstr>
      <vt:lpstr>Slide 20</vt:lpstr>
      <vt:lpstr>ЦАРСТВО</vt:lpstr>
      <vt:lpstr>Slide 22</vt:lpstr>
      <vt:lpstr>Slide 23</vt:lpstr>
      <vt:lpstr>Slide 24</vt:lpstr>
      <vt:lpstr>Slide 25</vt:lpstr>
      <vt:lpstr>Slide 26</vt:lpstr>
      <vt:lpstr>Манастир Св. Арханђела (Михаила и Гаврила)</vt:lpstr>
      <vt:lpstr>Цар Урош Нејаки (1355-1371)</vt:lpstr>
      <vt:lpstr>Oбласни господари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Аутор презентације</dc:title>
  <dc:creator>Danijela i Irena</dc:creator>
  <cp:lastModifiedBy>Danijela</cp:lastModifiedBy>
  <cp:revision>266</cp:revision>
  <dcterms:created xsi:type="dcterms:W3CDTF">2010-05-08T08:52:43Z</dcterms:created>
  <dcterms:modified xsi:type="dcterms:W3CDTF">2020-10-21T09:35:43Z</dcterms:modified>
</cp:coreProperties>
</file>