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1" r:id="rId2"/>
    <p:sldId id="258" r:id="rId3"/>
    <p:sldId id="295" r:id="rId4"/>
    <p:sldId id="260" r:id="rId5"/>
    <p:sldId id="259" r:id="rId6"/>
    <p:sldId id="296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97" r:id="rId15"/>
    <p:sldId id="300" r:id="rId16"/>
    <p:sldId id="299" r:id="rId17"/>
    <p:sldId id="279" r:id="rId18"/>
    <p:sldId id="267" r:id="rId19"/>
    <p:sldId id="276" r:id="rId20"/>
    <p:sldId id="280" r:id="rId21"/>
    <p:sldId id="298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058" autoAdjust="0"/>
  </p:normalViewPr>
  <p:slideViewPr>
    <p:cSldViewPr>
      <p:cViewPr>
        <p:scale>
          <a:sx n="75" d="100"/>
          <a:sy n="75" d="100"/>
        </p:scale>
        <p:origin x="-182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13922-76D6-4F6F-AA1F-B59E2152867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972CB-80D7-4363-BD86-F640DD2CCB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Остаци града Раса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2CB-80D7-4363-BD86-F640DD2CCB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Византија</a:t>
            </a:r>
            <a:r>
              <a:rPr lang="sr-Cyrl-CS" baseline="0" dirty="0" smtClean="0"/>
              <a:t> у време Василија 2. Бугароубица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Василије</a:t>
            </a:r>
            <a:r>
              <a:rPr lang="sr-Cyrl-CS" baseline="0" dirty="0" smtClean="0"/>
              <a:t> Други Бугароубица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Остаци града Раса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2CB-80D7-4363-BD86-F640DD2CCB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CS" dirty="0" smtClean="0"/>
              <a:t>Царску титулу</a:t>
            </a:r>
            <a:r>
              <a:rPr lang="sr-Cyrl-CS" baseline="0" dirty="0" smtClean="0"/>
              <a:t> призанала је Симеону и Византија.</a:t>
            </a:r>
          </a:p>
          <a:p>
            <a:r>
              <a:rPr lang="sr-Cyrl-CS" baseline="0" dirty="0" smtClean="0"/>
              <a:t>Крајем 10.в. Буг је ушла у Састав Самуиловог царства, а од 1018 до 1204. била је под влашћу Византије. Током Четвртог крсташког рата Бугари су дигли устанак и обновили државу.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Важна је, исто тако, и чињеница да су Срби примили хришћанство у време српског кнеза Мутимира,између 867 и 874.г. у време када је Византијом владао цар Василије I Македонац (867-886), а цариградски патријарх био Фотије, по чијем су благослову Света браћа и њихови ученици и наследници вршили коначну христијанизацију Јужних Словена. За Фотија се с правом каже да је кум свим </a:t>
            </a:r>
            <a:b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словенским народима.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D3FFA1-5737-4822-A137-2B6C467ED4D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Самуилова тврђава у Охриду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2CB-80D7-4363-BD86-F640DD2CCB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BA" dirty="0" smtClean="0"/>
              <a:t>Самуилова тврђава у Охриду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972CB-80D7-4363-BD86-F640DD2CCB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DE20FE-CFF7-47A7-B746-94EE4881BBF4}" type="datetimeFigureOut">
              <a:rPr lang="en-US" smtClean="0"/>
              <a:pPr/>
              <a:t>09-Apr-21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FD3403-903B-43C2-84D9-1F2A5AE95B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Cyrl-BA" dirty="0" smtClean="0"/>
              <a:t>ДОСЕЉАВАЊЕ СРБА НА БАЛКАНСКО ПОЛУОСТРВО</a:t>
            </a: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i-ras-za-blo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572560" cy="6286544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age r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785794"/>
            <a:ext cx="7929618" cy="542530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71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Српски владари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6000768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sr-Cyrl-CS" dirty="0" smtClean="0"/>
              <a:t>Српски владари носили су титулу </a:t>
            </a:r>
            <a:r>
              <a:rPr lang="sr-Cyrl-CS" b="1" dirty="0" smtClean="0">
                <a:solidFill>
                  <a:srgbClr val="FF0000"/>
                </a:solidFill>
              </a:rPr>
              <a:t>кнеза.</a:t>
            </a:r>
          </a:p>
          <a:p>
            <a:r>
              <a:rPr lang="sr-Cyrl-CS" dirty="0" smtClean="0"/>
              <a:t>Први </a:t>
            </a:r>
            <a:r>
              <a:rPr lang="sr-Cyrl-CS" b="1" dirty="0" smtClean="0">
                <a:solidFill>
                  <a:srgbClr val="FFC000"/>
                </a:solidFill>
              </a:rPr>
              <a:t>по имену позанати српски  владар </a:t>
            </a:r>
            <a:r>
              <a:rPr lang="sr-Cyrl-CS" dirty="0" smtClean="0"/>
              <a:t>био је </a:t>
            </a:r>
            <a:r>
              <a:rPr lang="sr-Cyrl-CS" b="1" dirty="0" smtClean="0">
                <a:solidFill>
                  <a:srgbClr val="FF0000"/>
                </a:solidFill>
              </a:rPr>
              <a:t>кнез Вишеслав </a:t>
            </a:r>
            <a:r>
              <a:rPr lang="sr-Cyrl-CS" dirty="0" smtClean="0"/>
              <a:t>који је владао последњих деценија </a:t>
            </a:r>
            <a:r>
              <a:rPr lang="sr-Cyrl-CS" b="1" dirty="0" smtClean="0">
                <a:solidFill>
                  <a:srgbClr val="FF0000"/>
                </a:solidFill>
              </a:rPr>
              <a:t>8.в. </a:t>
            </a:r>
            <a:r>
              <a:rPr lang="sr-Cyrl-CS" dirty="0" smtClean="0"/>
              <a:t>О политичкој делатности њега и његових наследниика (</a:t>
            </a:r>
            <a:r>
              <a:rPr lang="sr-Cyrl-CS" b="1" dirty="0" smtClean="0">
                <a:solidFill>
                  <a:srgbClr val="FF0000"/>
                </a:solidFill>
              </a:rPr>
              <a:t>Радослава и Просигоја</a:t>
            </a:r>
            <a:r>
              <a:rPr lang="sr-Cyrl-CS" dirty="0" smtClean="0"/>
              <a:t>) немамо никаквих података. </a:t>
            </a:r>
          </a:p>
          <a:p>
            <a:r>
              <a:rPr lang="sr-Cyrl-CS" dirty="0" smtClean="0"/>
              <a:t>Тек о </a:t>
            </a:r>
            <a:r>
              <a:rPr lang="sr-Cyrl-CS" b="1" dirty="0" smtClean="0">
                <a:solidFill>
                  <a:srgbClr val="FF0000"/>
                </a:solidFill>
              </a:rPr>
              <a:t>кнезу Властимиру </a:t>
            </a:r>
            <a:r>
              <a:rPr lang="sr-Cyrl-CS" dirty="0" smtClean="0"/>
              <a:t>имамо више података, те се он сматра и </a:t>
            </a:r>
            <a:r>
              <a:rPr lang="sr-Cyrl-CS" b="1" dirty="0" smtClean="0">
                <a:solidFill>
                  <a:srgbClr val="FFC000"/>
                </a:solidFill>
              </a:rPr>
              <a:t>оснивачем најстарије српске владарске династије</a:t>
            </a:r>
            <a:r>
              <a:rPr lang="sr-Cyrl-CS" dirty="0" smtClean="0"/>
              <a:t> – </a:t>
            </a:r>
            <a:r>
              <a:rPr lang="sr-Cyrl-CS" b="1" dirty="0" smtClean="0">
                <a:solidFill>
                  <a:srgbClr val="FF0000"/>
                </a:solidFill>
              </a:rPr>
              <a:t>династије Властимировић.</a:t>
            </a:r>
            <a:r>
              <a:rPr lang="sr-Cyrl-CS" dirty="0" smtClean="0"/>
              <a:t> </a:t>
            </a:r>
          </a:p>
          <a:p>
            <a:r>
              <a:rPr lang="sr-Cyrl-CS" dirty="0" smtClean="0"/>
              <a:t>Кнез Властимир и </a:t>
            </a:r>
            <a:r>
              <a:rPr lang="sr-Cyrl-CS" b="1" dirty="0" smtClean="0">
                <a:solidFill>
                  <a:srgbClr val="FF0000"/>
                </a:solidFill>
              </a:rPr>
              <a:t>његови синови Мутимир Стројимир и Гојник</a:t>
            </a:r>
            <a:r>
              <a:rPr lang="sr-Cyrl-CS" dirty="0" smtClean="0"/>
              <a:t> су успешно </a:t>
            </a:r>
            <a:r>
              <a:rPr lang="sr-Cyrl-CS" b="1" dirty="0" smtClean="0">
                <a:solidFill>
                  <a:srgbClr val="FF0000"/>
                </a:solidFill>
              </a:rPr>
              <a:t>одбијали нападе Бугара </a:t>
            </a:r>
            <a:r>
              <a:rPr lang="sr-Cyrl-CS" dirty="0" smtClean="0"/>
              <a:t>чија је држава </a:t>
            </a:r>
            <a:r>
              <a:rPr lang="sr-Cyrl-CS" b="1" dirty="0" smtClean="0">
                <a:solidFill>
                  <a:srgbClr val="FFC000"/>
                </a:solidFill>
              </a:rPr>
              <a:t>током 9. и почетком 10. века </a:t>
            </a:r>
            <a:r>
              <a:rPr lang="sr-Cyrl-CS" dirty="0" smtClean="0"/>
              <a:t>била у експанзији.</a:t>
            </a:r>
            <a:endParaRPr lang="en-US" dirty="0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857232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Србија и Бугарска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60"/>
            <a:ext cx="8229600" cy="5715040"/>
          </a:xfrm>
        </p:spPr>
        <p:txBody>
          <a:bodyPr>
            <a:normAutofit/>
          </a:bodyPr>
          <a:lstStyle/>
          <a:p>
            <a:r>
              <a:rPr lang="sr-Cyrl-CS" dirty="0" smtClean="0"/>
              <a:t>Бугарска је постала најмоћнија држава на Балкану за време владавине </a:t>
            </a:r>
            <a:r>
              <a:rPr lang="sr-Cyrl-CS" b="1" dirty="0" smtClean="0">
                <a:solidFill>
                  <a:srgbClr val="FFC000"/>
                </a:solidFill>
              </a:rPr>
              <a:t>цара Симеона </a:t>
            </a:r>
            <a:r>
              <a:rPr lang="sr-Cyrl-CS" b="1" dirty="0" smtClean="0">
                <a:solidFill>
                  <a:srgbClr val="FF0000"/>
                </a:solidFill>
              </a:rPr>
              <a:t>(893 – 927)</a:t>
            </a:r>
            <a:r>
              <a:rPr lang="sr-Cyrl-CS" dirty="0" smtClean="0">
                <a:solidFill>
                  <a:srgbClr val="FF0000"/>
                </a:solidFill>
              </a:rPr>
              <a:t>, </a:t>
            </a:r>
            <a:r>
              <a:rPr lang="sr-Cyrl-CS" dirty="0" smtClean="0"/>
              <a:t>који је био </a:t>
            </a:r>
            <a:r>
              <a:rPr lang="sr-Cyrl-CS" b="1" dirty="0" smtClean="0">
                <a:solidFill>
                  <a:srgbClr val="FFC000"/>
                </a:solidFill>
              </a:rPr>
              <a:t>оснивач  Првог бугарског царства.</a:t>
            </a:r>
            <a:r>
              <a:rPr lang="sr-Cyrl-CS" dirty="0" smtClean="0"/>
              <a:t> Византија пак, потпуно потиснута и угрожена невољно му је морала признати царску титулу. Њему је пошло за руком да </a:t>
            </a:r>
            <a:r>
              <a:rPr lang="sr-Cyrl-CS" b="1" dirty="0" smtClean="0">
                <a:solidFill>
                  <a:srgbClr val="92D050"/>
                </a:solidFill>
              </a:rPr>
              <a:t>покори и Србију 924. г.</a:t>
            </a:r>
          </a:p>
          <a:p>
            <a:r>
              <a:rPr lang="sr-Cyrl-CS" dirty="0" smtClean="0"/>
              <a:t>Власт Бугара над Србима  није била дугог века, трајала је до </a:t>
            </a:r>
            <a:r>
              <a:rPr lang="sr-Cyrl-CS" b="1" dirty="0" smtClean="0">
                <a:solidFill>
                  <a:srgbClr val="FFC000"/>
                </a:solidFill>
              </a:rPr>
              <a:t>смрти цара Симеона 927. године</a:t>
            </a:r>
            <a:r>
              <a:rPr lang="sr-Cyrl-CS" dirty="0" smtClean="0"/>
              <a:t>.</a:t>
            </a:r>
          </a:p>
          <a:p>
            <a:r>
              <a:rPr lang="sr-Cyrl-CS" dirty="0" smtClean="0"/>
              <a:t>Након његове смрти бугарска држава слаби и </a:t>
            </a:r>
            <a:r>
              <a:rPr lang="sr-Cyrl-CS" b="1" dirty="0" smtClean="0">
                <a:solidFill>
                  <a:srgbClr val="FFC000"/>
                </a:solidFill>
              </a:rPr>
              <a:t>Византија 971. године руши Прво бугарско царство </a:t>
            </a:r>
            <a:r>
              <a:rPr lang="sr-Cyrl-CS" dirty="0" smtClean="0"/>
              <a:t>и поново успоставља своју доминацију.</a:t>
            </a:r>
            <a:r>
              <a:rPr lang="sr-Cyrl-CS" b="1" dirty="0" smtClean="0">
                <a:solidFill>
                  <a:srgbClr val="92D050"/>
                </a:solidFill>
              </a:rPr>
              <a:t>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00914_1602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3662" t="5747" b="4598"/>
          <a:stretch>
            <a:fillRect/>
          </a:stretch>
        </p:blipFill>
        <p:spPr>
          <a:xfrm>
            <a:off x="714348" y="0"/>
            <a:ext cx="792961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24"/>
          </a:xfrm>
        </p:spPr>
        <p:txBody>
          <a:bodyPr/>
          <a:lstStyle/>
          <a:p>
            <a:pPr algn="ctr"/>
            <a:r>
              <a:rPr lang="sr-Cyrl-BA" b="1" dirty="0" smtClean="0">
                <a:solidFill>
                  <a:srgbClr val="FFC000"/>
                </a:solidFill>
              </a:rPr>
              <a:t>Србија кнеза Часлава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После смрти </a:t>
            </a:r>
            <a:r>
              <a:rPr lang="sr-Cyrl-CS" dirty="0" smtClean="0">
                <a:solidFill>
                  <a:srgbClr val="FFC000"/>
                </a:solidFill>
              </a:rPr>
              <a:t>бугарског цара Симеона</a:t>
            </a:r>
            <a:r>
              <a:rPr lang="sr-Cyrl-CS" dirty="0" smtClean="0"/>
              <a:t>, српски </a:t>
            </a:r>
            <a:r>
              <a:rPr lang="sr-Cyrl-CS" b="1" dirty="0" smtClean="0">
                <a:solidFill>
                  <a:srgbClr val="FF0000"/>
                </a:solidFill>
              </a:rPr>
              <a:t>кнез Часлав, </a:t>
            </a:r>
            <a:r>
              <a:rPr lang="sr-Cyrl-CS" dirty="0" smtClean="0"/>
              <a:t>потомак (праунук) кнеза Властимира, </a:t>
            </a:r>
            <a:r>
              <a:rPr lang="sr-Cyrl-CS" b="1" dirty="0" smtClean="0">
                <a:solidFill>
                  <a:srgbClr val="FF0000"/>
                </a:solidFill>
              </a:rPr>
              <a:t>успео је да обнови уз подршку Византије </a:t>
            </a:r>
            <a:r>
              <a:rPr lang="sr-Cyrl-CS" dirty="0" smtClean="0"/>
              <a:t>српску државу </a:t>
            </a:r>
            <a:r>
              <a:rPr lang="sr-Cyrl-CS" b="1" dirty="0" smtClean="0">
                <a:solidFill>
                  <a:srgbClr val="FFC000"/>
                </a:solidFill>
              </a:rPr>
              <a:t>927/928</a:t>
            </a:r>
            <a:r>
              <a:rPr lang="sr-Cyrl-CS" dirty="0" smtClean="0"/>
              <a:t>. г. </a:t>
            </a:r>
          </a:p>
          <a:p>
            <a:r>
              <a:rPr lang="sr-Cyrl-CS" dirty="0" smtClean="0"/>
              <a:t>Кнез Часлав је био је савременик и савезник византијског цара </a:t>
            </a:r>
            <a:r>
              <a:rPr lang="sr-Cyrl-CS" b="1" dirty="0" smtClean="0">
                <a:solidFill>
                  <a:srgbClr val="7030A0"/>
                </a:solidFill>
              </a:rPr>
              <a:t>Константина</a:t>
            </a:r>
            <a:r>
              <a:rPr lang="en-US" b="1" dirty="0" smtClean="0">
                <a:solidFill>
                  <a:srgbClr val="7030A0"/>
                </a:solidFill>
              </a:rPr>
              <a:t> VII</a:t>
            </a:r>
            <a:r>
              <a:rPr lang="sr-Cyrl-CS" b="1" dirty="0" smtClean="0">
                <a:solidFill>
                  <a:srgbClr val="7030A0"/>
                </a:solidFill>
              </a:rPr>
              <a:t>  Порфирогенита.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sr-Cyrl-BA" dirty="0" smtClean="0"/>
              <a:t>Успео је да учврсти Србију, </a:t>
            </a:r>
            <a:r>
              <a:rPr lang="sr-Cyrl-BA" b="1" dirty="0" smtClean="0">
                <a:solidFill>
                  <a:srgbClr val="FFC000"/>
                </a:solidFill>
              </a:rPr>
              <a:t>окупи  и прикључи својој држави остале српске земље</a:t>
            </a:r>
            <a:r>
              <a:rPr lang="sr-Cyrl-BA" dirty="0" smtClean="0"/>
              <a:t> те се Часлављева држава (</a:t>
            </a:r>
            <a:r>
              <a:rPr lang="sr-Cyrl-BA" dirty="0" smtClean="0">
                <a:solidFill>
                  <a:srgbClr val="FFC000"/>
                </a:solidFill>
              </a:rPr>
              <a:t>са центром у Рашкој</a:t>
            </a:r>
            <a:r>
              <a:rPr lang="sr-Cyrl-BA" dirty="0" smtClean="0"/>
              <a:t>) </a:t>
            </a:r>
            <a:r>
              <a:rPr lang="sr-Cyrl-BA" dirty="0" smtClean="0">
                <a:solidFill>
                  <a:srgbClr val="FFC000"/>
                </a:solidFill>
              </a:rPr>
              <a:t>обухватала је скоро све српске земље</a:t>
            </a:r>
            <a:r>
              <a:rPr lang="sr-Cyrl-BA" dirty="0" smtClean="0"/>
              <a:t>.</a:t>
            </a:r>
            <a:endParaRPr lang="sr-Cyrl-CS" b="1" dirty="0" smtClean="0">
              <a:solidFill>
                <a:srgbClr val="FFC000"/>
              </a:solidFill>
            </a:endParaRPr>
          </a:p>
          <a:p>
            <a:r>
              <a:rPr lang="sr-Cyrl-CS" dirty="0" smtClean="0"/>
              <a:t>За време његове владавине дошло је до </a:t>
            </a:r>
            <a:r>
              <a:rPr lang="sr-Cyrl-CS" b="1" dirty="0" smtClean="0">
                <a:solidFill>
                  <a:srgbClr val="92D050"/>
                </a:solidFill>
              </a:rPr>
              <a:t>напада Мађара </a:t>
            </a:r>
            <a:r>
              <a:rPr lang="sr-Cyrl-CS" dirty="0" smtClean="0"/>
              <a:t>те </a:t>
            </a:r>
            <a:r>
              <a:rPr lang="sr-Cyrl-CS" b="1" dirty="0" smtClean="0">
                <a:solidFill>
                  <a:srgbClr val="FFC000"/>
                </a:solidFill>
              </a:rPr>
              <a:t>је око 950.г. </a:t>
            </a:r>
            <a:r>
              <a:rPr lang="sr-Cyrl-CS" dirty="0" smtClean="0"/>
              <a:t>кнез Часлав погинуо </a:t>
            </a:r>
            <a:r>
              <a:rPr lang="sr-Cyrl-CS" b="1" dirty="0" smtClean="0">
                <a:solidFill>
                  <a:srgbClr val="FFC000"/>
                </a:solidFill>
              </a:rPr>
              <a:t>на реци Сави </a:t>
            </a:r>
            <a:r>
              <a:rPr lang="sr-Cyrl-CS" dirty="0" smtClean="0"/>
              <a:t>у покушају да заустави продор Мађара.</a:t>
            </a:r>
            <a:endParaRPr lang="sr-Cyrl-CS" b="1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0200914_160223.jpg"/>
          <p:cNvPicPr>
            <a:picLocks noGrp="1" noChangeAspect="1"/>
          </p:cNvPicPr>
          <p:nvPr>
            <p:ph idx="1"/>
          </p:nvPr>
        </p:nvPicPr>
        <p:blipFill>
          <a:blip r:embed="rId2"/>
          <a:srcRect t="2083" b="9375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Покрштавање Срба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r>
              <a:rPr lang="sr-Cyrl-CS" dirty="0" smtClean="0"/>
              <a:t>Почеци покрштавања Срба падају </a:t>
            </a:r>
            <a:r>
              <a:rPr lang="sr-Cyrl-CS" b="1" dirty="0" smtClean="0">
                <a:solidFill>
                  <a:srgbClr val="FFC000"/>
                </a:solidFill>
              </a:rPr>
              <a:t>у време њиховог досељавања у 7.веку, а за време владавине византијског цара Ираклија (610-641),</a:t>
            </a:r>
            <a:r>
              <a:rPr lang="sr-Cyrl-CS" dirty="0" smtClean="0"/>
              <a:t> али без већег успеха јер је вршено из приморских градова на латинском језику, који Срби нису разумели. </a:t>
            </a:r>
          </a:p>
          <a:p>
            <a:r>
              <a:rPr lang="sr-Cyrl-CS" dirty="0" smtClean="0"/>
              <a:t>Хришћанство је преовладало тек </a:t>
            </a:r>
            <a:r>
              <a:rPr lang="sr-Cyrl-CS" b="1" dirty="0" smtClean="0">
                <a:solidFill>
                  <a:srgbClr val="FFC000"/>
                </a:solidFill>
              </a:rPr>
              <a:t>од друге половине 9. в.</a:t>
            </a:r>
            <a:r>
              <a:rPr lang="sr-Cyrl-CS" dirty="0" smtClean="0"/>
              <a:t> као последица мисионарске делатности </a:t>
            </a:r>
            <a:r>
              <a:rPr lang="sr-Cyrl-CS" b="1" dirty="0" smtClean="0">
                <a:solidFill>
                  <a:srgbClr val="FF0000"/>
                </a:solidFill>
              </a:rPr>
              <a:t>Константина ( Ћирила) и Методија, а посебно њ</a:t>
            </a:r>
            <a:r>
              <a:rPr lang="sr-Cyrl-BA" b="1" dirty="0" smtClean="0">
                <a:solidFill>
                  <a:srgbClr val="FF0000"/>
                </a:solidFill>
              </a:rPr>
              <a:t>их</a:t>
            </a:r>
            <a:r>
              <a:rPr lang="sr-Cyrl-CS" b="1" dirty="0" smtClean="0">
                <a:solidFill>
                  <a:srgbClr val="FF0000"/>
                </a:solidFill>
              </a:rPr>
              <a:t>ових ученика. </a:t>
            </a:r>
          </a:p>
          <a:p>
            <a:r>
              <a:rPr lang="sr-Cyrl-CS" dirty="0" smtClean="0"/>
              <a:t>Тако су Срби примили хришћанство  у време српског </a:t>
            </a:r>
            <a:r>
              <a:rPr lang="sr-Cyrl-CS" b="1" dirty="0" smtClean="0">
                <a:solidFill>
                  <a:srgbClr val="FFC000"/>
                </a:solidFill>
              </a:rPr>
              <a:t>кнеза Мутимира </a:t>
            </a:r>
            <a:r>
              <a:rPr lang="sr-Cyrl-CS" dirty="0" smtClean="0"/>
              <a:t>у </a:t>
            </a:r>
            <a:r>
              <a:rPr lang="sr-Cyrl-CS" b="1" dirty="0" smtClean="0">
                <a:solidFill>
                  <a:srgbClr val="FFC000"/>
                </a:solidFill>
              </a:rPr>
              <a:t>другој половини 9. века (између 867 и 874.г.)</a:t>
            </a: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928686"/>
          </a:xfrm>
        </p:spPr>
        <p:txBody>
          <a:bodyPr>
            <a:normAutofit fontScale="90000"/>
          </a:bodyPr>
          <a:lstStyle/>
          <a:p>
            <a:r>
              <a:rPr lang="sr-Cyrl-CS" b="1" dirty="0" smtClean="0">
                <a:solidFill>
                  <a:srgbClr val="FFC000"/>
                </a:solidFill>
              </a:rPr>
              <a:t>Печат кнеза Стројимира (9.век) 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12" name="Content Placeholder 11" descr="pecat-strojimira1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844" y="1357298"/>
            <a:ext cx="4500594" cy="5072098"/>
          </a:xfrm>
        </p:spPr>
      </p:pic>
      <p:sp>
        <p:nvSpPr>
          <p:cNvPr id="11" name="Text Placeholder 10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038600" cy="5357850"/>
          </a:xfrm>
        </p:spPr>
        <p:txBody>
          <a:bodyPr>
            <a:normAutofit fontScale="77500" lnSpcReduction="20000"/>
          </a:bodyPr>
          <a:lstStyle/>
          <a:p>
            <a:r>
              <a:rPr lang="sr-Cyrl-CS" dirty="0" smtClean="0"/>
              <a:t>Овај </a:t>
            </a:r>
            <a:r>
              <a:rPr lang="sr-Cyrl-CS" b="1" dirty="0" smtClean="0">
                <a:solidFill>
                  <a:srgbClr val="FFC000"/>
                </a:solidFill>
              </a:rPr>
              <a:t>златни печат кнеза Стројимира </a:t>
            </a:r>
            <a:r>
              <a:rPr lang="sr-Cyrl-CS" dirty="0" smtClean="0"/>
              <a:t>из 9.в. Има скоро </a:t>
            </a:r>
            <a:r>
              <a:rPr lang="sr-Cyrl-CS" b="1" dirty="0" smtClean="0">
                <a:solidFill>
                  <a:srgbClr val="FF0000"/>
                </a:solidFill>
              </a:rPr>
              <a:t>16 грама злата</a:t>
            </a:r>
            <a:r>
              <a:rPr lang="sr-Cyrl-CS" dirty="0" smtClean="0"/>
              <a:t>, а висок је око 2 центиметра. На кружној површини за отискивање печата пише: </a:t>
            </a:r>
            <a:r>
              <a:rPr lang="sr-Cyrl-CS" b="1" dirty="0" smtClean="0">
                <a:solidFill>
                  <a:srgbClr val="FFC000"/>
                </a:solidFill>
              </a:rPr>
              <a:t>“Боже, помози Стројимиру.”</a:t>
            </a:r>
          </a:p>
          <a:p>
            <a:r>
              <a:rPr lang="sr-Cyrl-CS" dirty="0" smtClean="0"/>
              <a:t>Постојање тог печата доказује да је </a:t>
            </a:r>
            <a:r>
              <a:rPr lang="sr-Cyrl-CS" b="1" dirty="0" smtClean="0">
                <a:solidFill>
                  <a:srgbClr val="FFC000"/>
                </a:solidFill>
              </a:rPr>
              <a:t>кнез имао при двору канцеларију, архив и администрацију,</a:t>
            </a:r>
            <a:r>
              <a:rPr lang="sr-Cyrl-CS" dirty="0" smtClean="0"/>
              <a:t> која парати државу.</a:t>
            </a:r>
          </a:p>
          <a:p>
            <a:r>
              <a:rPr lang="sr-Cyrl-CS" dirty="0" smtClean="0"/>
              <a:t>Откриће печата једнако је открићу рукописа из деветог века ( а нема их сачуваних пре 12.в.), јер је </a:t>
            </a:r>
            <a:r>
              <a:rPr lang="sr-Cyrl-CS" b="1" dirty="0" smtClean="0">
                <a:solidFill>
                  <a:srgbClr val="FF0000"/>
                </a:solidFill>
              </a:rPr>
              <a:t>то сведочанство о постојању српске државе три века пре Немаљића.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irilo-metodije-4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2" y="0"/>
            <a:ext cx="4500562" cy="6858000"/>
          </a:xfrm>
        </p:spPr>
      </p:pic>
      <p:pic>
        <p:nvPicPr>
          <p:cNvPr id="5" name="Content Placeholder 3" descr="sveti_cirilo_metodij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86248" cy="6857999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928686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Досељавање Срба на Балкан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72098"/>
          </a:xfrm>
        </p:spPr>
        <p:txBody>
          <a:bodyPr>
            <a:normAutofit/>
          </a:bodyPr>
          <a:lstStyle/>
          <a:p>
            <a:r>
              <a:rPr lang="sr-Cyrl-CS" dirty="0" smtClean="0"/>
              <a:t>О сеоби Срба немамо сачуване савремене изворе. </a:t>
            </a:r>
            <a:r>
              <a:rPr lang="sr-Cyrl-CS" dirty="0" smtClean="0">
                <a:solidFill>
                  <a:srgbClr val="FFC000"/>
                </a:solidFill>
              </a:rPr>
              <a:t>Податке о томе</a:t>
            </a:r>
            <a:r>
              <a:rPr lang="sr-Cyrl-CS" dirty="0" smtClean="0"/>
              <a:t>, скоро три века након сеобе  </a:t>
            </a:r>
            <a:r>
              <a:rPr lang="sr-Cyrl-CS" dirty="0" smtClean="0">
                <a:solidFill>
                  <a:srgbClr val="FFC000"/>
                </a:solidFill>
              </a:rPr>
              <a:t>забележио је </a:t>
            </a:r>
            <a:r>
              <a:rPr lang="sr-Cyrl-CS" dirty="0" smtClean="0"/>
              <a:t>византијски цар </a:t>
            </a:r>
            <a:r>
              <a:rPr lang="sr-Cyrl-CS" b="1" dirty="0" smtClean="0">
                <a:solidFill>
                  <a:srgbClr val="FFC000"/>
                </a:solidFill>
              </a:rPr>
              <a:t>Константин </a:t>
            </a:r>
            <a:r>
              <a:rPr lang="sr-Latn-CS" b="1" dirty="0" smtClean="0">
                <a:solidFill>
                  <a:srgbClr val="FFC000"/>
                </a:solidFill>
              </a:rPr>
              <a:t>VII</a:t>
            </a:r>
            <a:r>
              <a:rPr lang="sr-Cyrl-CS" b="1" dirty="0" smtClean="0">
                <a:solidFill>
                  <a:srgbClr val="FFC000"/>
                </a:solidFill>
              </a:rPr>
              <a:t> Порфирогенит</a:t>
            </a:r>
            <a:r>
              <a:rPr lang="sr-Cyrl-CS" dirty="0" smtClean="0"/>
              <a:t> ( рођен у пурпуру) у првој половини </a:t>
            </a:r>
            <a:r>
              <a:rPr lang="sr-Cyrl-CS" b="1" dirty="0" smtClean="0">
                <a:solidFill>
                  <a:srgbClr val="FF0000"/>
                </a:solidFill>
              </a:rPr>
              <a:t>10.в.</a:t>
            </a:r>
            <a:r>
              <a:rPr lang="sr-Cyrl-CS" dirty="0" smtClean="0"/>
              <a:t> у </a:t>
            </a:r>
            <a:r>
              <a:rPr lang="sr-Cyrl-CS" b="1" dirty="0" smtClean="0">
                <a:solidFill>
                  <a:srgbClr val="FFC000"/>
                </a:solidFill>
              </a:rPr>
              <a:t>свом делу </a:t>
            </a:r>
            <a:r>
              <a:rPr lang="sr-Latn-CS" b="1" dirty="0" smtClean="0">
                <a:solidFill>
                  <a:srgbClr val="FFC000"/>
                </a:solidFill>
              </a:rPr>
              <a:t>“</a:t>
            </a:r>
            <a:r>
              <a:rPr lang="sr-Cyrl-CS" b="1" dirty="0" smtClean="0">
                <a:solidFill>
                  <a:srgbClr val="FFC000"/>
                </a:solidFill>
              </a:rPr>
              <a:t>Спис о народима”.</a:t>
            </a:r>
            <a:endParaRPr lang="sr-Latn-CS" b="1" dirty="0" smtClean="0">
              <a:solidFill>
                <a:srgbClr val="FFC000"/>
              </a:solidFill>
            </a:endParaRPr>
          </a:p>
          <a:p>
            <a:r>
              <a:rPr lang="sr-Cyrl-CS" dirty="0" smtClean="0"/>
              <a:t>У овом делу сазнајемо да су се </a:t>
            </a:r>
            <a:r>
              <a:rPr lang="sr-Cyrl-CS" b="1" dirty="0" smtClean="0">
                <a:solidFill>
                  <a:srgbClr val="FF0000"/>
                </a:solidFill>
              </a:rPr>
              <a:t>Срби доселили на Балкан у 7.в.</a:t>
            </a:r>
          </a:p>
          <a:p>
            <a:r>
              <a:rPr lang="sr-Cyrl-CS" dirty="0" smtClean="0"/>
              <a:t>Срби су населили широко подручје које се протезало </a:t>
            </a:r>
            <a:r>
              <a:rPr lang="sr-Cyrl-CS" b="1" dirty="0" smtClean="0">
                <a:solidFill>
                  <a:srgbClr val="FFC000"/>
                </a:solidFill>
              </a:rPr>
              <a:t>на истоку до Рас</a:t>
            </a:r>
            <a:r>
              <a:rPr lang="sr-Cyrl-CS" dirty="0" smtClean="0">
                <a:solidFill>
                  <a:srgbClr val="FFC000"/>
                </a:solidFill>
              </a:rPr>
              <a:t>а,</a:t>
            </a:r>
            <a:r>
              <a:rPr lang="sr-Cyrl-CS" dirty="0" smtClean="0"/>
              <a:t> а </a:t>
            </a:r>
            <a:r>
              <a:rPr lang="sr-Cyrl-CS" b="1" dirty="0" smtClean="0">
                <a:solidFill>
                  <a:srgbClr val="FFC000"/>
                </a:solidFill>
              </a:rPr>
              <a:t>на западу до реке Цетине.</a:t>
            </a:r>
            <a:endParaRPr lang="en-US" b="1" dirty="0" smtClean="0">
              <a:solidFill>
                <a:srgbClr val="FFC000"/>
              </a:solidFill>
            </a:endParaRPr>
          </a:p>
          <a:p>
            <a:endParaRPr lang="sr-Latn-CS" b="1" dirty="0" smtClean="0">
              <a:solidFill>
                <a:srgbClr val="FFC000"/>
              </a:solidFill>
            </a:endParaRPr>
          </a:p>
          <a:p>
            <a:pPr>
              <a:buNone/>
            </a:pPr>
            <a:endParaRPr lang="en-US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Самуилово царство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lnSpcReduction="10000"/>
          </a:bodyPr>
          <a:lstStyle/>
          <a:p>
            <a:r>
              <a:rPr lang="sr-Cyrl-CS" b="1" dirty="0" smtClean="0">
                <a:solidFill>
                  <a:srgbClr val="FFC000"/>
                </a:solidFill>
              </a:rPr>
              <a:t>Прво бугарско царство</a:t>
            </a:r>
            <a:r>
              <a:rPr lang="sr-Cyrl-CS" dirty="0" smtClean="0"/>
              <a:t> престало је да постоји </a:t>
            </a:r>
            <a:r>
              <a:rPr lang="sr-Cyrl-CS" b="1" dirty="0" smtClean="0">
                <a:solidFill>
                  <a:srgbClr val="FF0000"/>
                </a:solidFill>
              </a:rPr>
              <a:t>971.г.</a:t>
            </a:r>
            <a:r>
              <a:rPr lang="sr-Cyrl-CS" dirty="0" smtClean="0"/>
              <a:t> када је његова територија прикључена Византији.</a:t>
            </a:r>
            <a:endParaRPr lang="sr-Cyrl-BA" dirty="0" smtClean="0"/>
          </a:p>
          <a:p>
            <a:r>
              <a:rPr lang="sr-Cyrl-BA" dirty="0" smtClean="0"/>
              <a:t>Ускоро је на територији </a:t>
            </a:r>
            <a:r>
              <a:rPr lang="sr-Cyrl-BA" b="1" dirty="0" smtClean="0">
                <a:solidFill>
                  <a:srgbClr val="FF0000"/>
                </a:solidFill>
              </a:rPr>
              <a:t>данашње Македоније  </a:t>
            </a:r>
            <a:r>
              <a:rPr lang="sr-Cyrl-BA" dirty="0" smtClean="0"/>
              <a:t>дошло до устанка против византијске власти, а вођа устанка је </a:t>
            </a:r>
            <a:r>
              <a:rPr lang="sr-Cyrl-BA" b="1" dirty="0" smtClean="0">
                <a:solidFill>
                  <a:srgbClr val="FFC000"/>
                </a:solidFill>
              </a:rPr>
              <a:t>био Самуило</a:t>
            </a:r>
            <a:r>
              <a:rPr lang="sr-Cyrl-BA" dirty="0" smtClean="0"/>
              <a:t>, син обласног македонског кнеза Николе.</a:t>
            </a:r>
          </a:p>
          <a:p>
            <a:r>
              <a:rPr lang="sr-Cyrl-BA" dirty="0" smtClean="0"/>
              <a:t>Самуило је проширио своју власт из </a:t>
            </a:r>
            <a:r>
              <a:rPr lang="sr-Cyrl-BA" b="1" dirty="0" smtClean="0">
                <a:solidFill>
                  <a:srgbClr val="FFC000"/>
                </a:solidFill>
              </a:rPr>
              <a:t>Македоније на делове Грчке до Пелопонеза, на  Албанију, Босну, Дукљу, Србију и Бугарску све до Дунава.</a:t>
            </a:r>
          </a:p>
          <a:p>
            <a:r>
              <a:rPr lang="sr-Cyrl-BA" dirty="0" smtClean="0"/>
              <a:t>Прогласио се за </a:t>
            </a:r>
            <a:r>
              <a:rPr lang="sr-Cyrl-BA" b="1" dirty="0" smtClean="0">
                <a:solidFill>
                  <a:srgbClr val="FF0000"/>
                </a:solidFill>
              </a:rPr>
              <a:t>цара Бугара  976.г</a:t>
            </a:r>
            <a:r>
              <a:rPr lang="sr-Cyrl-BA" dirty="0" smtClean="0"/>
              <a:t>. утемељујући своју државу на традицијама некадашњег </a:t>
            </a:r>
            <a:r>
              <a:rPr lang="sr-Cyrl-BA" b="1" dirty="0" smtClean="0">
                <a:solidFill>
                  <a:srgbClr val="FFC000"/>
                </a:solidFill>
              </a:rPr>
              <a:t>Првог Бугарског царства.</a:t>
            </a:r>
          </a:p>
          <a:p>
            <a:r>
              <a:rPr lang="sr-Cyrl-BA" dirty="0" smtClean="0">
                <a:solidFill>
                  <a:srgbClr val="FF0000"/>
                </a:solidFill>
              </a:rPr>
              <a:t>Престоница </a:t>
            </a:r>
            <a:r>
              <a:rPr lang="sr-Cyrl-BA" dirty="0" smtClean="0"/>
              <a:t>његове државе била је </a:t>
            </a:r>
            <a:r>
              <a:rPr lang="sr-Cyrl-BA" b="1" smtClean="0">
                <a:solidFill>
                  <a:srgbClr val="FF0000"/>
                </a:solidFill>
              </a:rPr>
              <a:t>у Охриду.</a:t>
            </a:r>
            <a:endParaRPr lang="sr-Cyrl-BA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sr-Cyrl-C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00914_160143.jpg"/>
          <p:cNvPicPr>
            <a:picLocks noGrp="1" noChangeAspect="1"/>
          </p:cNvPicPr>
          <p:nvPr>
            <p:ph idx="1"/>
          </p:nvPr>
        </p:nvPicPr>
        <p:blipFill>
          <a:blip r:embed="rId2"/>
          <a:srcRect t="135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Ohrid_in_Macedonia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500043"/>
            <a:ext cx="8572560" cy="582455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41457826_69640b91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44" y="285728"/>
            <a:ext cx="8858312" cy="635798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Василије </a:t>
            </a:r>
            <a:r>
              <a:rPr lang="sr-Latn-CS" b="1" dirty="0" smtClean="0">
                <a:solidFill>
                  <a:srgbClr val="FFC000"/>
                </a:solidFill>
              </a:rPr>
              <a:t>II</a:t>
            </a:r>
            <a:r>
              <a:rPr lang="sr-Cyrl-CS" b="1" dirty="0" smtClean="0">
                <a:solidFill>
                  <a:srgbClr val="FFC000"/>
                </a:solidFill>
              </a:rPr>
              <a:t> Бугароубица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92500"/>
          </a:bodyPr>
          <a:lstStyle/>
          <a:p>
            <a:r>
              <a:rPr lang="sr-Cyrl-CS" sz="2800" dirty="0" smtClean="0"/>
              <a:t>Пошто је средио прилике на истоку византијски цар </a:t>
            </a:r>
            <a:r>
              <a:rPr lang="sr-Cyrl-CS" sz="2800" b="1" dirty="0" smtClean="0">
                <a:solidFill>
                  <a:srgbClr val="FF0000"/>
                </a:solidFill>
              </a:rPr>
              <a:t>Василије </a:t>
            </a:r>
            <a:r>
              <a:rPr lang="sr-Latn-CS" sz="2800" b="1" dirty="0" smtClean="0">
                <a:solidFill>
                  <a:srgbClr val="FF0000"/>
                </a:solidFill>
              </a:rPr>
              <a:t>II</a:t>
            </a:r>
            <a:r>
              <a:rPr lang="sr-Cyrl-CS" sz="2800" b="1" dirty="0" smtClean="0">
                <a:solidFill>
                  <a:srgbClr val="FF0000"/>
                </a:solidFill>
              </a:rPr>
              <a:t> </a:t>
            </a:r>
            <a:r>
              <a:rPr lang="sr-Cyrl-CS" sz="2800" dirty="0" smtClean="0"/>
              <a:t>је кренуо против Самуила.</a:t>
            </a:r>
          </a:p>
          <a:p>
            <a:r>
              <a:rPr lang="sr-Cyrl-CS" sz="2800" b="1" dirty="0" smtClean="0">
                <a:solidFill>
                  <a:srgbClr val="FFC000"/>
                </a:solidFill>
              </a:rPr>
              <a:t>У бици на планини  Беласици 1014. г. </a:t>
            </a:r>
            <a:r>
              <a:rPr lang="sr-Cyrl-CS" sz="2800" dirty="0" smtClean="0"/>
              <a:t>страховито је поразио Самуилову војску, </a:t>
            </a:r>
            <a:r>
              <a:rPr lang="sr-Cyrl-CS" sz="2800" b="1" dirty="0" smtClean="0">
                <a:solidFill>
                  <a:srgbClr val="FF0000"/>
                </a:solidFill>
              </a:rPr>
              <a:t>заробивши 14.000 војника</a:t>
            </a:r>
            <a:r>
              <a:rPr lang="sr-Cyrl-CS" sz="2800" dirty="0" smtClean="0"/>
              <a:t>. </a:t>
            </a:r>
          </a:p>
          <a:p>
            <a:r>
              <a:rPr lang="sr-Cyrl-CS" sz="2800" dirty="0" smtClean="0"/>
              <a:t>Наредио је да се заробљени војници ослепе, а </a:t>
            </a:r>
            <a:r>
              <a:rPr lang="sr-Cyrl-CS" sz="2800" b="1" dirty="0" smtClean="0">
                <a:solidFill>
                  <a:srgbClr val="92D050"/>
                </a:solidFill>
              </a:rPr>
              <a:t>сваком стотом је остављено по једно око </a:t>
            </a:r>
            <a:r>
              <a:rPr lang="sr-Cyrl-CS" sz="2800" dirty="0" smtClean="0"/>
              <a:t>како би могли да осакаћену војску одведу до Самуила. Пред призором  овакве војске Самуило је од срчаног удара издахнуо.</a:t>
            </a:r>
          </a:p>
          <a:p>
            <a:r>
              <a:rPr lang="sr-Cyrl-CS" sz="2800" dirty="0" smtClean="0"/>
              <a:t>Цар Василије</a:t>
            </a:r>
            <a:r>
              <a:rPr lang="sr-Latn-CS" sz="2800" dirty="0" smtClean="0"/>
              <a:t> II</a:t>
            </a:r>
            <a:r>
              <a:rPr lang="sr-Cyrl-CS" sz="2800" dirty="0" smtClean="0"/>
              <a:t> је </a:t>
            </a:r>
            <a:r>
              <a:rPr lang="sr-Cyrl-CS" sz="2800" b="1" dirty="0" smtClean="0">
                <a:solidFill>
                  <a:srgbClr val="FFC000"/>
                </a:solidFill>
              </a:rPr>
              <a:t>до 1018. г. уништио Самуилово царство,</a:t>
            </a:r>
            <a:r>
              <a:rPr lang="sr-Cyrl-CS" sz="2800" dirty="0" smtClean="0"/>
              <a:t> а </a:t>
            </a:r>
            <a:r>
              <a:rPr lang="sr-Cyrl-CS" sz="2800" b="1" dirty="0" smtClean="0">
                <a:solidFill>
                  <a:srgbClr val="FFC000"/>
                </a:solidFill>
              </a:rPr>
              <a:t>границе Византијског царства </a:t>
            </a:r>
            <a:r>
              <a:rPr lang="sr-Cyrl-CS" sz="2800" dirty="0" smtClean="0"/>
              <a:t>поново су биле на </a:t>
            </a:r>
            <a:r>
              <a:rPr lang="sr-Cyrl-CS" sz="2800" b="1" dirty="0" smtClean="0">
                <a:solidFill>
                  <a:srgbClr val="FF0000"/>
                </a:solidFill>
              </a:rPr>
              <a:t>Сави и Дунаву</a:t>
            </a:r>
            <a:r>
              <a:rPr lang="sr-Cyrl-C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800px-Byzantine_during_the_reign_of_Basil_II_sr_svg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asilios_II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0"/>
            <a:ext cx="5136222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sr-Cyrl-BA" b="1" dirty="0" smtClean="0">
                <a:solidFill>
                  <a:srgbClr val="FFC000"/>
                </a:solidFill>
              </a:rPr>
              <a:t>СРПСКЕ ЗЕМЉЕ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000660"/>
          </a:xfrm>
        </p:spPr>
        <p:txBody>
          <a:bodyPr>
            <a:normAutofit lnSpcReduction="10000"/>
          </a:bodyPr>
          <a:lstStyle/>
          <a:p>
            <a:r>
              <a:rPr lang="sr-Cyrl-BA" dirty="0" smtClean="0"/>
              <a:t>На подручју </a:t>
            </a:r>
            <a:r>
              <a:rPr lang="sr-Cyrl-BA" b="1" dirty="0" smtClean="0">
                <a:solidFill>
                  <a:srgbClr val="FFC000"/>
                </a:solidFill>
              </a:rPr>
              <a:t>између Раса на истоку и Цетине на западу,</a:t>
            </a:r>
            <a:r>
              <a:rPr lang="sr-Cyrl-BA" dirty="0" smtClean="0"/>
              <a:t> које су населили Срби, Константин Порфирогенит разликује </a:t>
            </a:r>
            <a:r>
              <a:rPr lang="sr-Cyrl-BA" b="1" dirty="0" smtClean="0">
                <a:solidFill>
                  <a:srgbClr val="FFC000"/>
                </a:solidFill>
              </a:rPr>
              <a:t>приморске српске земље и српске земље у унутрашњости. </a:t>
            </a:r>
          </a:p>
          <a:p>
            <a:r>
              <a:rPr lang="sr-Cyrl-BA" b="1" dirty="0" smtClean="0">
                <a:solidFill>
                  <a:srgbClr val="FFC000"/>
                </a:solidFill>
              </a:rPr>
              <a:t>Термин српске земље </a:t>
            </a:r>
            <a:r>
              <a:rPr lang="sr-Cyrl-BA" dirty="0" smtClean="0"/>
              <a:t>овде се </a:t>
            </a:r>
            <a:r>
              <a:rPr lang="sr-Cyrl-BA" b="1" dirty="0" smtClean="0">
                <a:solidFill>
                  <a:srgbClr val="FFC000"/>
                </a:solidFill>
              </a:rPr>
              <a:t>не употребљава у значењу државе</a:t>
            </a:r>
            <a:r>
              <a:rPr lang="sr-Cyrl-BA" dirty="0" smtClean="0"/>
              <a:t>, јер Срби у периоду досељавања и неко време након њега нису још увек формирали своју државу, већ се </a:t>
            </a:r>
            <a:r>
              <a:rPr lang="sr-Cyrl-BA" b="1" dirty="0" smtClean="0">
                <a:solidFill>
                  <a:srgbClr val="FF0000"/>
                </a:solidFill>
              </a:rPr>
              <a:t>термин употребљава да означи области или територије на којима живе Срби. </a:t>
            </a:r>
            <a:r>
              <a:rPr lang="sr-Cyrl-BA" dirty="0" smtClean="0"/>
              <a:t> </a:t>
            </a:r>
          </a:p>
          <a:p>
            <a:r>
              <a:rPr lang="sr-Cyrl-BA" dirty="0" smtClean="0"/>
              <a:t>Поједине српске земље ће се временом организовати у државе и под своје окриље ће окупљати остале српске земље.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737px-Srbsko_IX_sr_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643709"/>
          </a:xfr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Приморске српске земље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43602"/>
          </a:xfrm>
        </p:spPr>
        <p:txBody>
          <a:bodyPr/>
          <a:lstStyle/>
          <a:p>
            <a:endParaRPr lang="sr-Cyrl-CS" b="1" dirty="0" smtClean="0">
              <a:solidFill>
                <a:srgbClr val="FFC000"/>
              </a:solidFill>
            </a:endParaRPr>
          </a:p>
          <a:p>
            <a:r>
              <a:rPr lang="sr-Cyrl-CS" b="1" dirty="0" smtClean="0">
                <a:solidFill>
                  <a:srgbClr val="FFC000"/>
                </a:solidFill>
              </a:rPr>
              <a:t>Дукља (Зета, Црна Гора) </a:t>
            </a:r>
            <a:r>
              <a:rPr lang="sr-Cyrl-CS" dirty="0" smtClean="0"/>
              <a:t>- најјужнија приморска српска земља која се простирала </a:t>
            </a:r>
            <a:r>
              <a:rPr lang="sr-Cyrl-CS" b="1" dirty="0" smtClean="0">
                <a:solidFill>
                  <a:srgbClr val="92D050"/>
                </a:solidFill>
              </a:rPr>
              <a:t>од ушћа реке Бојане до Боке Которске.</a:t>
            </a:r>
          </a:p>
          <a:p>
            <a:r>
              <a:rPr lang="sr-Cyrl-CS" b="1" dirty="0" smtClean="0">
                <a:solidFill>
                  <a:srgbClr val="FFC000"/>
                </a:solidFill>
              </a:rPr>
              <a:t>Травунија (Требиње) </a:t>
            </a:r>
            <a:r>
              <a:rPr lang="sr-Cyrl-CS" dirty="0" smtClean="0"/>
              <a:t>– простирала се </a:t>
            </a:r>
            <a:r>
              <a:rPr lang="sr-Cyrl-CS" b="1" dirty="0" smtClean="0">
                <a:solidFill>
                  <a:srgbClr val="92D050"/>
                </a:solidFill>
              </a:rPr>
              <a:t>од Боке Которске до Дубровника.</a:t>
            </a:r>
          </a:p>
          <a:p>
            <a:r>
              <a:rPr lang="sr-Cyrl-CS" b="1" dirty="0" smtClean="0">
                <a:solidFill>
                  <a:srgbClr val="FFC000"/>
                </a:solidFill>
              </a:rPr>
              <a:t>Захумље (Хум) </a:t>
            </a:r>
            <a:r>
              <a:rPr lang="sr-Cyrl-CS" dirty="0" smtClean="0"/>
              <a:t>– простирало се </a:t>
            </a:r>
            <a:r>
              <a:rPr lang="sr-Cyrl-CS" b="1" dirty="0" smtClean="0">
                <a:solidFill>
                  <a:srgbClr val="92D050"/>
                </a:solidFill>
              </a:rPr>
              <a:t>од Дубровника до Неретве.</a:t>
            </a:r>
          </a:p>
          <a:p>
            <a:r>
              <a:rPr lang="sr-Cyrl-CS" b="1" dirty="0" smtClean="0">
                <a:solidFill>
                  <a:srgbClr val="FFC000"/>
                </a:solidFill>
              </a:rPr>
              <a:t>Неретљанска област (Паганија) </a:t>
            </a:r>
            <a:r>
              <a:rPr lang="sr-Cyrl-CS" dirty="0" smtClean="0"/>
              <a:t>– протезала се од </a:t>
            </a:r>
            <a:r>
              <a:rPr lang="sr-Cyrl-CS" b="1" dirty="0" smtClean="0">
                <a:solidFill>
                  <a:srgbClr val="92D050"/>
                </a:solidFill>
              </a:rPr>
              <a:t>Неретве до Цетине </a:t>
            </a:r>
            <a:r>
              <a:rPr lang="sr-Cyrl-CS" dirty="0" smtClean="0"/>
              <a:t>укључујући и </a:t>
            </a:r>
            <a:r>
              <a:rPr lang="sr-Cyrl-CS" b="1" dirty="0" smtClean="0">
                <a:solidFill>
                  <a:srgbClr val="FF0000"/>
                </a:solidFill>
              </a:rPr>
              <a:t>острва Брач, Хвар, Корчулу и Мљет.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00914_1348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01" b="1041"/>
          <a:stretch>
            <a:fillRect/>
          </a:stretch>
        </p:blipFill>
        <p:spPr>
          <a:xfrm>
            <a:off x="0" y="0"/>
            <a:ext cx="9144000" cy="678661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Српске земље у унутрашњности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r>
              <a:rPr lang="sr-Cyrl-CS" b="1" dirty="0" smtClean="0">
                <a:solidFill>
                  <a:srgbClr val="FF0000"/>
                </a:solidFill>
              </a:rPr>
              <a:t>Најпространију област </a:t>
            </a:r>
            <a:r>
              <a:rPr lang="sr-Cyrl-CS" dirty="0" smtClean="0"/>
              <a:t>насељену Србима  Константин Порфирогенит назива  </a:t>
            </a:r>
            <a:r>
              <a:rPr lang="sr-Cyrl-CS" b="1" dirty="0" smtClean="0">
                <a:solidFill>
                  <a:srgbClr val="FFC000"/>
                </a:solidFill>
              </a:rPr>
              <a:t>Србијом </a:t>
            </a:r>
            <a:r>
              <a:rPr lang="sr-Cyrl-CS" dirty="0" smtClean="0"/>
              <a:t>и за њу каже да се простирала:</a:t>
            </a:r>
          </a:p>
          <a:p>
            <a:pPr lvl="1"/>
            <a:r>
              <a:rPr lang="sr-Cyrl-CS" dirty="0" smtClean="0"/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на северу </a:t>
            </a:r>
            <a:r>
              <a:rPr lang="sr-Cyrl-CS" b="1" dirty="0" smtClean="0">
                <a:solidFill>
                  <a:srgbClr val="FFC000"/>
                </a:solidFill>
              </a:rPr>
              <a:t>до Саве</a:t>
            </a:r>
          </a:p>
          <a:p>
            <a:pPr lvl="1"/>
            <a:r>
              <a:rPr lang="sr-Cyrl-CS" b="1" dirty="0" smtClean="0">
                <a:solidFill>
                  <a:srgbClr val="FF0000"/>
                </a:solidFill>
              </a:rPr>
              <a:t>На западу </a:t>
            </a:r>
            <a:r>
              <a:rPr lang="sr-Cyrl-CS" dirty="0" smtClean="0"/>
              <a:t>према реци </a:t>
            </a:r>
            <a:r>
              <a:rPr lang="sr-Cyrl-CS" b="1" dirty="0" smtClean="0">
                <a:solidFill>
                  <a:srgbClr val="FFC000"/>
                </a:solidFill>
              </a:rPr>
              <a:t>Врбас</a:t>
            </a:r>
          </a:p>
          <a:p>
            <a:pPr lvl="1"/>
            <a:r>
              <a:rPr lang="sr-Cyrl-CS" b="1" dirty="0" smtClean="0">
                <a:solidFill>
                  <a:srgbClr val="FF0000"/>
                </a:solidFill>
              </a:rPr>
              <a:t>На исотку </a:t>
            </a:r>
            <a:r>
              <a:rPr lang="sr-Cyrl-CS" b="1" dirty="0" smtClean="0">
                <a:solidFill>
                  <a:srgbClr val="FFC000"/>
                </a:solidFill>
              </a:rPr>
              <a:t>до Ибра</a:t>
            </a:r>
          </a:p>
          <a:p>
            <a:pPr lvl="1"/>
            <a:r>
              <a:rPr lang="sr-Cyrl-CS" b="1" dirty="0" smtClean="0">
                <a:solidFill>
                  <a:srgbClr val="FF0000"/>
                </a:solidFill>
              </a:rPr>
              <a:t>На југу </a:t>
            </a:r>
            <a:r>
              <a:rPr lang="sr-Cyrl-CS" b="1" dirty="0" smtClean="0">
                <a:solidFill>
                  <a:srgbClr val="FFC000"/>
                </a:solidFill>
              </a:rPr>
              <a:t>до планина које је одвајају од приморских српских земаља.</a:t>
            </a:r>
          </a:p>
          <a:p>
            <a:r>
              <a:rPr lang="sr-Cyrl-CS" b="1" dirty="0" smtClean="0">
                <a:solidFill>
                  <a:srgbClr val="FF0000"/>
                </a:solidFill>
              </a:rPr>
              <a:t>На западу Србије </a:t>
            </a:r>
            <a:r>
              <a:rPr lang="sr-Cyrl-CS" dirty="0" smtClean="0"/>
              <a:t>налазила се </a:t>
            </a:r>
            <a:r>
              <a:rPr lang="sr-Cyrl-CS" b="1" dirty="0" smtClean="0">
                <a:solidFill>
                  <a:srgbClr val="FFC000"/>
                </a:solidFill>
              </a:rPr>
              <a:t>област Босна </a:t>
            </a:r>
            <a:r>
              <a:rPr lang="sr-Cyrl-CS" dirty="0" smtClean="0"/>
              <a:t>око горњег тока истоимене реке</a:t>
            </a:r>
          </a:p>
          <a:p>
            <a:r>
              <a:rPr lang="sr-Cyrl-CS" b="1" dirty="0" smtClean="0">
                <a:solidFill>
                  <a:srgbClr val="FF0000"/>
                </a:solidFill>
              </a:rPr>
              <a:t>На истоку Србије </a:t>
            </a:r>
            <a:r>
              <a:rPr lang="sr-Cyrl-CS" dirty="0" smtClean="0"/>
              <a:t>налазила се </a:t>
            </a:r>
            <a:r>
              <a:rPr lang="sr-Cyrl-CS" b="1" dirty="0" smtClean="0">
                <a:solidFill>
                  <a:srgbClr val="FFC000"/>
                </a:solidFill>
              </a:rPr>
              <a:t>Рашка или Раса.</a:t>
            </a:r>
          </a:p>
          <a:p>
            <a:r>
              <a:rPr lang="sr-Cyrl-CS" dirty="0" smtClean="0"/>
              <a:t>Ове две области чине саставне делове Србије.</a:t>
            </a:r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sr-Cyrl-CS" b="1" dirty="0" smtClean="0">
                <a:solidFill>
                  <a:srgbClr val="FFC000"/>
                </a:solidFill>
              </a:rPr>
              <a:t>Најстарија српска држава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</p:spPr>
        <p:txBody>
          <a:bodyPr>
            <a:normAutofit lnSpcReduction="10000"/>
          </a:bodyPr>
          <a:lstStyle/>
          <a:p>
            <a:r>
              <a:rPr lang="sr-Cyrl-CS" dirty="0" smtClean="0"/>
              <a:t>Не може се поуздано утврдити када су Срби формирали државу, али је </a:t>
            </a:r>
            <a:r>
              <a:rPr lang="sr-Cyrl-CS" b="1" dirty="0" smtClean="0">
                <a:solidFill>
                  <a:srgbClr val="FFC000"/>
                </a:solidFill>
              </a:rPr>
              <a:t>окупљање српских земаља у јединствену државу </a:t>
            </a:r>
            <a:r>
              <a:rPr lang="sr-Cyrl-CS" dirty="0" smtClean="0"/>
              <a:t>текло постепено и споро јер је </a:t>
            </a:r>
            <a:r>
              <a:rPr lang="sr-Cyrl-CS" b="1" dirty="0" smtClean="0">
                <a:solidFill>
                  <a:srgbClr val="FFC000"/>
                </a:solidFill>
              </a:rPr>
              <a:t>ометано спољним факторима</a:t>
            </a:r>
            <a:r>
              <a:rPr lang="sr-Cyrl-CS" dirty="0" smtClean="0"/>
              <a:t>. Биле су то  </a:t>
            </a:r>
            <a:r>
              <a:rPr lang="sr-Cyrl-CS" b="1" dirty="0" smtClean="0">
                <a:solidFill>
                  <a:srgbClr val="FF0000"/>
                </a:solidFill>
              </a:rPr>
              <a:t>моћне државе </a:t>
            </a:r>
            <a:r>
              <a:rPr lang="sr-Cyrl-CS" dirty="0" smtClean="0"/>
              <a:t>у суседству  које су тежиле да српске земље покоре или бар остваре свој утицај. То су биле следеће државе:</a:t>
            </a:r>
          </a:p>
          <a:p>
            <a:pPr lvl="1"/>
            <a:r>
              <a:rPr lang="sr-Cyrl-CS" dirty="0" smtClean="0"/>
              <a:t>На </a:t>
            </a:r>
            <a:r>
              <a:rPr lang="sr-Cyrl-CS" b="1" dirty="0" smtClean="0">
                <a:solidFill>
                  <a:srgbClr val="FF0000"/>
                </a:solidFill>
              </a:rPr>
              <a:t>југу Византија </a:t>
            </a:r>
            <a:r>
              <a:rPr lang="sr-Cyrl-CS" dirty="0" smtClean="0"/>
              <a:t>(на чијој територији су се Срби и  населили)</a:t>
            </a:r>
            <a:endParaRPr lang="sr-Cyrl-CS" b="1" dirty="0" smtClean="0">
              <a:solidFill>
                <a:srgbClr val="FF0000"/>
              </a:solidFill>
            </a:endParaRPr>
          </a:p>
          <a:p>
            <a:pPr lvl="1"/>
            <a:r>
              <a:rPr lang="sr-Cyrl-CS" dirty="0" smtClean="0"/>
              <a:t>На </a:t>
            </a:r>
            <a:r>
              <a:rPr lang="sr-Cyrl-CS" b="1" dirty="0" smtClean="0">
                <a:solidFill>
                  <a:srgbClr val="FF0000"/>
                </a:solidFill>
              </a:rPr>
              <a:t>истоку Бугарска</a:t>
            </a:r>
          </a:p>
          <a:p>
            <a:pPr lvl="1"/>
            <a:r>
              <a:rPr lang="sr-Cyrl-CS" dirty="0" smtClean="0"/>
              <a:t>На </a:t>
            </a:r>
            <a:r>
              <a:rPr lang="sr-Cyrl-CS" b="1" dirty="0" smtClean="0">
                <a:solidFill>
                  <a:srgbClr val="FF0000"/>
                </a:solidFill>
              </a:rPr>
              <a:t>северу Угарска ( Мађарска)</a:t>
            </a:r>
          </a:p>
          <a:p>
            <a:r>
              <a:rPr lang="sr-Cyrl-CS" dirty="0" smtClean="0"/>
              <a:t>Ипак </a:t>
            </a:r>
            <a:r>
              <a:rPr lang="sr-Cyrl-CS" b="1" dirty="0" smtClean="0">
                <a:solidFill>
                  <a:srgbClr val="FFC000"/>
                </a:solidFill>
              </a:rPr>
              <a:t>прва српска држава </a:t>
            </a:r>
            <a:r>
              <a:rPr lang="sr-Cyrl-CS" dirty="0" smtClean="0"/>
              <a:t>формирала се са </a:t>
            </a:r>
            <a:r>
              <a:rPr lang="sr-Cyrl-CS" b="1" dirty="0" smtClean="0">
                <a:solidFill>
                  <a:srgbClr val="FFC000"/>
                </a:solidFill>
              </a:rPr>
              <a:t>центром  у Рашкој</a:t>
            </a:r>
            <a:r>
              <a:rPr lang="sr-Cyrl-CS" dirty="0" smtClean="0"/>
              <a:t>,те су стога појмови </a:t>
            </a:r>
            <a:r>
              <a:rPr lang="sr-Cyrl-CS" b="1" dirty="0" smtClean="0">
                <a:solidFill>
                  <a:srgbClr val="FFC000"/>
                </a:solidFill>
              </a:rPr>
              <a:t>Рашка и Србија постали синоними.</a:t>
            </a:r>
          </a:p>
          <a:p>
            <a:pPr>
              <a:buNone/>
            </a:pPr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rpskoslovenski-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286808" cy="6429419"/>
          </a:xfrm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1243</Words>
  <Application>Microsoft Office PowerPoint</Application>
  <PresentationFormat>On-screen Show (4:3)</PresentationFormat>
  <Paragraphs>84</Paragraphs>
  <Slides>26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ДОСЕЉАВАЊЕ СРБА НА БАЛКАНСКО ПОЛУОСТРВО</vt:lpstr>
      <vt:lpstr>Досељавање Срба на Балкан</vt:lpstr>
      <vt:lpstr>СРПСКЕ ЗЕМЉЕ</vt:lpstr>
      <vt:lpstr>Slide 4</vt:lpstr>
      <vt:lpstr>Приморске српске земље</vt:lpstr>
      <vt:lpstr>Slide 6</vt:lpstr>
      <vt:lpstr>Српске земље у унутрашњности</vt:lpstr>
      <vt:lpstr>Најстарија српска држава</vt:lpstr>
      <vt:lpstr>Slide 9</vt:lpstr>
      <vt:lpstr>Slide 10</vt:lpstr>
      <vt:lpstr>Slide 11</vt:lpstr>
      <vt:lpstr>Српски владари</vt:lpstr>
      <vt:lpstr>Србија и Бугарска</vt:lpstr>
      <vt:lpstr>Slide 14</vt:lpstr>
      <vt:lpstr>Србија кнеза Часлава </vt:lpstr>
      <vt:lpstr>Slide 16</vt:lpstr>
      <vt:lpstr>Покрштавање Срба</vt:lpstr>
      <vt:lpstr>Печат кнеза Стројимира (9.век) </vt:lpstr>
      <vt:lpstr>Slide 19</vt:lpstr>
      <vt:lpstr>Самуилово царство </vt:lpstr>
      <vt:lpstr>Slide 21</vt:lpstr>
      <vt:lpstr>Slide 22</vt:lpstr>
      <vt:lpstr>Slide 23</vt:lpstr>
      <vt:lpstr>Василије II Бугароубица</vt:lpstr>
      <vt:lpstr>Slide 25</vt:lpstr>
      <vt:lpstr>Slide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Аутор презентације</dc:title>
  <dc:creator>Danijela</dc:creator>
  <cp:lastModifiedBy>Danijela</cp:lastModifiedBy>
  <cp:revision>35</cp:revision>
  <dcterms:created xsi:type="dcterms:W3CDTF">2020-09-13T09:42:01Z</dcterms:created>
  <dcterms:modified xsi:type="dcterms:W3CDTF">2021-04-09T08:22:31Z</dcterms:modified>
</cp:coreProperties>
</file>