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sldIdLst>
    <p:sldId id="256" r:id="rId2"/>
    <p:sldId id="262" r:id="rId3"/>
    <p:sldId id="258" r:id="rId4"/>
    <p:sldId id="257" r:id="rId5"/>
    <p:sldId id="259" r:id="rId6"/>
    <p:sldId id="260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1E1C2-A22A-4C99-8C82-52453DC2C2F6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9ABD3DA-E70B-4FFF-A87F-C78CF0839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657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1E1C2-A22A-4C99-8C82-52453DC2C2F6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9ABD3DA-E70B-4FFF-A87F-C78CF0839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641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1E1C2-A22A-4C99-8C82-52453DC2C2F6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9ABD3DA-E70B-4FFF-A87F-C78CF0839A0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1376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1E1C2-A22A-4C99-8C82-52453DC2C2F6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9ABD3DA-E70B-4FFF-A87F-C78CF0839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102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1E1C2-A22A-4C99-8C82-52453DC2C2F6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9ABD3DA-E70B-4FFF-A87F-C78CF0839A02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5755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1E1C2-A22A-4C99-8C82-52453DC2C2F6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9ABD3DA-E70B-4FFF-A87F-C78CF0839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867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1E1C2-A22A-4C99-8C82-52453DC2C2F6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BD3DA-E70B-4FFF-A87F-C78CF0839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1094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1E1C2-A22A-4C99-8C82-52453DC2C2F6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BD3DA-E70B-4FFF-A87F-C78CF0839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019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1E1C2-A22A-4C99-8C82-52453DC2C2F6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BD3DA-E70B-4FFF-A87F-C78CF0839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376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1E1C2-A22A-4C99-8C82-52453DC2C2F6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9ABD3DA-E70B-4FFF-A87F-C78CF0839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592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1E1C2-A22A-4C99-8C82-52453DC2C2F6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9ABD3DA-E70B-4FFF-A87F-C78CF0839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132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1E1C2-A22A-4C99-8C82-52453DC2C2F6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9ABD3DA-E70B-4FFF-A87F-C78CF0839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596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1E1C2-A22A-4C99-8C82-52453DC2C2F6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BD3DA-E70B-4FFF-A87F-C78CF0839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54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1E1C2-A22A-4C99-8C82-52453DC2C2F6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BD3DA-E70B-4FFF-A87F-C78CF0839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611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1E1C2-A22A-4C99-8C82-52453DC2C2F6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BD3DA-E70B-4FFF-A87F-C78CF0839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811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1E1C2-A22A-4C99-8C82-52453DC2C2F6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9ABD3DA-E70B-4FFF-A87F-C78CF0839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70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1E1C2-A22A-4C99-8C82-52453DC2C2F6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9ABD3DA-E70B-4FFF-A87F-C78CF0839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907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 smtClean="0"/>
              <a:t>Србија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sr-Cyrl-RS" dirty="0" smtClean="0"/>
              <a:t>Положај</a:t>
            </a:r>
          </a:p>
          <a:p>
            <a:r>
              <a:rPr lang="sr-Cyrl-RS" dirty="0" smtClean="0"/>
              <a:t>Границе</a:t>
            </a:r>
          </a:p>
          <a:p>
            <a:r>
              <a:rPr lang="sr-Cyrl-RS" dirty="0" smtClean="0"/>
              <a:t>Величина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0467" y="86264"/>
            <a:ext cx="6186431" cy="412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45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6495" y="192790"/>
            <a:ext cx="8911687" cy="1280890"/>
          </a:xfrm>
        </p:spPr>
        <p:txBody>
          <a:bodyPr/>
          <a:lstStyle/>
          <a:p>
            <a:pPr algn="ctr"/>
            <a:r>
              <a:rPr lang="sr-Cyrl-RS" dirty="0" smtClean="0"/>
              <a:t>Положај Србије – Европа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19919" y="1584269"/>
            <a:ext cx="6049275" cy="50922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19919" y="3150194"/>
            <a:ext cx="23150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Површина Србије</a:t>
            </a:r>
          </a:p>
          <a:p>
            <a:r>
              <a:rPr lang="sr-Cyrl-RS" dirty="0" smtClean="0"/>
              <a:t>88 </a:t>
            </a:r>
            <a:r>
              <a:rPr lang="sr-Cyrl-RS" dirty="0" smtClean="0"/>
              <a:t>502</a:t>
            </a:r>
            <a:r>
              <a:rPr lang="sr-Cyrl-RS" dirty="0" smtClean="0"/>
              <a:t> </a:t>
            </a:r>
            <a:r>
              <a:rPr lang="sr-Cyrl-RS" dirty="0" smtClean="0"/>
              <a:t>км</a:t>
            </a:r>
            <a:r>
              <a:rPr lang="sr-Cyrl-RS" baseline="30000" dirty="0" smtClean="0"/>
              <a:t>2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344666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227" y="89272"/>
            <a:ext cx="10122411" cy="920019"/>
          </a:xfrm>
        </p:spPr>
        <p:txBody>
          <a:bodyPr/>
          <a:lstStyle/>
          <a:p>
            <a:pPr algn="ctr"/>
            <a:r>
              <a:rPr lang="sr-Cyrl-RS" dirty="0" smtClean="0"/>
              <a:t>Балканско полуострво - државе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239" y="1158814"/>
            <a:ext cx="7167972" cy="5491811"/>
          </a:xfrm>
        </p:spPr>
      </p:pic>
      <p:sp>
        <p:nvSpPr>
          <p:cNvPr id="5" name="TextBox 4"/>
          <p:cNvSpPr txBox="1"/>
          <p:nvPr/>
        </p:nvSpPr>
        <p:spPr>
          <a:xfrm>
            <a:off x="966158" y="1354347"/>
            <a:ext cx="357133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r-Cyrl-RS" dirty="0" smtClean="0"/>
              <a:t>Полуострво је део копна који је са три стране окружен воденим површинама док је са четврте повезан са копном.</a:t>
            </a:r>
          </a:p>
          <a:p>
            <a:pPr marL="285750" indent="-285750">
              <a:buFontTx/>
              <a:buChar char="-"/>
            </a:pPr>
            <a:r>
              <a:rPr lang="sr-Cyrl-RS" dirty="0" smtClean="0"/>
              <a:t>Која мора окружују Балканско полуострво?</a:t>
            </a:r>
          </a:p>
          <a:p>
            <a:pPr marL="285750" indent="-285750">
              <a:buFontTx/>
              <a:buChar char="-"/>
            </a:pPr>
            <a:endParaRPr lang="sr-Cyrl-RS" dirty="0"/>
          </a:p>
          <a:p>
            <a:pPr marL="285750" indent="-285750">
              <a:buFontTx/>
              <a:buChar char="-"/>
            </a:pPr>
            <a:endParaRPr lang="sr-Cyrl-RS" dirty="0" smtClean="0"/>
          </a:p>
          <a:p>
            <a:pPr marL="285750" indent="-285750">
              <a:buFontTx/>
              <a:buChar char="-"/>
            </a:pPr>
            <a:endParaRPr lang="sr-Cyrl-RS" dirty="0"/>
          </a:p>
          <a:p>
            <a:pPr marL="285750" indent="-285750">
              <a:buFontTx/>
              <a:buChar char="-"/>
            </a:pPr>
            <a:endParaRPr lang="sr-Cyrl-RS" dirty="0" smtClean="0"/>
          </a:p>
          <a:p>
            <a:pPr marL="285750" indent="-285750">
              <a:buFontTx/>
              <a:buChar char="-"/>
            </a:pPr>
            <a:endParaRPr lang="sr-Cyrl-RS" dirty="0"/>
          </a:p>
          <a:p>
            <a:pPr marL="285750" indent="-285750">
              <a:buFontTx/>
              <a:buChar char="-"/>
            </a:pPr>
            <a:endParaRPr lang="sr-Cyrl-RS" dirty="0" smtClean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72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Србија је једна од држава Балканског полуострву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Државе и главни градови Балканског полуострва</a:t>
            </a:r>
          </a:p>
          <a:p>
            <a:pPr lvl="1"/>
            <a:r>
              <a:rPr lang="sr-Cyrl-RS" dirty="0" smtClean="0"/>
              <a:t>Србија - Београд</a:t>
            </a:r>
          </a:p>
          <a:p>
            <a:pPr lvl="1"/>
            <a:r>
              <a:rPr lang="sr-Cyrl-RS" dirty="0" smtClean="0"/>
              <a:t>Словенија – Љубљана</a:t>
            </a:r>
          </a:p>
          <a:p>
            <a:pPr lvl="1"/>
            <a:r>
              <a:rPr lang="sr-Cyrl-RS" dirty="0" smtClean="0"/>
              <a:t>Хрватска – Загреб</a:t>
            </a:r>
          </a:p>
          <a:p>
            <a:pPr lvl="1"/>
            <a:r>
              <a:rPr lang="sr-Cyrl-RS" dirty="0" smtClean="0"/>
              <a:t>Босна и Херцеговина – Сарајево</a:t>
            </a:r>
          </a:p>
          <a:p>
            <a:pPr lvl="1"/>
            <a:r>
              <a:rPr lang="sr-Cyrl-RS" dirty="0" smtClean="0"/>
              <a:t>Црна Гора – Подгорица</a:t>
            </a:r>
          </a:p>
          <a:p>
            <a:pPr lvl="1"/>
            <a:r>
              <a:rPr lang="sr-Cyrl-RS" dirty="0" smtClean="0"/>
              <a:t>Северна Македонија – Скопље</a:t>
            </a:r>
          </a:p>
          <a:p>
            <a:pPr lvl="1"/>
            <a:r>
              <a:rPr lang="sr-Cyrl-RS" dirty="0" smtClean="0"/>
              <a:t>Албанија – Тирана</a:t>
            </a:r>
          </a:p>
          <a:p>
            <a:pPr lvl="1"/>
            <a:r>
              <a:rPr lang="sr-Cyrl-RS" dirty="0" smtClean="0"/>
              <a:t>Грчка – Атина</a:t>
            </a:r>
          </a:p>
          <a:p>
            <a:pPr lvl="1"/>
            <a:r>
              <a:rPr lang="sr-Cyrl-RS" dirty="0" smtClean="0"/>
              <a:t>Бугарска - Софија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3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1068" y="201416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Погледај карту.</a:t>
            </a:r>
            <a:br>
              <a:rPr lang="sr-Cyrl-RS" dirty="0" smtClean="0"/>
            </a:br>
            <a:r>
              <a:rPr lang="sr-Cyrl-RS" dirty="0" smtClean="0"/>
              <a:t>Са којим државама граничи Србија?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508" y="1482306"/>
            <a:ext cx="6684892" cy="5121695"/>
          </a:xfrm>
        </p:spPr>
      </p:pic>
    </p:spTree>
    <p:extLst>
      <p:ext uri="{BB962C8B-B14F-4D97-AF65-F5344CB8AC3E}">
        <p14:creationId xmlns:p14="http://schemas.microsoft.com/office/powerpoint/2010/main" val="396001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449" y="624110"/>
            <a:ext cx="9529164" cy="1280890"/>
          </a:xfrm>
        </p:spPr>
        <p:txBody>
          <a:bodyPr/>
          <a:lstStyle/>
          <a:p>
            <a:r>
              <a:rPr lang="sr-Cyrl-RS" dirty="0" smtClean="0"/>
              <a:t>Део Србије се не налази на Балканском полуострву.</a:t>
            </a:r>
            <a:endParaRPr lang="en-US" dirty="0"/>
          </a:p>
        </p:txBody>
      </p:sp>
      <p:sp>
        <p:nvSpPr>
          <p:cNvPr id="6" name="AutoShape 2" descr="Балканско полуострво — Википедиј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61685" y="2168105"/>
            <a:ext cx="4942928" cy="451218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8136" y="2168104"/>
            <a:ext cx="577433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r-Cyrl-RS" dirty="0" smtClean="0"/>
              <a:t>Северну границу Балканског полуострва</a:t>
            </a:r>
          </a:p>
          <a:p>
            <a:r>
              <a:rPr lang="sr-Cyrl-RS" dirty="0" smtClean="0"/>
              <a:t>чини цео ток реке Саве и део тока реке Дунав</a:t>
            </a:r>
          </a:p>
          <a:p>
            <a:r>
              <a:rPr lang="sr-Cyrl-RS" dirty="0" smtClean="0"/>
              <a:t>од ушћа Саве до ушћа у Црно море.</a:t>
            </a:r>
          </a:p>
          <a:p>
            <a:pPr marL="285750" indent="-285750">
              <a:buFontTx/>
              <a:buChar char="-"/>
            </a:pPr>
            <a:r>
              <a:rPr lang="sr-Cyrl-RS" dirty="0" smtClean="0"/>
              <a:t>Панонска низија или део Србије који се  не</a:t>
            </a:r>
          </a:p>
          <a:p>
            <a:r>
              <a:rPr lang="sr-Cyrl-RS" dirty="0" smtClean="0"/>
              <a:t>Налази на Балканском полуострву се налази у </a:t>
            </a:r>
          </a:p>
          <a:p>
            <a:r>
              <a:rPr lang="sr-Cyrl-RS" dirty="0" smtClean="0"/>
              <a:t>Средњој Европи.</a:t>
            </a:r>
          </a:p>
          <a:p>
            <a:r>
              <a:rPr lang="sr-Cyrl-RS" dirty="0" smtClean="0"/>
              <a:t>1 - </a:t>
            </a:r>
            <a:r>
              <a:rPr lang="sr-Cyrl-R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Панонска</a:t>
            </a:r>
            <a:r>
              <a:rPr lang="sr-Cyrl-RS" dirty="0" smtClean="0"/>
              <a:t> низија</a:t>
            </a:r>
          </a:p>
          <a:p>
            <a:endParaRPr lang="sr-Cyrl-RS" dirty="0" smtClean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280835" y="2613651"/>
            <a:ext cx="567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 rot="242100">
            <a:off x="8523816" y="3306149"/>
            <a:ext cx="272802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   у   н   а   в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 rot="1265446">
            <a:off x="7097833" y="2821147"/>
            <a:ext cx="156805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   а   в   а 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418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Највеће државе Европе и површине Авганистана и Ирана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5843852"/>
              </p:ext>
            </p:extLst>
          </p:nvPr>
        </p:nvGraphicFramePr>
        <p:xfrm>
          <a:off x="4027409" y="2161839"/>
          <a:ext cx="3324367" cy="3311003"/>
        </p:xfrm>
        <a:graphic>
          <a:graphicData uri="http://schemas.openxmlformats.org/drawingml/2006/table">
            <a:tbl>
              <a:tblPr/>
              <a:tblGrid>
                <a:gridCol w="614593"/>
                <a:gridCol w="1522345"/>
                <a:gridCol w="1187429"/>
              </a:tblGrid>
              <a:tr h="322211"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1.</a:t>
                      </a:r>
                    </a:p>
                  </a:txBody>
                  <a:tcPr marL="61939" marR="61939" marT="30969" marB="30969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sr-Cyrl-RS" sz="1200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Русија</a:t>
                      </a:r>
                      <a:r>
                        <a:rPr lang="sr-Cyrl-RS" sz="12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– европски део</a:t>
                      </a:r>
                      <a:endParaRPr lang="en-US" sz="1200" dirty="0">
                        <a:effectLst/>
                      </a:endParaRPr>
                    </a:p>
                  </a:txBody>
                  <a:tcPr marL="61939" marR="61939" marT="30969" marB="30969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3.972.400</a:t>
                      </a:r>
                    </a:p>
                  </a:txBody>
                  <a:tcPr marL="61939" marR="61939" marT="30969" marB="30969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244772"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2.</a:t>
                      </a:r>
                    </a:p>
                  </a:txBody>
                  <a:tcPr marL="61939" marR="61939" marT="30969" marB="30969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sr-Cyrl-RS" sz="1200" u="sng" dirty="0" smtClean="0">
                          <a:solidFill>
                            <a:srgbClr val="FAA700"/>
                          </a:solidFill>
                          <a:effectLst/>
                        </a:rPr>
                        <a:t>Украјина</a:t>
                      </a:r>
                      <a:endParaRPr lang="en-US" sz="1200" dirty="0">
                        <a:effectLst/>
                      </a:endParaRPr>
                    </a:p>
                  </a:txBody>
                  <a:tcPr marL="61939" marR="61939" marT="30969" marB="30969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603.628</a:t>
                      </a:r>
                    </a:p>
                  </a:txBody>
                  <a:tcPr marL="61939" marR="61939" marT="30969" marB="30969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315333"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3.</a:t>
                      </a:r>
                    </a:p>
                  </a:txBody>
                  <a:tcPr marL="61939" marR="61939" marT="30969" marB="30969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sr-Cyrl-RS" sz="1200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Францсука</a:t>
                      </a:r>
                      <a:endParaRPr lang="en-US" sz="1200" dirty="0">
                        <a:effectLst/>
                      </a:endParaRPr>
                    </a:p>
                  </a:txBody>
                  <a:tcPr marL="61939" marR="61939" marT="30969" marB="30969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551.695</a:t>
                      </a:r>
                    </a:p>
                  </a:txBody>
                  <a:tcPr marL="61939" marR="61939" marT="30969" marB="30969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316188"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4.</a:t>
                      </a:r>
                    </a:p>
                  </a:txBody>
                  <a:tcPr marL="61939" marR="61939" marT="30969" marB="30969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sr-Cyrl-RS" sz="1200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Шпанија</a:t>
                      </a:r>
                      <a:endParaRPr lang="en-US" sz="1200" dirty="0">
                        <a:effectLst/>
                      </a:endParaRPr>
                    </a:p>
                  </a:txBody>
                  <a:tcPr marL="61939" marR="61939" marT="30969" marB="30969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498.468</a:t>
                      </a:r>
                    </a:p>
                  </a:txBody>
                  <a:tcPr marL="61939" marR="61939" marT="30969" marB="30969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244772"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5.</a:t>
                      </a:r>
                    </a:p>
                  </a:txBody>
                  <a:tcPr marL="61939" marR="61939" marT="30969" marB="30969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sr-Cyrl-RS" sz="1200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Шведска</a:t>
                      </a:r>
                      <a:endParaRPr lang="en-US" sz="1200" dirty="0">
                        <a:effectLst/>
                      </a:endParaRPr>
                    </a:p>
                  </a:txBody>
                  <a:tcPr marL="61939" marR="61939" marT="30969" marB="30969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450.295</a:t>
                      </a:r>
                    </a:p>
                  </a:txBody>
                  <a:tcPr marL="61939" marR="61939" marT="30969" marB="30969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279197"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6.</a:t>
                      </a:r>
                    </a:p>
                  </a:txBody>
                  <a:tcPr marL="61939" marR="61939" marT="30969" marB="30969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Cyrl-RS" sz="1200" dirty="0" smtClean="0">
                          <a:effectLst/>
                        </a:rPr>
                        <a:t> Норвешка</a:t>
                      </a:r>
                      <a:endParaRPr lang="en-US" sz="1200" dirty="0">
                        <a:effectLst/>
                      </a:endParaRPr>
                    </a:p>
                  </a:txBody>
                  <a:tcPr marL="61939" marR="61939" marT="30969" marB="30969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385.178</a:t>
                      </a:r>
                    </a:p>
                  </a:txBody>
                  <a:tcPr marL="61939" marR="61939" marT="30969" marB="30969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298645"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7.</a:t>
                      </a:r>
                    </a:p>
                  </a:txBody>
                  <a:tcPr marL="61939" marR="61939" marT="30969" marB="30969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Cyrl-RS" sz="1200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Немачка</a:t>
                      </a:r>
                      <a:endParaRPr lang="en-US" sz="1200" dirty="0">
                        <a:effectLst/>
                      </a:endParaRPr>
                    </a:p>
                  </a:txBody>
                  <a:tcPr marL="61939" marR="61939" marT="30969" marB="30969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effectLst/>
                        </a:rPr>
                        <a:t>357.386</a:t>
                      </a:r>
                      <a:endParaRPr lang="sr-Latn-RS" sz="1200" dirty="0" smtClean="0">
                        <a:effectLst/>
                      </a:endParaRPr>
                    </a:p>
                  </a:txBody>
                  <a:tcPr marL="61939" marR="61939" marT="30969" marB="30969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603230">
                <a:tc>
                  <a:txBody>
                    <a:bodyPr/>
                    <a:lstStyle/>
                    <a:p>
                      <a:r>
                        <a:rPr lang="sr-Latn-RS" sz="1200" dirty="0" smtClean="0">
                          <a:effectLst/>
                        </a:rPr>
                        <a:t>8.</a:t>
                      </a:r>
                      <a:endParaRPr lang="en-US" sz="1200" dirty="0">
                        <a:effectLst/>
                      </a:endParaRPr>
                    </a:p>
                  </a:txBody>
                  <a:tcPr marL="61939" marR="61939" marT="30969" marB="30969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Cyrl-RS" sz="1200" dirty="0" smtClean="0">
                          <a:effectLst/>
                        </a:rPr>
                        <a:t>Иран</a:t>
                      </a:r>
                      <a:endParaRPr lang="en-US" sz="1200" dirty="0">
                        <a:effectLst/>
                      </a:endParaRPr>
                    </a:p>
                  </a:txBody>
                  <a:tcPr marL="61939" marR="61939" marT="30969" marB="30969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1.648.000</a:t>
                      </a:r>
                      <a:endParaRPr lang="en-US" sz="1200" dirty="0">
                        <a:effectLst/>
                      </a:endParaRPr>
                    </a:p>
                  </a:txBody>
                  <a:tcPr marL="61939" marR="61939" marT="30969" marB="30969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332211">
                <a:tc>
                  <a:txBody>
                    <a:bodyPr/>
                    <a:lstStyle/>
                    <a:p>
                      <a:r>
                        <a:rPr lang="sr-Latn-RS" sz="1200" dirty="0" smtClean="0">
                          <a:effectLst/>
                        </a:rPr>
                        <a:t>9.</a:t>
                      </a:r>
                      <a:endParaRPr lang="en-US" sz="1200" dirty="0">
                        <a:effectLst/>
                      </a:endParaRPr>
                    </a:p>
                  </a:txBody>
                  <a:tcPr marL="61939" marR="61939" marT="30969" marB="30969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Cyrl-RS" sz="1200" dirty="0" smtClean="0">
                          <a:effectLst/>
                        </a:rPr>
                        <a:t>Авганистан</a:t>
                      </a:r>
                      <a:endParaRPr lang="en-US" sz="1200" dirty="0">
                        <a:effectLst/>
                      </a:endParaRPr>
                    </a:p>
                  </a:txBody>
                  <a:tcPr marL="61939" marR="61939" marT="30969" marB="30969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647.500</a:t>
                      </a:r>
                      <a:endParaRPr lang="en-US" sz="1200" dirty="0">
                        <a:effectLst/>
                      </a:endParaRPr>
                    </a:p>
                  </a:txBody>
                  <a:tcPr marL="61939" marR="61939" marT="30969" marB="30969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241872">
                <a:tc gridSpan="3">
                  <a:txBody>
                    <a:bodyPr/>
                    <a:lstStyle/>
                    <a:p>
                      <a:endParaRPr lang="en-US" sz="1200" dirty="0">
                        <a:effectLst/>
                      </a:endParaRPr>
                    </a:p>
                  </a:txBody>
                  <a:tcPr marL="61939" marR="61939" marT="30969" marB="30969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>
                        <a:effectLst/>
                      </a:endParaRPr>
                    </a:p>
                  </a:txBody>
                  <a:tcPr marL="61939" marR="61939" marT="30969" marB="30969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effectLst/>
                      </a:endParaRPr>
                    </a:p>
                  </a:txBody>
                  <a:tcPr marL="61939" marR="61939" marT="30969" marB="30969"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88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165</TotalTime>
  <Words>194</Words>
  <Application>Microsoft Office PowerPoint</Application>
  <PresentationFormat>Widescreen</PresentationFormat>
  <Paragraphs>66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Wisp</vt:lpstr>
      <vt:lpstr>Србија</vt:lpstr>
      <vt:lpstr>Положај Србије – Европа</vt:lpstr>
      <vt:lpstr>Балканско полуострво - државе</vt:lpstr>
      <vt:lpstr>Србија је једна од држава Балканског полуострву</vt:lpstr>
      <vt:lpstr>Погледај карту. Са којим државама граничи Србија?</vt:lpstr>
      <vt:lpstr>Део Србије се не налази на Балканском полуострву.</vt:lpstr>
      <vt:lpstr>Највеће државе Европе и површине Авганистана и Ирана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ze zel</dc:creator>
  <cp:lastModifiedBy>ze zel</cp:lastModifiedBy>
  <cp:revision>15</cp:revision>
  <dcterms:created xsi:type="dcterms:W3CDTF">2021-01-04T15:53:50Z</dcterms:created>
  <dcterms:modified xsi:type="dcterms:W3CDTF">2021-01-04T18:44:39Z</dcterms:modified>
</cp:coreProperties>
</file>