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3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75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E1C2-A22A-4C99-8C82-52453DC2C2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fa-IR" dirty="0"/>
              <a:t>صربستان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موقعیت</a:t>
            </a:r>
            <a:endParaRPr lang="sr-Latn-RS" dirty="0"/>
          </a:p>
          <a:p>
            <a:pPr algn="r" rtl="1"/>
            <a:r>
              <a:rPr lang="fa-IR" dirty="0"/>
              <a:t>مرزها</a:t>
            </a:r>
            <a:endParaRPr lang="sr-Cyrl-RS" dirty="0"/>
          </a:p>
          <a:p>
            <a:pPr algn="r" rtl="1"/>
            <a:r>
              <a:rPr lang="fa-IR" dirty="0"/>
              <a:t>اندازه</a:t>
            </a:r>
            <a:endParaRPr lang="sr-Cyrl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7" y="103042"/>
            <a:ext cx="6186431" cy="41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495" y="192790"/>
            <a:ext cx="8911687" cy="1280890"/>
          </a:xfrm>
        </p:spPr>
        <p:txBody>
          <a:bodyPr/>
          <a:lstStyle/>
          <a:p>
            <a:pPr algn="ctr" rtl="1"/>
            <a:r>
              <a:rPr lang="fa-IR" dirty="0"/>
              <a:t>موقعیت صربستان - اروپا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919" y="1584269"/>
            <a:ext cx="6049275" cy="509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021" y="3150194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/>
              <a:t>مساحت صربستان</a:t>
            </a:r>
          </a:p>
          <a:p>
            <a:pPr algn="r" rtl="1"/>
            <a:r>
              <a:rPr lang="sr-Cyrl-RS" dirty="0"/>
              <a:t>88 502 км</a:t>
            </a:r>
            <a:r>
              <a:rPr lang="sr-Cyrl-RS" baseline="30000" dirty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466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227" y="89272"/>
            <a:ext cx="10122411" cy="920019"/>
          </a:xfrm>
        </p:spPr>
        <p:txBody>
          <a:bodyPr/>
          <a:lstStyle/>
          <a:p>
            <a:pPr algn="ctr" rtl="1"/>
            <a:r>
              <a:rPr lang="fa-IR" dirty="0"/>
              <a:t>شبهجزیره بالکان - </a:t>
            </a:r>
            <a:r>
              <a:rPr lang="fa-IR" dirty="0" err="1"/>
              <a:t>کشوارها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39" y="1158814"/>
            <a:ext cx="7167972" cy="5491811"/>
          </a:xfrm>
        </p:spPr>
      </p:pic>
      <p:sp>
        <p:nvSpPr>
          <p:cNvPr id="5" name="TextBox 4"/>
          <p:cNvSpPr txBox="1"/>
          <p:nvPr/>
        </p:nvSpPr>
        <p:spPr>
          <a:xfrm>
            <a:off x="966158" y="1354347"/>
            <a:ext cx="3571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dirty="0" err="1"/>
              <a:t>شبه‌جزیره</a:t>
            </a:r>
            <a:r>
              <a:rPr lang="fa-IR" dirty="0"/>
              <a:t> اصطلاحی جغرافیایی است که بر </a:t>
            </a:r>
            <a:r>
              <a:rPr lang="fa-IR" dirty="0" err="1"/>
              <a:t>قطعهٔ</a:t>
            </a:r>
            <a:r>
              <a:rPr lang="fa-IR" dirty="0"/>
              <a:t> وسیعی از خاک اطلاق </a:t>
            </a:r>
            <a:r>
              <a:rPr lang="fa-IR" dirty="0" err="1"/>
              <a:t>می‌شود</a:t>
            </a:r>
            <a:r>
              <a:rPr lang="fa-IR" dirty="0"/>
              <a:t> که از یک سو متصل به خشکی باشد، و از سه طرف دیگر، آب آن را </a:t>
            </a:r>
            <a:r>
              <a:rPr lang="fa-IR" dirty="0" err="1"/>
              <a:t>فراگرفته‌باشد</a:t>
            </a:r>
            <a:r>
              <a:rPr lang="fa-IR" dirty="0"/>
              <a:t>. </a:t>
            </a:r>
            <a:endParaRPr lang="en-US" dirty="0"/>
          </a:p>
          <a:p>
            <a:pPr marL="285750" indent="-285750" algn="r" rtl="1">
              <a:buFontTx/>
              <a:buChar char="-"/>
            </a:pPr>
            <a:r>
              <a:rPr lang="fa-IR" dirty="0"/>
              <a:t>کدام دریاها شبه جزیره بالکان را احاطه کرده </a:t>
            </a:r>
            <a:r>
              <a:rPr lang="fa-IR" dirty="0" err="1"/>
              <a:t>اند</a:t>
            </a:r>
            <a:r>
              <a:rPr lang="fa-IR" dirty="0"/>
              <a:t>؟</a:t>
            </a:r>
            <a:endParaRPr lang="sr-Cyrl-RS" dirty="0"/>
          </a:p>
          <a:p>
            <a:pPr marL="285750" indent="-285750" algn="r" rtl="1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2E18B-F474-47E5-8A2C-56B0F270641D}"/>
              </a:ext>
            </a:extLst>
          </p:cNvPr>
          <p:cNvSpPr txBox="1"/>
          <p:nvPr/>
        </p:nvSpPr>
        <p:spPr>
          <a:xfrm rot="4181137">
            <a:off x="7391844" y="2644056"/>
            <a:ext cx="11567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صربستان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AA6DB-43A4-4F80-A544-DE01CD439DDC}"/>
              </a:ext>
            </a:extLst>
          </p:cNvPr>
          <p:cNvSpPr txBox="1"/>
          <p:nvPr/>
        </p:nvSpPr>
        <p:spPr>
          <a:xfrm>
            <a:off x="5614557" y="1754697"/>
            <a:ext cx="11567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 err="1"/>
              <a:t>کرواسي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C8229-CDDB-4D00-9649-8B2EB24E5BA8}"/>
              </a:ext>
            </a:extLst>
          </p:cNvPr>
          <p:cNvSpPr txBox="1"/>
          <p:nvPr/>
        </p:nvSpPr>
        <p:spPr>
          <a:xfrm>
            <a:off x="9349133" y="3154840"/>
            <a:ext cx="11567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بلغارستان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22F7D-30AD-4D5A-B3C0-2E273DB1B515}"/>
              </a:ext>
            </a:extLst>
          </p:cNvPr>
          <p:cNvSpPr txBox="1"/>
          <p:nvPr/>
        </p:nvSpPr>
        <p:spPr>
          <a:xfrm rot="2996213">
            <a:off x="6031827" y="2532674"/>
            <a:ext cx="11211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err="1"/>
              <a:t>بوسنی</a:t>
            </a:r>
            <a:r>
              <a:rPr lang="fa-IR" sz="1600" dirty="0"/>
              <a:t> و </a:t>
            </a:r>
            <a:r>
              <a:rPr lang="fa-IR" sz="1600" dirty="0" err="1"/>
              <a:t>هرزگوین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C8ECA-8077-4A88-9786-A984531B9985}"/>
              </a:ext>
            </a:extLst>
          </p:cNvPr>
          <p:cNvSpPr txBox="1"/>
          <p:nvPr/>
        </p:nvSpPr>
        <p:spPr>
          <a:xfrm>
            <a:off x="6912759" y="3449346"/>
            <a:ext cx="67999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 err="1"/>
              <a:t>مونته</a:t>
            </a:r>
            <a:endParaRPr lang="sr-Latn-RS" sz="1200" dirty="0"/>
          </a:p>
          <a:p>
            <a:pPr algn="r" rtl="1"/>
            <a:r>
              <a:rPr lang="fa-IR" sz="1200" dirty="0"/>
              <a:t> </a:t>
            </a:r>
            <a:r>
              <a:rPr lang="fa-IR" sz="1200" dirty="0" err="1"/>
              <a:t>نگرو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7BB84-B744-4837-845E-7D2C175D03D9}"/>
              </a:ext>
            </a:extLst>
          </p:cNvPr>
          <p:cNvSpPr txBox="1"/>
          <p:nvPr/>
        </p:nvSpPr>
        <p:spPr>
          <a:xfrm>
            <a:off x="8070274" y="4138334"/>
            <a:ext cx="7479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err="1"/>
              <a:t>مقدونیه</a:t>
            </a:r>
            <a:r>
              <a:rPr lang="fa-IR" sz="1400" dirty="0"/>
              <a:t> شمالی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97D3A-DBE8-4609-BBB5-FE7ECB5D5774}"/>
              </a:ext>
            </a:extLst>
          </p:cNvPr>
          <p:cNvSpPr txBox="1"/>
          <p:nvPr/>
        </p:nvSpPr>
        <p:spPr>
          <a:xfrm rot="3607005">
            <a:off x="7905099" y="5367969"/>
            <a:ext cx="12965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 err="1"/>
              <a:t>يونانيستان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6CEF9-F2C5-43AD-BBA3-1BA086A8AE4B}"/>
              </a:ext>
            </a:extLst>
          </p:cNvPr>
          <p:cNvSpPr txBox="1"/>
          <p:nvPr/>
        </p:nvSpPr>
        <p:spPr>
          <a:xfrm>
            <a:off x="9495009" y="5514952"/>
            <a:ext cx="83184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دریای اژه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C88BF-9D96-4376-A7C8-4A1B90E29EF2}"/>
              </a:ext>
            </a:extLst>
          </p:cNvPr>
          <p:cNvSpPr txBox="1"/>
          <p:nvPr/>
        </p:nvSpPr>
        <p:spPr>
          <a:xfrm>
            <a:off x="6580674" y="5732823"/>
            <a:ext cx="8402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دریای یونان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BEF1D-D47C-463C-B5A3-FDE64A0D73DC}"/>
              </a:ext>
            </a:extLst>
          </p:cNvPr>
          <p:cNvSpPr txBox="1"/>
          <p:nvPr/>
        </p:nvSpPr>
        <p:spPr>
          <a:xfrm rot="2635387">
            <a:off x="5145921" y="3637381"/>
            <a:ext cx="156874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دریای </a:t>
            </a:r>
            <a:r>
              <a:rPr lang="fa-IR" dirty="0" err="1"/>
              <a:t>آدرياتيک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F72DF-3F81-4B78-921D-888B2F7DE83B}"/>
              </a:ext>
            </a:extLst>
          </p:cNvPr>
          <p:cNvSpPr txBox="1"/>
          <p:nvPr/>
        </p:nvSpPr>
        <p:spPr>
          <a:xfrm rot="16597918">
            <a:off x="11027343" y="3154840"/>
            <a:ext cx="1336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دریای </a:t>
            </a:r>
            <a:r>
              <a:rPr lang="fa-IR" dirty="0" err="1"/>
              <a:t>سياه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7EFDE-5C50-4964-AFA6-51208409EB6F}"/>
              </a:ext>
            </a:extLst>
          </p:cNvPr>
          <p:cNvSpPr txBox="1"/>
          <p:nvPr/>
        </p:nvSpPr>
        <p:spPr>
          <a:xfrm rot="3942803">
            <a:off x="10270097" y="5059506"/>
            <a:ext cx="12965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err="1"/>
              <a:t>ترکيه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A5FD3-964F-44B6-A764-FACC99140BC3}"/>
              </a:ext>
            </a:extLst>
          </p:cNvPr>
          <p:cNvSpPr txBox="1"/>
          <p:nvPr/>
        </p:nvSpPr>
        <p:spPr>
          <a:xfrm rot="20048558">
            <a:off x="5083620" y="1364305"/>
            <a:ext cx="81112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err="1"/>
              <a:t>اسلوونيا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5BA65-4BD2-4B9D-ABFA-7E2EA61BA0F4}"/>
              </a:ext>
            </a:extLst>
          </p:cNvPr>
          <p:cNvSpPr txBox="1"/>
          <p:nvPr/>
        </p:nvSpPr>
        <p:spPr>
          <a:xfrm rot="4827256">
            <a:off x="7088496" y="4458511"/>
            <a:ext cx="11567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err="1"/>
              <a:t>آلباني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71568-30E6-461A-AE27-1C757269D7C2}"/>
              </a:ext>
            </a:extLst>
          </p:cNvPr>
          <p:cNvSpPr txBox="1"/>
          <p:nvPr/>
        </p:nvSpPr>
        <p:spPr>
          <a:xfrm>
            <a:off x="6482941" y="1166525"/>
            <a:ext cx="46705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err="1"/>
              <a:t>کشوارهاي</a:t>
            </a:r>
            <a:r>
              <a:rPr lang="fa-IR" dirty="0"/>
              <a:t> شبهجزیره بالکان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55DE8-8169-4A9F-9063-590BCB3EB9C0}"/>
              </a:ext>
            </a:extLst>
          </p:cNvPr>
          <p:cNvSpPr txBox="1"/>
          <p:nvPr/>
        </p:nvSpPr>
        <p:spPr>
          <a:xfrm rot="20008395">
            <a:off x="11097279" y="4579475"/>
            <a:ext cx="67542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/>
              <a:t>دریای </a:t>
            </a:r>
            <a:r>
              <a:rPr lang="fa-IR" sz="1200" dirty="0" err="1"/>
              <a:t>مرمره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27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صربستان </a:t>
            </a:r>
            <a:r>
              <a:rPr lang="fa-IR" dirty="0" err="1"/>
              <a:t>يکي</a:t>
            </a:r>
            <a:r>
              <a:rPr lang="fa-IR" dirty="0"/>
              <a:t> از </a:t>
            </a:r>
            <a:r>
              <a:rPr lang="fa-IR" dirty="0" err="1"/>
              <a:t>کشوارهاي</a:t>
            </a:r>
            <a:r>
              <a:rPr lang="fa-IR" dirty="0"/>
              <a:t> شبهجزیره بالکان است.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کشورها و پایتخت های شبه جزیره بالکان </a:t>
            </a:r>
            <a:endParaRPr lang="sr-Latn-RS" dirty="0"/>
          </a:p>
          <a:p>
            <a:pPr lvl="1" algn="r" rtl="1"/>
            <a:r>
              <a:rPr lang="fa-IR" dirty="0"/>
              <a:t>صربستان - </a:t>
            </a:r>
            <a:r>
              <a:rPr lang="fa-IR" dirty="0" err="1"/>
              <a:t>بلگراد</a:t>
            </a:r>
            <a:endParaRPr lang="sr-Cyrl-RS" dirty="0"/>
          </a:p>
          <a:p>
            <a:pPr lvl="1" algn="r" rtl="1"/>
            <a:r>
              <a:rPr lang="fa-IR" dirty="0" err="1"/>
              <a:t>اسلوونيا</a:t>
            </a:r>
            <a:r>
              <a:rPr lang="fa-IR" dirty="0"/>
              <a:t> - </a:t>
            </a:r>
            <a:r>
              <a:rPr lang="fa-IR" dirty="0" err="1"/>
              <a:t>لوبيانا</a:t>
            </a:r>
            <a:endParaRPr lang="sr-Cyrl-RS" dirty="0"/>
          </a:p>
          <a:p>
            <a:pPr lvl="1" algn="r" rtl="1"/>
            <a:r>
              <a:rPr lang="fa-IR" dirty="0" err="1"/>
              <a:t>کرواسي</a:t>
            </a:r>
            <a:r>
              <a:rPr lang="fa-IR" dirty="0"/>
              <a:t> - </a:t>
            </a:r>
            <a:r>
              <a:rPr lang="fa-IR" dirty="0" err="1"/>
              <a:t>زاگرب</a:t>
            </a:r>
            <a:endParaRPr lang="sr-Cyrl-RS" dirty="0"/>
          </a:p>
          <a:p>
            <a:pPr lvl="1" algn="r" rtl="1"/>
            <a:r>
              <a:rPr lang="fa-IR" dirty="0" err="1"/>
              <a:t>بوسنی</a:t>
            </a:r>
            <a:r>
              <a:rPr lang="fa-IR" dirty="0"/>
              <a:t> و </a:t>
            </a:r>
            <a:r>
              <a:rPr lang="fa-IR" dirty="0" err="1"/>
              <a:t>هرزگوین</a:t>
            </a:r>
            <a:r>
              <a:rPr lang="fa-IR" dirty="0"/>
              <a:t> - </a:t>
            </a:r>
            <a:r>
              <a:rPr lang="fa-IR" dirty="0" err="1"/>
              <a:t>سارایوو</a:t>
            </a:r>
            <a:r>
              <a:rPr lang="fa-IR" dirty="0"/>
              <a:t> </a:t>
            </a:r>
          </a:p>
          <a:p>
            <a:pPr lvl="1" algn="r" rtl="1"/>
            <a:r>
              <a:rPr lang="fa-IR" dirty="0" err="1"/>
              <a:t>مونته</a:t>
            </a:r>
            <a:r>
              <a:rPr lang="fa-IR" dirty="0"/>
              <a:t> </a:t>
            </a:r>
            <a:r>
              <a:rPr lang="fa-IR" dirty="0" err="1"/>
              <a:t>نگرو</a:t>
            </a:r>
            <a:r>
              <a:rPr lang="fa-IR" dirty="0"/>
              <a:t> - </a:t>
            </a:r>
            <a:r>
              <a:rPr lang="fa-IR" dirty="0" err="1"/>
              <a:t>پادگوریکا</a:t>
            </a:r>
            <a:r>
              <a:rPr lang="fa-IR" dirty="0"/>
              <a:t> </a:t>
            </a:r>
          </a:p>
          <a:p>
            <a:pPr lvl="1" algn="r" rtl="1"/>
            <a:r>
              <a:rPr lang="fa-IR" dirty="0" err="1"/>
              <a:t>مقدونیه</a:t>
            </a:r>
            <a:r>
              <a:rPr lang="fa-IR" dirty="0"/>
              <a:t> شمالی – </a:t>
            </a:r>
            <a:r>
              <a:rPr lang="fa-IR" dirty="0" err="1"/>
              <a:t>اسکوپيه</a:t>
            </a:r>
            <a:endParaRPr lang="fa-IR" dirty="0"/>
          </a:p>
          <a:p>
            <a:pPr lvl="1" algn="r" rtl="1"/>
            <a:r>
              <a:rPr lang="fa-IR" dirty="0" err="1"/>
              <a:t>آلبني</a:t>
            </a:r>
            <a:r>
              <a:rPr lang="fa-IR" dirty="0"/>
              <a:t> - </a:t>
            </a:r>
            <a:r>
              <a:rPr lang="fa-IR" dirty="0" err="1"/>
              <a:t>تيرانا</a:t>
            </a:r>
            <a:endParaRPr lang="sr-Cyrl-RS" dirty="0"/>
          </a:p>
          <a:p>
            <a:pPr lvl="1" algn="r" rtl="1"/>
            <a:r>
              <a:rPr lang="fa-IR" dirty="0" err="1"/>
              <a:t>يونانيتان</a:t>
            </a:r>
            <a:r>
              <a:rPr lang="fa-IR" dirty="0"/>
              <a:t> - آتن</a:t>
            </a:r>
            <a:endParaRPr lang="sr-Cyrl-RS" dirty="0"/>
          </a:p>
          <a:p>
            <a:pPr lvl="1" algn="r" rtl="1"/>
            <a:r>
              <a:rPr lang="fa-IR" dirty="0"/>
              <a:t>بلغارستان - صوفیه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201416"/>
            <a:ext cx="8911687" cy="128089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نقشه را </a:t>
            </a:r>
            <a:r>
              <a:rPr lang="fa-IR" dirty="0" err="1"/>
              <a:t>ببين</a:t>
            </a:r>
            <a:r>
              <a:rPr lang="fa-IR" dirty="0"/>
              <a:t>.</a:t>
            </a:r>
            <a:br>
              <a:rPr lang="fa-IR" dirty="0"/>
            </a:br>
            <a:r>
              <a:rPr lang="fa-IR" dirty="0" err="1"/>
              <a:t>کودام</a:t>
            </a:r>
            <a:r>
              <a:rPr lang="fa-IR" dirty="0"/>
              <a:t> کشورها </a:t>
            </a:r>
            <a:r>
              <a:rPr lang="fa-IR" dirty="0" err="1"/>
              <a:t>همسايه</a:t>
            </a:r>
            <a:r>
              <a:rPr lang="fa-IR" dirty="0"/>
              <a:t> صربستان هستند؟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8" y="1482306"/>
            <a:ext cx="6684892" cy="5121695"/>
          </a:xfrm>
        </p:spPr>
      </p:pic>
    </p:spTree>
    <p:extLst>
      <p:ext uri="{BB962C8B-B14F-4D97-AF65-F5344CB8AC3E}">
        <p14:creationId xmlns:p14="http://schemas.microsoft.com/office/powerpoint/2010/main" val="39600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449" y="624110"/>
            <a:ext cx="9529164" cy="1280890"/>
          </a:xfrm>
        </p:spPr>
        <p:txBody>
          <a:bodyPr/>
          <a:lstStyle/>
          <a:p>
            <a:r>
              <a:rPr lang="fa-IR" dirty="0" err="1"/>
              <a:t>يک</a:t>
            </a:r>
            <a:r>
              <a:rPr lang="fa-IR" dirty="0"/>
              <a:t> بخش </a:t>
            </a:r>
            <a:r>
              <a:rPr lang="fa-IR" dirty="0" err="1"/>
              <a:t>صربتان</a:t>
            </a:r>
            <a:r>
              <a:rPr lang="fa-IR" dirty="0"/>
              <a:t> در شبه </a:t>
            </a:r>
            <a:r>
              <a:rPr lang="fa-IR" dirty="0" err="1"/>
              <a:t>جزيره</a:t>
            </a:r>
            <a:r>
              <a:rPr lang="fa-IR" dirty="0"/>
              <a:t> بالکان قرار ندارد. </a:t>
            </a:r>
            <a:endParaRPr lang="en-US" dirty="0"/>
          </a:p>
        </p:txBody>
      </p:sp>
      <p:sp>
        <p:nvSpPr>
          <p:cNvPr id="6" name="AutoShape 2" descr="Балканско полуострво — Вики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685" y="2168105"/>
            <a:ext cx="4942928" cy="4512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387" y="2168104"/>
            <a:ext cx="5915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dirty="0"/>
              <a:t>مرزهای شمالی بالکان شامل رودخانه های </a:t>
            </a:r>
            <a:r>
              <a:rPr lang="fa-IR" dirty="0" err="1"/>
              <a:t>ساوا</a:t>
            </a:r>
            <a:r>
              <a:rPr lang="fa-IR" dirty="0"/>
              <a:t> و دانوب است.</a:t>
            </a:r>
          </a:p>
          <a:p>
            <a:pPr marL="285750" indent="-285750" algn="r" rtl="1">
              <a:buFontTx/>
              <a:buChar char="-"/>
            </a:pPr>
            <a:r>
              <a:rPr lang="fa-I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حوضه </a:t>
            </a:r>
            <a:r>
              <a:rPr lang="fa-I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پانونی</a:t>
            </a:r>
            <a:r>
              <a:rPr lang="fa-IR" dirty="0"/>
              <a:t>(بخشی از صربستان در بالکان نیست) در اروپای مرکزی واقع شده است</a:t>
            </a:r>
            <a:r>
              <a:rPr lang="sr-Cyrl-RS" dirty="0"/>
              <a:t>.</a:t>
            </a:r>
          </a:p>
          <a:p>
            <a:pPr algn="r" rtl="1"/>
            <a:r>
              <a:rPr lang="sr-Cyrl-RS" dirty="0"/>
              <a:t>1 - </a:t>
            </a:r>
            <a:r>
              <a:rPr lang="fa-I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حوضه </a:t>
            </a:r>
            <a:r>
              <a:rPr lang="fa-I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پانونی</a:t>
            </a:r>
            <a:endParaRPr lang="sr-Cyrl-RS" dirty="0"/>
          </a:p>
          <a:p>
            <a:endParaRPr lang="sr-Cyrl-R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80835" y="261365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42100">
            <a:off x="8523816" y="3306149"/>
            <a:ext cx="27280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   у   н   а   в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265446">
            <a:off x="7097833" y="2821147"/>
            <a:ext cx="1568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  а   в   а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1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/>
              <a:t>بزرگترين</a:t>
            </a:r>
            <a:r>
              <a:rPr lang="fa-IR" dirty="0"/>
              <a:t> </a:t>
            </a:r>
            <a:r>
              <a:rPr lang="fa-IR" dirty="0" err="1"/>
              <a:t>کشوارهاي</a:t>
            </a:r>
            <a:r>
              <a:rPr lang="fa-IR" dirty="0"/>
              <a:t> اروپا و مساحت </a:t>
            </a:r>
            <a:r>
              <a:rPr lang="fa-IR" dirty="0" err="1"/>
              <a:t>ايران</a:t>
            </a:r>
            <a:r>
              <a:rPr lang="fa-IR" dirty="0"/>
              <a:t> و افغانستان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725567"/>
              </p:ext>
            </p:extLst>
          </p:nvPr>
        </p:nvGraphicFramePr>
        <p:xfrm>
          <a:off x="4027409" y="2161839"/>
          <a:ext cx="3324367" cy="3311003"/>
        </p:xfrm>
        <a:graphic>
          <a:graphicData uri="http://schemas.openxmlformats.org/drawingml/2006/table">
            <a:tbl>
              <a:tblPr/>
              <a:tblGrid>
                <a:gridCol w="61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effectLst/>
                        </a:rPr>
                        <a:t>روسیه (بخش اروپایی)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3.972.400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72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fa-IR" sz="1200" u="sng" dirty="0" err="1">
                          <a:solidFill>
                            <a:srgbClr val="FAA700"/>
                          </a:solidFill>
                          <a:effectLst/>
                        </a:rPr>
                        <a:t>اوکراين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603.628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fa-IR" sz="1200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فرنسه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551.695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8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err="1">
                          <a:effectLst/>
                        </a:rPr>
                        <a:t>ايسپانيا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498.468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72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fa-IR" sz="12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سوئد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450.295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sr-Cyrl-RS" sz="1200" dirty="0">
                          <a:effectLst/>
                        </a:rPr>
                        <a:t> </a:t>
                      </a:r>
                      <a:r>
                        <a:rPr lang="fa-IR" sz="1200" dirty="0">
                          <a:effectLst/>
                        </a:rPr>
                        <a:t>نروژ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385.178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آلمان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357.386</a:t>
                      </a:r>
                      <a:endParaRPr lang="sr-Latn-R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230">
                <a:tc>
                  <a:txBody>
                    <a:bodyPr/>
                    <a:lstStyle/>
                    <a:p>
                      <a:r>
                        <a:rPr lang="sr-Latn-RS" sz="1200" dirty="0">
                          <a:effectLst/>
                        </a:rPr>
                        <a:t>8.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err="1">
                          <a:effectLst/>
                        </a:rPr>
                        <a:t>ايران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1.648.000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211">
                <a:tc>
                  <a:txBody>
                    <a:bodyPr/>
                    <a:lstStyle/>
                    <a:p>
                      <a:r>
                        <a:rPr lang="sr-Latn-RS" sz="1200" dirty="0">
                          <a:effectLst/>
                        </a:rPr>
                        <a:t>9.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/>
                        <a:t>افغانستان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647.500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872">
                <a:tc gridSpan="3"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46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324</TotalTime>
  <Words>248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صربستان</vt:lpstr>
      <vt:lpstr>موقعیت صربستان - اروپا</vt:lpstr>
      <vt:lpstr>شبهجزیره بالکان - کشوارها</vt:lpstr>
      <vt:lpstr>صربستان يکي از کشوارهاي شبهجزیره بالکان است. </vt:lpstr>
      <vt:lpstr>نقشه را ببين. کودام کشورها همسايه صربستان هستند؟</vt:lpstr>
      <vt:lpstr>يک بخش صربتان در شبه جزيره بالکان قرار ندارد. </vt:lpstr>
      <vt:lpstr>بزرگترين کشوارهاي اروپا و مساحت ايران و افغانستان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 zel</dc:creator>
  <cp:lastModifiedBy>Miroslav Mešanović</cp:lastModifiedBy>
  <cp:revision>39</cp:revision>
  <dcterms:created xsi:type="dcterms:W3CDTF">2021-01-04T15:53:50Z</dcterms:created>
  <dcterms:modified xsi:type="dcterms:W3CDTF">2021-09-14T21:11:31Z</dcterms:modified>
</cp:coreProperties>
</file>