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17"/>
      <p:bold r:id="rId18"/>
      <p:italic r:id="rId19"/>
      <p:boldItalic r:id="rId20"/>
    </p:embeddedFont>
    <p:embeddedFont>
      <p:font typeface="Libre Franklin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88F452-B10E-412C-BFE6-EEE6EC9A1E7A}">
  <a:tblStyle styleId="{C288F452-B10E-412C-BFE6-EEE6EC9A1E7A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CF7E7"/>
          </a:solidFill>
        </a:fill>
      </a:tcStyle>
    </a:wholeTbl>
    <a:band1H>
      <a:tcTxStyle/>
      <a:tcStyle>
        <a:tcBdr/>
        <a:fill>
          <a:solidFill>
            <a:srgbClr val="D7EE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7EE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1" name="Google Shape;21;p2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4"/>
                  </a:srgbClr>
                </a:gs>
                <a:gs pos="60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5686"/>
                  </a:srgbClr>
                </a:gs>
                <a:gs pos="61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3" name="Google Shape;23;p2"/>
          <p:cNvSpPr/>
          <p:nvPr/>
        </p:nvSpPr>
        <p:spPr>
          <a:xfrm rot="10800000">
            <a:off x="891822" y="5617774"/>
            <a:ext cx="7382935" cy="537210"/>
          </a:xfrm>
          <a:custGeom>
            <a:avLst/>
            <a:gdLst/>
            <a:ahLst/>
            <a:cxnLst/>
            <a:rect l="l" t="t" r="r" b="b"/>
            <a:pathLst>
              <a:path w="7955280" h="495300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0">
                <a:srgbClr val="010101">
                  <a:alpha val="33725"/>
                </a:srgbClr>
              </a:gs>
              <a:gs pos="30000">
                <a:srgbClr val="010101">
                  <a:alpha val="33725"/>
                </a:srgbClr>
              </a:gs>
              <a:gs pos="100000">
                <a:srgbClr val="010101">
                  <a:alpha val="25882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rgbClr val="FEFEFE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26" name="Google Shape;26;p2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435684">
            <a:off x="769521" y="702069"/>
            <a:ext cx="567831" cy="56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096196">
            <a:off x="7855433" y="749720"/>
            <a:ext cx="566928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nstantia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87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3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3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3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3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3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dt" idx="10"/>
          </p:nvPr>
        </p:nvSpPr>
        <p:spPr>
          <a:xfrm>
            <a:off x="6770676" y="535759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1174044" y="5357592"/>
            <a:ext cx="5034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ldNum" idx="12"/>
          </p:nvPr>
        </p:nvSpPr>
        <p:spPr>
          <a:xfrm>
            <a:off x="6213930" y="535759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1"/>
          </p:nvPr>
        </p:nvSpPr>
        <p:spPr>
          <a:xfrm rot="5400000">
            <a:off x="2759337" y="822961"/>
            <a:ext cx="3603812" cy="6196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2"/>
          <p:cNvSpPr txBox="1">
            <a:spLocks noGrp="1"/>
          </p:cNvSpPr>
          <p:nvPr>
            <p:ph type="title"/>
          </p:nvPr>
        </p:nvSpPr>
        <p:spPr>
          <a:xfrm rot="5400000">
            <a:off x="4962879" y="2592212"/>
            <a:ext cx="4763911" cy="143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tant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2"/>
          <p:cNvSpPr txBox="1">
            <a:spLocks noGrp="1"/>
          </p:cNvSpPr>
          <p:nvPr>
            <p:ph type="body" idx="1"/>
          </p:nvPr>
        </p:nvSpPr>
        <p:spPr>
          <a:xfrm rot="5400000">
            <a:off x="1686277" y="718256"/>
            <a:ext cx="4402667" cy="5178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nstantia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1298448" y="2121407"/>
            <a:ext cx="3200400" cy="3602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4663440" y="2119313"/>
            <a:ext cx="3200400" cy="360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tant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2"/>
          </p:nvPr>
        </p:nvSpPr>
        <p:spPr>
          <a:xfrm>
            <a:off x="4910669" y="2122311"/>
            <a:ext cx="2944368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3"/>
          </p:nvPr>
        </p:nvSpPr>
        <p:spPr>
          <a:xfrm>
            <a:off x="1298448" y="2944368"/>
            <a:ext cx="3227832" cy="2779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4"/>
          </p:nvPr>
        </p:nvSpPr>
        <p:spPr>
          <a:xfrm>
            <a:off x="4645151" y="2944813"/>
            <a:ext cx="3227832" cy="2779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3pPr>
            <a:lvl4pPr marL="1828800" lvl="3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4pPr>
            <a:lvl5pPr marL="2286000" lvl="4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5pPr>
            <a:lvl6pPr marL="2743200" lvl="5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6pPr>
            <a:lvl7pPr marL="3200400" lvl="6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7pPr>
            <a:lvl8pPr marL="3657600" lvl="7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8pPr>
            <a:lvl9pPr marL="4114800" lvl="8" indent="-325754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2" name="Google Shape;72;p9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4"/>
                  </a:srgbClr>
                </a:gs>
                <a:gs pos="60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73" name="Google Shape;73;p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5686"/>
                  </a:srgbClr>
                </a:gs>
                <a:gs pos="61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74" name="Google Shape;74;p9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/>
            <a:ahLst/>
            <a:cxnLst/>
            <a:rect l="l" t="t" r="r" b="b"/>
            <a:pathLst>
              <a:path w="7955280" h="495300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0">
                <a:srgbClr val="010101">
                  <a:alpha val="33725"/>
                </a:srgbClr>
              </a:gs>
              <a:gs pos="30000">
                <a:srgbClr val="010101">
                  <a:alpha val="33725"/>
                </a:srgbClr>
              </a:gs>
              <a:gs pos="100000">
                <a:srgbClr val="010101">
                  <a:alpha val="25882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5" name="Google Shape;75;p9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6" name="Google Shape;76;p9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7" name="Google Shape;77;p9"/>
          <p:cNvSpPr/>
          <p:nvPr/>
        </p:nvSpPr>
        <p:spPr>
          <a:xfrm rot="-60000">
            <a:off x="749204" y="576868"/>
            <a:ext cx="3788941" cy="57222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8" name="Google Shape;78;p9"/>
          <p:cNvSpPr/>
          <p:nvPr/>
        </p:nvSpPr>
        <p:spPr>
          <a:xfrm rot="-60000">
            <a:off x="749808" y="576072"/>
            <a:ext cx="3788941" cy="572229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79" name="Google Shape;79;p9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435684">
            <a:off x="2371106" y="293953"/>
            <a:ext cx="567831" cy="56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9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096196">
            <a:off x="6279647" y="333163"/>
            <a:ext cx="566928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tantia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 rot="60000">
            <a:off x="4854291" y="1150993"/>
            <a:ext cx="3020792" cy="462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7345" algn="l">
              <a:spcBef>
                <a:spcPts val="440"/>
              </a:spcBef>
              <a:spcAft>
                <a:spcPts val="0"/>
              </a:spcAft>
              <a:buSzPts val="1870"/>
              <a:buChar char="O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marL="1371600" lvl="2" indent="-325755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 sz="1800"/>
            </a:lvl3pPr>
            <a:lvl4pPr marL="1828800" lvl="3" indent="-314960" algn="l">
              <a:spcBef>
                <a:spcPts val="320"/>
              </a:spcBef>
              <a:spcAft>
                <a:spcPts val="0"/>
              </a:spcAft>
              <a:buSzPts val="1360"/>
              <a:buChar char="O"/>
              <a:defRPr sz="1600"/>
            </a:lvl4pPr>
            <a:lvl5pPr marL="2286000" lvl="4" indent="-304164" algn="l">
              <a:spcBef>
                <a:spcPts val="280"/>
              </a:spcBef>
              <a:spcAft>
                <a:spcPts val="0"/>
              </a:spcAft>
              <a:buSzPts val="1190"/>
              <a:buChar char="O"/>
              <a:defRPr sz="1400"/>
            </a:lvl5pPr>
            <a:lvl6pPr marL="2743200" lvl="5" indent="-33655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6pPr>
            <a:lvl7pPr marL="3200400" lvl="6" indent="-33655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7pPr>
            <a:lvl8pPr marL="3657600" lvl="7" indent="-33655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8pPr>
            <a:lvl9pPr marL="4114800" lvl="8" indent="-33655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 rot="-60000">
            <a:off x="1148125" y="3623748"/>
            <a:ext cx="3048891" cy="21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 rot="60000">
            <a:off x="6341698" y="588567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 rot="-60000">
            <a:off x="914554" y="5829261"/>
            <a:ext cx="35226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 rot="60000">
            <a:off x="7557313" y="5896961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9" name="Google Shape;89;p10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4"/>
                  </a:srgbClr>
                </a:gs>
                <a:gs pos="60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5686"/>
                  </a:srgbClr>
                </a:gs>
                <a:gs pos="61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91" name="Google Shape;91;p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/>
            <a:ahLst/>
            <a:cxnLst/>
            <a:rect l="l" t="t" r="r" b="b"/>
            <a:pathLst>
              <a:path w="7955280" h="495300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0">
                <a:srgbClr val="010101">
                  <a:alpha val="33725"/>
                </a:srgbClr>
              </a:gs>
              <a:gs pos="30000">
                <a:srgbClr val="010101">
                  <a:alpha val="33725"/>
                </a:srgbClr>
              </a:gs>
              <a:gs pos="100000">
                <a:srgbClr val="010101">
                  <a:alpha val="25882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2" name="Google Shape;92;p10"/>
          <p:cNvSpPr/>
          <p:nvPr/>
        </p:nvSpPr>
        <p:spPr>
          <a:xfrm rot="-60000">
            <a:off x="749204" y="576868"/>
            <a:ext cx="3788941" cy="57222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3" name="Google Shape;93;p10"/>
          <p:cNvSpPr/>
          <p:nvPr/>
        </p:nvSpPr>
        <p:spPr>
          <a:xfrm rot="-60000">
            <a:off x="745058" y="575769"/>
            <a:ext cx="3788941" cy="572229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10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5" name="Google Shape;95;p10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96" name="Google Shape;96;p10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435684">
            <a:off x="2371106" y="293953"/>
            <a:ext cx="567831" cy="56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0" descr="C:\Users\Administrator\Desktop\Pushpin Dev\Assets\pushpinLe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096196">
            <a:off x="6279647" y="333163"/>
            <a:ext cx="566928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0"/>
          <p:cNvSpPr txBox="1"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tantia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0"/>
          <p:cNvSpPr>
            <a:spLocks noGrp="1"/>
          </p:cNvSpPr>
          <p:nvPr>
            <p:ph type="pic" idx="2"/>
          </p:nvPr>
        </p:nvSpPr>
        <p:spPr>
          <a:xfrm rot="60000">
            <a:off x="4898615" y="1207272"/>
            <a:ext cx="2913863" cy="4539412"/>
          </a:xfrm>
          <a:prstGeom prst="rect">
            <a:avLst/>
          </a:prstGeom>
          <a:noFill/>
          <a:ln w="1016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889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Courgette"/>
              <a:buNone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380"/>
              <a:buFont typeface="Courgette"/>
              <a:buNone/>
              <a:defRPr sz="2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Courgette"/>
              <a:buNone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None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1"/>
          </p:nvPr>
        </p:nvSpPr>
        <p:spPr>
          <a:xfrm rot="-60000">
            <a:off x="1152144" y="3621024"/>
            <a:ext cx="3044952" cy="210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dt" idx="10"/>
          </p:nvPr>
        </p:nvSpPr>
        <p:spPr>
          <a:xfrm rot="60000">
            <a:off x="6345936" y="5888737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ftr" idx="11"/>
          </p:nvPr>
        </p:nvSpPr>
        <p:spPr>
          <a:xfrm rot="-60000">
            <a:off x="914569" y="5831037"/>
            <a:ext cx="33190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 rot="60000">
            <a:off x="7562089" y="5900026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Google Shape;7;p1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1764"/>
                  </a:srgbClr>
                </a:gs>
                <a:gs pos="60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>
              <a:gsLst>
                <a:gs pos="0">
                  <a:srgbClr val="010101">
                    <a:alpha val="55686"/>
                  </a:srgbClr>
                </a:gs>
                <a:gs pos="61000">
                  <a:srgbClr val="FEFEFE">
                    <a:alpha val="0"/>
                  </a:srgbClr>
                </a:gs>
                <a:gs pos="100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9" name="Google Shape;9;p1"/>
          <p:cNvSpPr/>
          <p:nvPr/>
        </p:nvSpPr>
        <p:spPr>
          <a:xfrm rot="10800000">
            <a:off x="628649" y="6069330"/>
            <a:ext cx="7920991" cy="537210"/>
          </a:xfrm>
          <a:custGeom>
            <a:avLst/>
            <a:gdLst/>
            <a:ahLst/>
            <a:cxnLst/>
            <a:rect l="l" t="t" r="r" b="b"/>
            <a:pathLst>
              <a:path w="7955280" h="495300" extrusionOk="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>
            <a:gsLst>
              <a:gs pos="0">
                <a:srgbClr val="010101">
                  <a:alpha val="33725"/>
                </a:srgbClr>
              </a:gs>
              <a:gs pos="30000">
                <a:srgbClr val="010101">
                  <a:alpha val="33725"/>
                </a:srgbClr>
              </a:gs>
              <a:gs pos="100000">
                <a:srgbClr val="010101">
                  <a:alpha val="25882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rgbClr val="FEFEFE"/>
          </a:solid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rotWithShape="1">
            <a:blip r:embed="rId14">
              <a:alphaModFix amt="20000"/>
            </a:blip>
            <a:tile tx="0" ty="0" sx="100000" sy="100000" flip="none" algn="tl"/>
          </a:blipFill>
          <a:ln>
            <a:noFill/>
          </a:ln>
          <a:effectLst>
            <a:outerShdw blurRad="101600" dist="50800" dir="5400000" algn="t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2" name="Google Shape;12;p1" descr="C:\Users\Administrator\Desktop\Pushpin Dev\Assets\pushpinLeft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 rot="1435684">
            <a:off x="543741" y="273091"/>
            <a:ext cx="567831" cy="56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 descr="C:\Users\Administrator\Desktop\Pushpin Dev\Assets\pushpinLeft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 rot="4096196">
            <a:off x="8115079" y="298163"/>
            <a:ext cx="566928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tantia"/>
              <a:buNone/>
              <a:defRPr sz="4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Courgette"/>
              <a:buChar char="O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47344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Courgette"/>
              <a:buChar char="O"/>
              <a:defRPr sz="22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365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gette"/>
              <a:buChar char="O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25755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Courgette"/>
              <a:buChar char="O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496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Courgette"/>
              <a:buChar char="O"/>
              <a:defRPr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496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Courgette"/>
              <a:buChar char="O"/>
              <a:defRPr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496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Courgette"/>
              <a:buChar char="O"/>
              <a:defRPr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4959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Courgette"/>
              <a:buChar char="O"/>
              <a:defRPr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4959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Courgette"/>
              <a:buChar char="O"/>
              <a:defRPr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 txBox="1">
            <a:spLocks noGrp="1"/>
          </p:cNvSpPr>
          <p:nvPr>
            <p:ph type="ctrTitle"/>
          </p:nvPr>
        </p:nvSpPr>
        <p:spPr>
          <a:xfrm>
            <a:off x="762000" y="1904999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6000"/>
            </a:pPr>
            <a:r>
              <a:rPr lang="fa-IR" sz="6000" dirty="0"/>
              <a:t>ریاضیات
</a:t>
            </a:r>
            <a:endParaRPr sz="6000" dirty="0"/>
          </a:p>
        </p:txBody>
      </p:sp>
      <p:sp>
        <p:nvSpPr>
          <p:cNvPr id="121" name="Google Shape;121;p13"/>
          <p:cNvSpPr txBox="1">
            <a:spLocks noGrp="1"/>
          </p:cNvSpPr>
          <p:nvPr>
            <p:ph type="subTitle" idx="1"/>
          </p:nvPr>
        </p:nvSpPr>
        <p:spPr>
          <a:xfrm>
            <a:off x="762000" y="2971800"/>
            <a:ext cx="6858000" cy="45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  <p:pic>
        <p:nvPicPr>
          <p:cNvPr id="122" name="Google Shape;12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2971800"/>
            <a:ext cx="75438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1444979" y="1066801"/>
            <a:ext cx="625404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sr-Cyrl-RS" sz="1800" dirty="0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fa-IR" sz="1800" dirty="0">
                <a:latin typeface="Arial"/>
                <a:ea typeface="Arial"/>
                <a:cs typeface="Arial"/>
                <a:sym typeface="Arial"/>
              </a:rPr>
              <a:t>اعداد داده شده </a:t>
            </a:r>
            <a:r>
              <a:rPr lang="sr-Cyrl-RS" sz="1800" dirty="0">
                <a:latin typeface="Arial"/>
                <a:ea typeface="Arial"/>
                <a:cs typeface="Arial"/>
                <a:sym typeface="Arial"/>
              </a:rPr>
              <a:t>: 237, 554, 273, 455, 545, 373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1456267" y="1828800"/>
            <a:ext cx="6231467" cy="3206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rPr lang="fa-IR" sz="1800" dirty="0">
                <a:latin typeface="Arial"/>
                <a:ea typeface="Arial"/>
                <a:cs typeface="Arial"/>
                <a:sym typeface="Arial"/>
              </a:rPr>
              <a:t>اعداد داده شده را از کوچک به بزرگ مرتب کنید: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  <p:graphicFrame>
        <p:nvGraphicFramePr>
          <p:cNvPr id="180" name="Google Shape;180;p22"/>
          <p:cNvGraphicFramePr/>
          <p:nvPr/>
        </p:nvGraphicFramePr>
        <p:xfrm>
          <a:off x="990600" y="2514600"/>
          <a:ext cx="6857950" cy="762000"/>
        </p:xfrm>
        <a:graphic>
          <a:graphicData uri="http://schemas.openxmlformats.org/drawingml/2006/table">
            <a:tbl>
              <a:tblPr firstRow="1" bandRow="1">
                <a:noFill/>
                <a:tableStyleId>{C288F452-B10E-412C-BFE6-EEE6EC9A1E7A}</a:tableStyleId>
              </a:tblPr>
              <a:tblGrid>
                <a:gridCol w="62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&lt;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&lt;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&lt;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&lt;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&lt;</a:t>
                      </a: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1" name="Google Shape;18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3733800"/>
            <a:ext cx="434340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1444979" y="1219201"/>
            <a:ext cx="6254044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sr-Cyrl-RS" sz="1800" dirty="0"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fa-IR" sz="1800" dirty="0">
                <a:latin typeface="Arial"/>
                <a:ea typeface="Arial"/>
                <a:cs typeface="Arial"/>
                <a:sym typeface="Arial"/>
              </a:rPr>
              <a:t> آنا می خواهد کفش ورزشی بخرد. قیمت کفش ورزشی 4000 دینار است. آیا آنا پول کافی دارد؟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3"/>
          <p:cNvSpPr txBox="1">
            <a:spLocks noGrp="1"/>
          </p:cNvSpPr>
          <p:nvPr>
            <p:ph type="body" idx="1"/>
          </p:nvPr>
        </p:nvSpPr>
        <p:spPr>
          <a:xfrm>
            <a:off x="1143000" y="2024062"/>
            <a:ext cx="6858000" cy="3233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lang="fa-IR"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lang="sr-Cyrl-RS" dirty="0"/>
              <a:t>______________________________________________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  <p:pic>
        <p:nvPicPr>
          <p:cNvPr id="188" name="Google Shape;18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2111252"/>
            <a:ext cx="3657600" cy="183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/>
          <p:nvPr/>
        </p:nvSpPr>
        <p:spPr>
          <a:xfrm>
            <a:off x="5638800" y="2472470"/>
            <a:ext cx="2057400" cy="141373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flat" cmpd="sng">
            <a:solidFill>
              <a:srgbClr val="4A7B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0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Анина уштеђевина</a:t>
            </a:r>
            <a:endParaRPr sz="18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>
            <a:spLocks noGrp="1"/>
          </p:cNvSpPr>
          <p:nvPr>
            <p:ph type="title"/>
          </p:nvPr>
        </p:nvSpPr>
        <p:spPr>
          <a:xfrm>
            <a:off x="1600200" y="914401"/>
            <a:ext cx="625404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sr-Cyrl-RS" sz="2400" dirty="0"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fa-IR" sz="2400" dirty="0">
                <a:latin typeface="Arial"/>
                <a:ea typeface="Arial"/>
                <a:cs typeface="Arial"/>
                <a:sym typeface="Arial"/>
              </a:rPr>
              <a:t>پر کنید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4"/>
          <p:cNvSpPr txBox="1"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graphicFrame>
        <p:nvGraphicFramePr>
          <p:cNvPr id="196" name="Google Shape;196;p24"/>
          <p:cNvGraphicFramePr/>
          <p:nvPr/>
        </p:nvGraphicFramePr>
        <p:xfrm>
          <a:off x="1371600" y="1828800"/>
          <a:ext cx="6553200" cy="3276600"/>
        </p:xfrm>
        <a:graphic>
          <a:graphicData uri="http://schemas.openxmlformats.org/drawingml/2006/table">
            <a:tbl>
              <a:tblPr firstRow="1" bandRow="1">
                <a:noFill/>
                <a:tableStyleId>{C288F452-B10E-412C-BFE6-EEE6EC9A1E7A}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а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8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/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/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/>
                    </a:p>
                  </a:txBody>
                  <a:tcPr marL="91450" marR="91450" marT="45725" marB="45725" anchor="ctr">
                    <a:solidFill>
                      <a:srgbClr val="CBEC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>
            <a:spLocks noGrp="1"/>
          </p:cNvSpPr>
          <p:nvPr>
            <p:ph type="title"/>
          </p:nvPr>
        </p:nvSpPr>
        <p:spPr>
          <a:xfrm>
            <a:off x="1371600" y="1143001"/>
            <a:ext cx="6254044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r-Cyrl-RS" sz="2000" dirty="0"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lang="fa-IR" sz="2000" dirty="0">
                <a:latin typeface="Arial"/>
                <a:ea typeface="Arial"/>
                <a:cs typeface="Arial"/>
                <a:sym typeface="Arial"/>
              </a:rPr>
              <a:t>حساب کنید</a:t>
            </a:r>
            <a:br>
              <a:rPr lang="sr-Cyrl-RS" sz="2000" dirty="0">
                <a:latin typeface="Arial"/>
                <a:ea typeface="Arial"/>
                <a:cs typeface="Arial"/>
                <a:sym typeface="Arial"/>
              </a:rPr>
            </a:b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5"/>
          <p:cNvSpPr txBox="1">
            <a:spLocks noGrp="1"/>
          </p:cNvSpPr>
          <p:nvPr>
            <p:ph type="body" idx="1"/>
          </p:nvPr>
        </p:nvSpPr>
        <p:spPr>
          <a:xfrm>
            <a:off x="1456267" y="2286000"/>
            <a:ext cx="6231467" cy="274884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586" t="-884" b="-1707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sr-Cyrl-RS"/>
              <a:t> 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nstantia"/>
              <a:buNone/>
            </a:pPr>
            <a:r>
              <a:rPr lang="fa-IR" sz="3959" dirty="0"/>
              <a:t>با تشکر از همکاری شما! از بقیه روز لذت ببرید!</a:t>
            </a:r>
            <a:endParaRPr sz="3959" dirty="0"/>
          </a:p>
        </p:txBody>
      </p:sp>
      <p:pic>
        <p:nvPicPr>
          <p:cNvPr id="208" name="Google Shape;208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759869" y="2119313"/>
            <a:ext cx="3603625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>
            <a:spLocks noGrp="1"/>
          </p:cNvSpPr>
          <p:nvPr>
            <p:ph type="title"/>
          </p:nvPr>
        </p:nvSpPr>
        <p:spPr>
          <a:xfrm>
            <a:off x="1143000" y="1447800"/>
            <a:ext cx="6858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accent3"/>
              </a:buClr>
              <a:buSzPts val="4400"/>
            </a:pPr>
            <a:r>
              <a:rPr lang="fa-IR" dirty="0">
                <a:solidFill>
                  <a:schemeClr val="accent3"/>
                </a:solidFill>
              </a:rPr>
              <a:t>مجموعه ای از اعداد طبیعی
</a:t>
            </a:r>
            <a:endParaRPr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5"/>
          <p:cNvPicPr preferRelativeResize="0"/>
          <p:nvPr/>
        </p:nvPicPr>
        <p:blipFill rotWithShape="1">
          <a:blip r:embed="rId3">
            <a:alphaModFix/>
          </a:blip>
          <a:srcRect l="20706" t="22217" r="8328" b="6251"/>
          <a:stretch/>
        </p:blipFill>
        <p:spPr>
          <a:xfrm>
            <a:off x="3958441" y="2536247"/>
            <a:ext cx="3624618" cy="3454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457ECE-8BB6-4BF3-9EE6-5A65B3B54195}"/>
              </a:ext>
            </a:extLst>
          </p:cNvPr>
          <p:cNvSpPr/>
          <p:nvPr/>
        </p:nvSpPr>
        <p:spPr>
          <a:xfrm>
            <a:off x="2166583" y="2013027"/>
            <a:ext cx="65974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چرا</a:t>
            </a:r>
            <a:r>
              <a:rPr lang="en-US" dirty="0"/>
              <a:t> </a:t>
            </a:r>
            <a:r>
              <a:rPr lang="en-US" dirty="0" err="1"/>
              <a:t>به</a:t>
            </a:r>
            <a:r>
              <a:rPr lang="en-US" dirty="0"/>
              <a:t> </a:t>
            </a:r>
            <a:r>
              <a:rPr lang="en-US" dirty="0" err="1"/>
              <a:t>شماره</a:t>
            </a:r>
            <a:r>
              <a:rPr lang="en-US" dirty="0"/>
              <a:t> </a:t>
            </a:r>
            <a:r>
              <a:rPr lang="en-US" dirty="0" err="1"/>
              <a:t>احتياج</a:t>
            </a:r>
            <a:r>
              <a:rPr lang="en-US" dirty="0"/>
              <a:t> </a:t>
            </a:r>
            <a:r>
              <a:rPr lang="en-US" dirty="0" err="1"/>
              <a:t>داريم</a:t>
            </a:r>
            <a:r>
              <a:rPr lang="en-US" dirty="0"/>
              <a:t>؟ 
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title"/>
          </p:nvPr>
        </p:nvSpPr>
        <p:spPr>
          <a:xfrm>
            <a:off x="1225652" y="1277598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3959"/>
            </a:pPr>
            <a:r>
              <a:rPr lang="fa-IR" sz="3959" dirty="0"/>
              <a:t>در زندگی روزمره، اعداد همه در اطراف ما هستند:
</a:t>
            </a:r>
            <a:endParaRPr sz="3959" dirty="0"/>
          </a:p>
        </p:txBody>
      </p:sp>
      <p:pic>
        <p:nvPicPr>
          <p:cNvPr id="139" name="Google Shape;139;p16"/>
          <p:cNvPicPr preferRelativeResize="0"/>
          <p:nvPr/>
        </p:nvPicPr>
        <p:blipFill rotWithShape="1">
          <a:blip r:embed="rId3">
            <a:alphaModFix/>
          </a:blip>
          <a:srcRect l="-4911" t="14931" r="6050" b="15935"/>
          <a:stretch/>
        </p:blipFill>
        <p:spPr>
          <a:xfrm>
            <a:off x="1371600" y="2674960"/>
            <a:ext cx="3159457" cy="2506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2400" y="4267200"/>
            <a:ext cx="1676400" cy="1539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535072"/>
            <a:ext cx="2736850" cy="1779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3225" y="3581400"/>
            <a:ext cx="2971800" cy="181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title" idx="4294967295"/>
          </p:nvPr>
        </p:nvSpPr>
        <p:spPr>
          <a:xfrm>
            <a:off x="838200" y="817563"/>
            <a:ext cx="7543800" cy="36782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90" b="-2474"/>
            </a:stretch>
          </a:blip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400"/>
              <a:buFont typeface="Constantia"/>
              <a:buNone/>
            </a:pPr>
            <a:r>
              <a:rPr lang="sr-Cyrl-RS"/>
              <a:t> 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1249402" y="1235915"/>
            <a:ext cx="6965245" cy="120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3959"/>
            </a:pPr>
            <a:r>
              <a:rPr lang="fa-IR" sz="3959" dirty="0"/>
              <a:t>بیایید به خودمان یادآوری کنیم که تا کنون چه آموخته ایم!
</a:t>
            </a:r>
            <a:endParaRPr sz="3959" dirty="0"/>
          </a:p>
        </p:txBody>
      </p:sp>
      <p:pic>
        <p:nvPicPr>
          <p:cNvPr id="153" name="Google Shape;153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2438400"/>
            <a:ext cx="3441442" cy="3284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444979" y="1447801"/>
            <a:ext cx="6254044" cy="106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3600"/>
            </a:pPr>
            <a:r>
              <a:rPr lang="fa-IR" sz="3600" dirty="0"/>
              <a:t>یاد گرفتیم:</a:t>
            </a:r>
            <a:br>
              <a:rPr lang="sr-Cyrl-RS" sz="3600" dirty="0"/>
            </a:br>
            <a:endParaRPr sz="3600" dirty="0"/>
          </a:p>
        </p:txBody>
      </p:sp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2FACBD25-864D-4CB2-8CA3-D9524405B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22" y="1947553"/>
            <a:ext cx="7759427" cy="436467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>
            <a:spLocks noGrp="1"/>
          </p:cNvSpPr>
          <p:nvPr>
            <p:ph type="title"/>
          </p:nvPr>
        </p:nvSpPr>
        <p:spPr>
          <a:xfrm>
            <a:off x="1444979" y="838200"/>
            <a:ext cx="6254044" cy="1066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buSzPts val="3959"/>
            </a:pPr>
            <a:r>
              <a:rPr lang="fa-IR" sz="3959" dirty="0"/>
              <a:t>وظایف ورزشی:</a:t>
            </a:r>
            <a:br>
              <a:rPr lang="sr-Cyrl-RS" sz="1620" dirty="0"/>
            </a:br>
            <a:br>
              <a:rPr lang="sr-Cyrl-RS" sz="1620" dirty="0"/>
            </a:br>
            <a:br>
              <a:rPr lang="sr-Cyrl-RS" sz="1620" dirty="0"/>
            </a:br>
            <a:endParaRPr sz="162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1371600" y="1905000"/>
            <a:ext cx="66294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spcBef>
                <a:spcPts val="0"/>
              </a:spcBef>
            </a:pPr>
            <a:r>
              <a:rPr lang="sr-Cyrl-RS" dirty="0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fa-IR" dirty="0">
                <a:latin typeface="Arial"/>
                <a:ea typeface="Arial"/>
                <a:cs typeface="Arial"/>
                <a:sym typeface="Arial"/>
              </a:rPr>
              <a:t> فضاهای خالی را در میز پر کنید.</a:t>
            </a:r>
            <a:endParaRPr dirty="0"/>
          </a:p>
        </p:txBody>
      </p:sp>
      <p:graphicFrame>
        <p:nvGraphicFramePr>
          <p:cNvPr id="166" name="Google Shape;166;p20"/>
          <p:cNvGraphicFramePr/>
          <p:nvPr/>
        </p:nvGraphicFramePr>
        <p:xfrm>
          <a:off x="1905000" y="2430747"/>
          <a:ext cx="5486400" cy="3345230"/>
        </p:xfrm>
        <a:graphic>
          <a:graphicData uri="http://schemas.openxmlformats.org/drawingml/2006/table">
            <a:tbl>
              <a:tblPr firstRow="1" bandRow="1">
                <a:noFill/>
                <a:tableStyleId>{C288F452-B10E-412C-BFE6-EEE6EC9A1E7A}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u="none" strike="noStrike" cap="none"/>
                        <a:t>204006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/>
                        <a:t>سی و پنج هزار و سی و پنج
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800"/>
                        <a:t>صد و هفده هزار و دو
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3016009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body" idx="1"/>
          </p:nvPr>
        </p:nvSpPr>
        <p:spPr>
          <a:xfrm>
            <a:off x="1456267" y="1905000"/>
            <a:ext cx="6231467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  <p:graphicFrame>
        <p:nvGraphicFramePr>
          <p:cNvPr id="173" name="Google Shape;173;p21"/>
          <p:cNvGraphicFramePr/>
          <p:nvPr/>
        </p:nvGraphicFramePr>
        <p:xfrm>
          <a:off x="1524000" y="2667000"/>
          <a:ext cx="6096000" cy="1752600"/>
        </p:xfrm>
        <a:graphic>
          <a:graphicData uri="http://schemas.openxmlformats.org/drawingml/2006/table">
            <a:tbl>
              <a:tblPr firstRow="1" bandRow="1">
                <a:noFill/>
                <a:tableStyleId>{C288F452-B10E-412C-BFE6-EEE6EC9A1E7A}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а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b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a+b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a-b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0" i="0">
                          <a:solidFill>
                            <a:schemeClr val="dk1"/>
                          </a:solidFill>
                        </a:rPr>
                        <a:t>a : b</a:t>
                      </a:r>
                      <a:endParaRPr sz="18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25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5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144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8C83514-D8CD-4DAB-ADFA-F07A524C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Pushpin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51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Courgette</vt:lpstr>
      <vt:lpstr>Arial</vt:lpstr>
      <vt:lpstr>Constantia</vt:lpstr>
      <vt:lpstr>Libre Franklin</vt:lpstr>
      <vt:lpstr>Pushpin</vt:lpstr>
      <vt:lpstr>ریاضیات
</vt:lpstr>
      <vt:lpstr>مجموعه ای از اعداد طبیعی
</vt:lpstr>
      <vt:lpstr>PowerPoint Presentation</vt:lpstr>
      <vt:lpstr>در زندگی روزمره، اعداد همه در اطراف ما هستند:
</vt:lpstr>
      <vt:lpstr> </vt:lpstr>
      <vt:lpstr>بیایید به خودمان یادآوری کنیم که تا کنون چه آموخته ایم!
</vt:lpstr>
      <vt:lpstr>یاد گرفتیم: </vt:lpstr>
      <vt:lpstr>وظایف ورزشی:   </vt:lpstr>
      <vt:lpstr>PowerPoint Presentation</vt:lpstr>
      <vt:lpstr>3. اعداد داده شده : 237, 554, 273, 455, 545, 373</vt:lpstr>
      <vt:lpstr>4. آنا می خواهد کفش ورزشی بخرد. قیمت کفش ورزشی 4000 دینار است. آیا آنا پول کافی دارد؟</vt:lpstr>
      <vt:lpstr>5. پر کنید</vt:lpstr>
      <vt:lpstr>6. حساب کنید </vt:lpstr>
      <vt:lpstr>با تشکر از همکاری شما! از بقیه روز لذت ببرید!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ریاضیات
</dc:title>
  <cp:lastModifiedBy>Nevena</cp:lastModifiedBy>
  <cp:revision>1</cp:revision>
  <dcterms:modified xsi:type="dcterms:W3CDTF">2021-09-14T15:27:06Z</dcterms:modified>
</cp:coreProperties>
</file>