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63" r:id="rId5"/>
    <p:sldId id="264" r:id="rId6"/>
    <p:sldId id="265" r:id="rId7"/>
    <p:sldId id="267" r:id="rId8"/>
    <p:sldId id="268" r:id="rId9"/>
    <p:sldId id="266" r:id="rId10"/>
    <p:sldId id="272" r:id="rId11"/>
    <p:sldId id="269" r:id="rId12"/>
    <p:sldId id="271" r:id="rId13"/>
    <p:sldId id="270" r:id="rId14"/>
    <p:sldId id="274" r:id="rId15"/>
    <p:sldId id="273" r:id="rId16"/>
    <p:sldId id="279" r:id="rId17"/>
    <p:sldId id="278" r:id="rId18"/>
    <p:sldId id="275" r:id="rId19"/>
    <p:sldId id="277" r:id="rId20"/>
    <p:sldId id="281" r:id="rId21"/>
    <p:sldId id="280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D26"/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991" autoAdjust="0"/>
  </p:normalViewPr>
  <p:slideViewPr>
    <p:cSldViewPr snapToGrid="0">
      <p:cViewPr varScale="1">
        <p:scale>
          <a:sx n="88" d="100"/>
          <a:sy n="88" d="100"/>
        </p:scale>
        <p:origin x="202" y="-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342B27-DB08-4EC8-8F9B-AB1A70C2DCC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4B639F-A2FA-497F-84F1-C2B0F1FFC54A}">
      <dgm:prSet phldrT="[Text]" custT="1"/>
      <dgm:spPr/>
      <dgm:t>
        <a:bodyPr/>
        <a:lstStyle/>
        <a:p>
          <a:r>
            <a:rPr lang="fa-IR" sz="3200" dirty="0"/>
            <a:t>جغرافیا</a:t>
          </a:r>
          <a:endParaRPr lang="en-US" sz="3200" dirty="0"/>
        </a:p>
      </dgm:t>
    </dgm:pt>
    <dgm:pt modelId="{B0563D9D-C374-4037-9A55-A8C097EB74E1}" type="parTrans" cxnId="{11DF0486-7279-45CC-BC94-B67ABA3BD01D}">
      <dgm:prSet/>
      <dgm:spPr/>
      <dgm:t>
        <a:bodyPr/>
        <a:lstStyle/>
        <a:p>
          <a:endParaRPr lang="en-US"/>
        </a:p>
      </dgm:t>
    </dgm:pt>
    <dgm:pt modelId="{25893227-3334-4256-B198-3BA27FD637BE}" type="sibTrans" cxnId="{11DF0486-7279-45CC-BC94-B67ABA3BD01D}">
      <dgm:prSet/>
      <dgm:spPr/>
      <dgm:t>
        <a:bodyPr/>
        <a:lstStyle/>
        <a:p>
          <a:endParaRPr lang="en-US"/>
        </a:p>
      </dgm:t>
    </dgm:pt>
    <dgm:pt modelId="{6FFEAE6C-D965-4DA0-A2A7-735CD4CDC69E}">
      <dgm:prSet phldrT="[Text]" custT="1"/>
      <dgm:spPr/>
      <dgm:t>
        <a:bodyPr/>
        <a:lstStyle/>
        <a:p>
          <a:pPr rtl="1"/>
          <a:r>
            <a:rPr lang="fa-IR" sz="1400" dirty="0"/>
            <a:t>جغرافیای فیزیکی رشته ای در مورد ویژگی های طبیعت است</a:t>
          </a:r>
          <a:endParaRPr lang="en-US" sz="1400" dirty="0"/>
        </a:p>
      </dgm:t>
    </dgm:pt>
    <dgm:pt modelId="{221374B9-ABBD-4456-B77A-B8DD8BD41820}" type="parTrans" cxnId="{051D30A5-5735-492B-A232-901D3300AABE}">
      <dgm:prSet/>
      <dgm:spPr/>
      <dgm:t>
        <a:bodyPr/>
        <a:lstStyle/>
        <a:p>
          <a:endParaRPr lang="en-US"/>
        </a:p>
      </dgm:t>
    </dgm:pt>
    <dgm:pt modelId="{6A775978-09F7-4F89-84E0-DCCFF6FF6094}" type="sibTrans" cxnId="{051D30A5-5735-492B-A232-901D3300AABE}">
      <dgm:prSet/>
      <dgm:spPr/>
      <dgm:t>
        <a:bodyPr/>
        <a:lstStyle/>
        <a:p>
          <a:endParaRPr lang="en-US"/>
        </a:p>
      </dgm:t>
    </dgm:pt>
    <dgm:pt modelId="{51AED5CB-0326-41F7-99E6-E0D90B2AD393}">
      <dgm:prSet phldrT="[Text]" custT="1"/>
      <dgm:spPr/>
      <dgm:t>
        <a:bodyPr/>
        <a:lstStyle/>
        <a:p>
          <a:pPr rtl="1"/>
          <a:r>
            <a:rPr lang="fa-IR" sz="1400" dirty="0" err="1"/>
            <a:t>لیتوسفر</a:t>
          </a:r>
          <a:endParaRPr lang="fa-IR" sz="1400" dirty="0"/>
        </a:p>
        <a:p>
          <a:pPr rtl="1"/>
          <a:r>
            <a:rPr lang="fa-IR" sz="1400" dirty="0"/>
            <a:t>اتمسفر</a:t>
          </a:r>
        </a:p>
        <a:p>
          <a:pPr rtl="1"/>
          <a:r>
            <a:rPr lang="fa-IR" sz="1400" dirty="0" err="1"/>
            <a:t>هیدروسفر</a:t>
          </a:r>
          <a:endParaRPr lang="fa-IR" sz="1400" dirty="0"/>
        </a:p>
        <a:p>
          <a:pPr rtl="1"/>
          <a:r>
            <a:rPr lang="fa-IR" sz="1400" dirty="0" err="1"/>
            <a:t>بيوسفر</a:t>
          </a:r>
          <a:endParaRPr lang="sr-Cyrl-RS" sz="1400" dirty="0"/>
        </a:p>
      </dgm:t>
    </dgm:pt>
    <dgm:pt modelId="{F2920967-3F07-4D94-8E05-86646B0352F2}" type="parTrans" cxnId="{890F1F07-DE8B-4B63-91A8-DB419F28DD97}">
      <dgm:prSet/>
      <dgm:spPr/>
      <dgm:t>
        <a:bodyPr/>
        <a:lstStyle/>
        <a:p>
          <a:endParaRPr lang="en-US"/>
        </a:p>
      </dgm:t>
    </dgm:pt>
    <dgm:pt modelId="{8A68BE54-23C4-4E56-AB22-C9D2B2B9E0C8}" type="sibTrans" cxnId="{890F1F07-DE8B-4B63-91A8-DB419F28DD97}">
      <dgm:prSet/>
      <dgm:spPr/>
      <dgm:t>
        <a:bodyPr/>
        <a:lstStyle/>
        <a:p>
          <a:endParaRPr lang="en-US"/>
        </a:p>
      </dgm:t>
    </dgm:pt>
    <dgm:pt modelId="{92D5DEE1-484F-48B6-A3B8-CEA2335818A9}">
      <dgm:prSet phldrT="[Text]" custT="1"/>
      <dgm:spPr/>
      <dgm:t>
        <a:bodyPr/>
        <a:lstStyle/>
        <a:p>
          <a:pPr rtl="1"/>
          <a:r>
            <a:rPr lang="fa-IR" sz="1200" dirty="0"/>
            <a:t>جغرافیای اجتماعی رشته ای در مورد جامعه انسانی (جمعیت) ، </a:t>
          </a:r>
          <a:r>
            <a:rPr lang="fa-IR" sz="1200" dirty="0" err="1"/>
            <a:t>سکونتگاههای</a:t>
          </a:r>
          <a:r>
            <a:rPr lang="fa-IR" sz="1200" dirty="0"/>
            <a:t> انسانی ، فعالیتهای انسانی و تأثیرات این فعالیتها بر محیط اطراف است.</a:t>
          </a:r>
          <a:endParaRPr lang="en-US" sz="1200" dirty="0"/>
        </a:p>
      </dgm:t>
    </dgm:pt>
    <dgm:pt modelId="{039E9DB4-D93D-4811-991A-A0922E2D5ED6}" type="parTrans" cxnId="{2C632D61-90F7-4A7E-B781-BE96245C1ED4}">
      <dgm:prSet/>
      <dgm:spPr/>
      <dgm:t>
        <a:bodyPr/>
        <a:lstStyle/>
        <a:p>
          <a:endParaRPr lang="en-US"/>
        </a:p>
      </dgm:t>
    </dgm:pt>
    <dgm:pt modelId="{7497B54F-C7AA-4762-B7B8-63DE04FAF568}" type="sibTrans" cxnId="{2C632D61-90F7-4A7E-B781-BE96245C1ED4}">
      <dgm:prSet/>
      <dgm:spPr/>
      <dgm:t>
        <a:bodyPr/>
        <a:lstStyle/>
        <a:p>
          <a:endParaRPr lang="en-US"/>
        </a:p>
      </dgm:t>
    </dgm:pt>
    <dgm:pt modelId="{FFEE4258-B808-4E5F-B7A5-37B53E25B41C}">
      <dgm:prSet phldrT="[Text]" custT="1"/>
      <dgm:spPr/>
      <dgm:t>
        <a:bodyPr/>
        <a:lstStyle/>
        <a:p>
          <a:pPr rtl="1"/>
          <a:r>
            <a:rPr lang="fa-IR" sz="1400" dirty="0"/>
            <a:t>جمعیت</a:t>
          </a:r>
        </a:p>
        <a:p>
          <a:pPr rtl="1"/>
          <a:r>
            <a:rPr lang="fa-IR" sz="1400" dirty="0"/>
            <a:t> </a:t>
          </a:r>
          <a:r>
            <a:rPr lang="fa-IR" sz="1400" dirty="0" err="1"/>
            <a:t>سکونتگاه</a:t>
          </a:r>
          <a:r>
            <a:rPr lang="fa-IR" sz="1400" dirty="0"/>
            <a:t> های انسانی</a:t>
          </a:r>
        </a:p>
        <a:p>
          <a:pPr rtl="1"/>
          <a:r>
            <a:rPr lang="fa-IR" sz="1400" dirty="0"/>
            <a:t> اقتصاد</a:t>
          </a:r>
        </a:p>
        <a:p>
          <a:pPr rtl="1"/>
          <a:r>
            <a:rPr lang="fa-IR" sz="1400" dirty="0"/>
            <a:t> کشورها</a:t>
          </a:r>
          <a:endParaRPr lang="en-US" sz="1400" dirty="0"/>
        </a:p>
      </dgm:t>
    </dgm:pt>
    <dgm:pt modelId="{10D207DC-ABDC-4176-AE9D-85176C9B5057}" type="parTrans" cxnId="{C8999B8B-C47A-4479-871D-7A06C8C7E653}">
      <dgm:prSet/>
      <dgm:spPr/>
      <dgm:t>
        <a:bodyPr/>
        <a:lstStyle/>
        <a:p>
          <a:endParaRPr lang="en-US"/>
        </a:p>
      </dgm:t>
    </dgm:pt>
    <dgm:pt modelId="{356AB36E-05F6-47D5-873A-93A44E860782}" type="sibTrans" cxnId="{C8999B8B-C47A-4479-871D-7A06C8C7E653}">
      <dgm:prSet/>
      <dgm:spPr/>
      <dgm:t>
        <a:bodyPr/>
        <a:lstStyle/>
        <a:p>
          <a:endParaRPr lang="en-US"/>
        </a:p>
      </dgm:t>
    </dgm:pt>
    <dgm:pt modelId="{3C8C6330-0E86-42CB-9F9D-C001A12F675E}" type="pres">
      <dgm:prSet presAssocID="{8A342B27-DB08-4EC8-8F9B-AB1A70C2DCC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C55ECD7-672B-43A3-B87D-5B3BCAF2584E}" type="pres">
      <dgm:prSet presAssocID="{874B639F-A2FA-497F-84F1-C2B0F1FFC54A}" presName="hierRoot1" presStyleCnt="0"/>
      <dgm:spPr/>
    </dgm:pt>
    <dgm:pt modelId="{1118EAB3-6F02-44B8-B45A-FBD637BD50B6}" type="pres">
      <dgm:prSet presAssocID="{874B639F-A2FA-497F-84F1-C2B0F1FFC54A}" presName="composite" presStyleCnt="0"/>
      <dgm:spPr/>
    </dgm:pt>
    <dgm:pt modelId="{A4436252-3EED-4A8A-9ED0-BF69886CB0FC}" type="pres">
      <dgm:prSet presAssocID="{874B639F-A2FA-497F-84F1-C2B0F1FFC54A}" presName="background" presStyleLbl="node0" presStyleIdx="0" presStyleCnt="1"/>
      <dgm:spPr/>
    </dgm:pt>
    <dgm:pt modelId="{1321DBDB-B50D-47EB-AADA-CE40E300227A}" type="pres">
      <dgm:prSet presAssocID="{874B639F-A2FA-497F-84F1-C2B0F1FFC54A}" presName="text" presStyleLbl="fgAcc0" presStyleIdx="0" presStyleCnt="1" custLinFactNeighborX="-28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DEA60E-8375-4C4C-9D5E-DEE005706AAA}" type="pres">
      <dgm:prSet presAssocID="{874B639F-A2FA-497F-84F1-C2B0F1FFC54A}" presName="hierChild2" presStyleCnt="0"/>
      <dgm:spPr/>
    </dgm:pt>
    <dgm:pt modelId="{812B6B32-2E7B-4664-A015-B046D5040F67}" type="pres">
      <dgm:prSet presAssocID="{221374B9-ABBD-4456-B77A-B8DD8BD4182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1F9114D-869D-487C-816C-0153E9953C34}" type="pres">
      <dgm:prSet presAssocID="{6FFEAE6C-D965-4DA0-A2A7-735CD4CDC69E}" presName="hierRoot2" presStyleCnt="0"/>
      <dgm:spPr/>
    </dgm:pt>
    <dgm:pt modelId="{5316FAC5-135C-4475-A0F9-0FCCFDCBE5F1}" type="pres">
      <dgm:prSet presAssocID="{6FFEAE6C-D965-4DA0-A2A7-735CD4CDC69E}" presName="composite2" presStyleCnt="0"/>
      <dgm:spPr/>
    </dgm:pt>
    <dgm:pt modelId="{115CD010-5069-433C-A722-3B42C0424EEF}" type="pres">
      <dgm:prSet presAssocID="{6FFEAE6C-D965-4DA0-A2A7-735CD4CDC69E}" presName="background2" presStyleLbl="node2" presStyleIdx="0" presStyleCnt="2"/>
      <dgm:spPr/>
    </dgm:pt>
    <dgm:pt modelId="{031EC0E3-1C8A-4B6E-8022-9F451429847A}" type="pres">
      <dgm:prSet presAssocID="{6FFEAE6C-D965-4DA0-A2A7-735CD4CDC69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3923E8-9B11-4E72-A45F-901D09C9BD5D}" type="pres">
      <dgm:prSet presAssocID="{6FFEAE6C-D965-4DA0-A2A7-735CD4CDC69E}" presName="hierChild3" presStyleCnt="0"/>
      <dgm:spPr/>
    </dgm:pt>
    <dgm:pt modelId="{4938080F-8622-481D-91F2-066DE217AF94}" type="pres">
      <dgm:prSet presAssocID="{F2920967-3F07-4D94-8E05-86646B0352F2}" presName="Name17" presStyleLbl="parChTrans1D3" presStyleIdx="0" presStyleCnt="2"/>
      <dgm:spPr/>
      <dgm:t>
        <a:bodyPr/>
        <a:lstStyle/>
        <a:p>
          <a:endParaRPr lang="en-US"/>
        </a:p>
      </dgm:t>
    </dgm:pt>
    <dgm:pt modelId="{6E5E27F5-2466-4A29-971C-097AC638A1C3}" type="pres">
      <dgm:prSet presAssocID="{51AED5CB-0326-41F7-99E6-E0D90B2AD393}" presName="hierRoot3" presStyleCnt="0"/>
      <dgm:spPr/>
    </dgm:pt>
    <dgm:pt modelId="{D5EDC771-5B76-4181-BF8F-254E55CCB81E}" type="pres">
      <dgm:prSet presAssocID="{51AED5CB-0326-41F7-99E6-E0D90B2AD393}" presName="composite3" presStyleCnt="0"/>
      <dgm:spPr/>
    </dgm:pt>
    <dgm:pt modelId="{9E606ED4-42E8-4794-A4B3-1156439C8DDB}" type="pres">
      <dgm:prSet presAssocID="{51AED5CB-0326-41F7-99E6-E0D90B2AD393}" presName="background3" presStyleLbl="node3" presStyleIdx="0" presStyleCnt="2"/>
      <dgm:spPr/>
    </dgm:pt>
    <dgm:pt modelId="{CA681DBE-11E3-4C6B-A7C2-2D409484C2A1}" type="pres">
      <dgm:prSet presAssocID="{51AED5CB-0326-41F7-99E6-E0D90B2AD393}" presName="text3" presStyleLbl="fgAcc3" presStyleIdx="0" presStyleCnt="2" custLinFactY="26373" custLinFactNeighborX="-61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8F465A-EC53-411D-A568-AF2143B882F8}" type="pres">
      <dgm:prSet presAssocID="{51AED5CB-0326-41F7-99E6-E0D90B2AD393}" presName="hierChild4" presStyleCnt="0"/>
      <dgm:spPr/>
    </dgm:pt>
    <dgm:pt modelId="{4CEA748E-B852-4E91-96EA-EED990EC7107}" type="pres">
      <dgm:prSet presAssocID="{039E9DB4-D93D-4811-991A-A0922E2D5ED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778194D5-4A54-4150-8A62-93820F9F3A66}" type="pres">
      <dgm:prSet presAssocID="{92D5DEE1-484F-48B6-A3B8-CEA2335818A9}" presName="hierRoot2" presStyleCnt="0"/>
      <dgm:spPr/>
    </dgm:pt>
    <dgm:pt modelId="{344977F9-2C4E-40EA-81F3-6E7B4E9A4680}" type="pres">
      <dgm:prSet presAssocID="{92D5DEE1-484F-48B6-A3B8-CEA2335818A9}" presName="composite2" presStyleCnt="0"/>
      <dgm:spPr/>
    </dgm:pt>
    <dgm:pt modelId="{6D87369B-9AF4-4423-9303-583D25709AD3}" type="pres">
      <dgm:prSet presAssocID="{92D5DEE1-484F-48B6-A3B8-CEA2335818A9}" presName="background2" presStyleLbl="node2" presStyleIdx="1" presStyleCnt="2"/>
      <dgm:spPr/>
    </dgm:pt>
    <dgm:pt modelId="{C8F94994-0AD0-4E7B-808E-D02AE0039D3F}" type="pres">
      <dgm:prSet presAssocID="{92D5DEE1-484F-48B6-A3B8-CEA2335818A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DE4D3E-46BE-4102-9A64-FCB3208FB286}" type="pres">
      <dgm:prSet presAssocID="{92D5DEE1-484F-48B6-A3B8-CEA2335818A9}" presName="hierChild3" presStyleCnt="0"/>
      <dgm:spPr/>
    </dgm:pt>
    <dgm:pt modelId="{844F2805-2CA4-46DE-BD8B-93B0AA3F973A}" type="pres">
      <dgm:prSet presAssocID="{10D207DC-ABDC-4176-AE9D-85176C9B5057}" presName="Name17" presStyleLbl="parChTrans1D3" presStyleIdx="1" presStyleCnt="2"/>
      <dgm:spPr/>
      <dgm:t>
        <a:bodyPr/>
        <a:lstStyle/>
        <a:p>
          <a:endParaRPr lang="en-US"/>
        </a:p>
      </dgm:t>
    </dgm:pt>
    <dgm:pt modelId="{BF0D1649-93FC-49FE-8A79-3DBC16DE2D80}" type="pres">
      <dgm:prSet presAssocID="{FFEE4258-B808-4E5F-B7A5-37B53E25B41C}" presName="hierRoot3" presStyleCnt="0"/>
      <dgm:spPr/>
    </dgm:pt>
    <dgm:pt modelId="{37D5D8E2-3642-46CF-860B-96C720CD24B3}" type="pres">
      <dgm:prSet presAssocID="{FFEE4258-B808-4E5F-B7A5-37B53E25B41C}" presName="composite3" presStyleCnt="0"/>
      <dgm:spPr/>
    </dgm:pt>
    <dgm:pt modelId="{5CD68FCA-ACC8-45AD-9FB8-022878689735}" type="pres">
      <dgm:prSet presAssocID="{FFEE4258-B808-4E5F-B7A5-37B53E25B41C}" presName="background3" presStyleLbl="node3" presStyleIdx="1" presStyleCnt="2"/>
      <dgm:spPr/>
    </dgm:pt>
    <dgm:pt modelId="{DF87E53B-534D-4D2A-8E0D-1A146E10E80A}" type="pres">
      <dgm:prSet presAssocID="{FFEE4258-B808-4E5F-B7A5-37B53E25B41C}" presName="text3" presStyleLbl="fgAcc3" presStyleIdx="1" presStyleCnt="2" custLinFactY="31234" custLinFactNeighborX="1852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8F6DB2-59B7-4A86-9D07-CDA122D68B53}" type="pres">
      <dgm:prSet presAssocID="{FFEE4258-B808-4E5F-B7A5-37B53E25B41C}" presName="hierChild4" presStyleCnt="0"/>
      <dgm:spPr/>
    </dgm:pt>
  </dgm:ptLst>
  <dgm:cxnLst>
    <dgm:cxn modelId="{ACC50E7F-5C51-407D-A8D7-3DDDAC43EEF7}" type="presOf" srcId="{FFEE4258-B808-4E5F-B7A5-37B53E25B41C}" destId="{DF87E53B-534D-4D2A-8E0D-1A146E10E80A}" srcOrd="0" destOrd="0" presId="urn:microsoft.com/office/officeart/2005/8/layout/hierarchy1"/>
    <dgm:cxn modelId="{EB4C4F4E-7354-40B3-A9CB-CBAECE82376F}" type="presOf" srcId="{8A342B27-DB08-4EC8-8F9B-AB1A70C2DCCF}" destId="{3C8C6330-0E86-42CB-9F9D-C001A12F675E}" srcOrd="0" destOrd="0" presId="urn:microsoft.com/office/officeart/2005/8/layout/hierarchy1"/>
    <dgm:cxn modelId="{5532FD20-373C-4566-9E79-C6994F30F3AE}" type="presOf" srcId="{6FFEAE6C-D965-4DA0-A2A7-735CD4CDC69E}" destId="{031EC0E3-1C8A-4B6E-8022-9F451429847A}" srcOrd="0" destOrd="0" presId="urn:microsoft.com/office/officeart/2005/8/layout/hierarchy1"/>
    <dgm:cxn modelId="{4032D15F-64F4-40DB-B669-A6B78B86E134}" type="presOf" srcId="{039E9DB4-D93D-4811-991A-A0922E2D5ED6}" destId="{4CEA748E-B852-4E91-96EA-EED990EC7107}" srcOrd="0" destOrd="0" presId="urn:microsoft.com/office/officeart/2005/8/layout/hierarchy1"/>
    <dgm:cxn modelId="{890F1F07-DE8B-4B63-91A8-DB419F28DD97}" srcId="{6FFEAE6C-D965-4DA0-A2A7-735CD4CDC69E}" destId="{51AED5CB-0326-41F7-99E6-E0D90B2AD393}" srcOrd="0" destOrd="0" parTransId="{F2920967-3F07-4D94-8E05-86646B0352F2}" sibTransId="{8A68BE54-23C4-4E56-AB22-C9D2B2B9E0C8}"/>
    <dgm:cxn modelId="{D4B82BAF-76B2-488D-88E2-0EB5F29656BC}" type="presOf" srcId="{10D207DC-ABDC-4176-AE9D-85176C9B5057}" destId="{844F2805-2CA4-46DE-BD8B-93B0AA3F973A}" srcOrd="0" destOrd="0" presId="urn:microsoft.com/office/officeart/2005/8/layout/hierarchy1"/>
    <dgm:cxn modelId="{6F1B007F-6665-4EBD-8836-6C72CD44BF51}" type="presOf" srcId="{92D5DEE1-484F-48B6-A3B8-CEA2335818A9}" destId="{C8F94994-0AD0-4E7B-808E-D02AE0039D3F}" srcOrd="0" destOrd="0" presId="urn:microsoft.com/office/officeart/2005/8/layout/hierarchy1"/>
    <dgm:cxn modelId="{11DF0486-7279-45CC-BC94-B67ABA3BD01D}" srcId="{8A342B27-DB08-4EC8-8F9B-AB1A70C2DCCF}" destId="{874B639F-A2FA-497F-84F1-C2B0F1FFC54A}" srcOrd="0" destOrd="0" parTransId="{B0563D9D-C374-4037-9A55-A8C097EB74E1}" sibTransId="{25893227-3334-4256-B198-3BA27FD637BE}"/>
    <dgm:cxn modelId="{99B8EDA7-3F4A-4A8C-9407-2FBBAA1E2C7D}" type="presOf" srcId="{874B639F-A2FA-497F-84F1-C2B0F1FFC54A}" destId="{1321DBDB-B50D-47EB-AADA-CE40E300227A}" srcOrd="0" destOrd="0" presId="urn:microsoft.com/office/officeart/2005/8/layout/hierarchy1"/>
    <dgm:cxn modelId="{C8999B8B-C47A-4479-871D-7A06C8C7E653}" srcId="{92D5DEE1-484F-48B6-A3B8-CEA2335818A9}" destId="{FFEE4258-B808-4E5F-B7A5-37B53E25B41C}" srcOrd="0" destOrd="0" parTransId="{10D207DC-ABDC-4176-AE9D-85176C9B5057}" sibTransId="{356AB36E-05F6-47D5-873A-93A44E860782}"/>
    <dgm:cxn modelId="{42EA0B9D-04BF-441F-9CB7-81FB7E85DE80}" type="presOf" srcId="{221374B9-ABBD-4456-B77A-B8DD8BD41820}" destId="{812B6B32-2E7B-4664-A015-B046D5040F67}" srcOrd="0" destOrd="0" presId="urn:microsoft.com/office/officeart/2005/8/layout/hierarchy1"/>
    <dgm:cxn modelId="{051D30A5-5735-492B-A232-901D3300AABE}" srcId="{874B639F-A2FA-497F-84F1-C2B0F1FFC54A}" destId="{6FFEAE6C-D965-4DA0-A2A7-735CD4CDC69E}" srcOrd="0" destOrd="0" parTransId="{221374B9-ABBD-4456-B77A-B8DD8BD41820}" sibTransId="{6A775978-09F7-4F89-84E0-DCCFF6FF6094}"/>
    <dgm:cxn modelId="{2C632D61-90F7-4A7E-B781-BE96245C1ED4}" srcId="{874B639F-A2FA-497F-84F1-C2B0F1FFC54A}" destId="{92D5DEE1-484F-48B6-A3B8-CEA2335818A9}" srcOrd="1" destOrd="0" parTransId="{039E9DB4-D93D-4811-991A-A0922E2D5ED6}" sibTransId="{7497B54F-C7AA-4762-B7B8-63DE04FAF568}"/>
    <dgm:cxn modelId="{0BB4F084-547A-45B6-9272-E9E45613390D}" type="presOf" srcId="{F2920967-3F07-4D94-8E05-86646B0352F2}" destId="{4938080F-8622-481D-91F2-066DE217AF94}" srcOrd="0" destOrd="0" presId="urn:microsoft.com/office/officeart/2005/8/layout/hierarchy1"/>
    <dgm:cxn modelId="{9068EA4E-2ECD-43DB-A679-697060515E83}" type="presOf" srcId="{51AED5CB-0326-41F7-99E6-E0D90B2AD393}" destId="{CA681DBE-11E3-4C6B-A7C2-2D409484C2A1}" srcOrd="0" destOrd="0" presId="urn:microsoft.com/office/officeart/2005/8/layout/hierarchy1"/>
    <dgm:cxn modelId="{BD880887-F642-43A9-ABBB-56F4D809D6F6}" type="presParOf" srcId="{3C8C6330-0E86-42CB-9F9D-C001A12F675E}" destId="{2C55ECD7-672B-43A3-B87D-5B3BCAF2584E}" srcOrd="0" destOrd="0" presId="urn:microsoft.com/office/officeart/2005/8/layout/hierarchy1"/>
    <dgm:cxn modelId="{C2A9CBFB-84EB-4EE2-9D5B-74272E2276A9}" type="presParOf" srcId="{2C55ECD7-672B-43A3-B87D-5B3BCAF2584E}" destId="{1118EAB3-6F02-44B8-B45A-FBD637BD50B6}" srcOrd="0" destOrd="0" presId="urn:microsoft.com/office/officeart/2005/8/layout/hierarchy1"/>
    <dgm:cxn modelId="{55F21F84-FE3D-454F-8B84-FC3AFAF3BE0A}" type="presParOf" srcId="{1118EAB3-6F02-44B8-B45A-FBD637BD50B6}" destId="{A4436252-3EED-4A8A-9ED0-BF69886CB0FC}" srcOrd="0" destOrd="0" presId="urn:microsoft.com/office/officeart/2005/8/layout/hierarchy1"/>
    <dgm:cxn modelId="{0836CCCF-EDF0-4402-A271-2F854887705A}" type="presParOf" srcId="{1118EAB3-6F02-44B8-B45A-FBD637BD50B6}" destId="{1321DBDB-B50D-47EB-AADA-CE40E300227A}" srcOrd="1" destOrd="0" presId="urn:microsoft.com/office/officeart/2005/8/layout/hierarchy1"/>
    <dgm:cxn modelId="{F1B6F82F-BC7B-4183-A41A-50F5A6F32429}" type="presParOf" srcId="{2C55ECD7-672B-43A3-B87D-5B3BCAF2584E}" destId="{C5DEA60E-8375-4C4C-9D5E-DEE005706AAA}" srcOrd="1" destOrd="0" presId="urn:microsoft.com/office/officeart/2005/8/layout/hierarchy1"/>
    <dgm:cxn modelId="{4AB411C6-BAC1-4766-9239-724E16894415}" type="presParOf" srcId="{C5DEA60E-8375-4C4C-9D5E-DEE005706AAA}" destId="{812B6B32-2E7B-4664-A015-B046D5040F67}" srcOrd="0" destOrd="0" presId="urn:microsoft.com/office/officeart/2005/8/layout/hierarchy1"/>
    <dgm:cxn modelId="{58EFF7DA-1400-41D6-9D79-C4EC419C0A77}" type="presParOf" srcId="{C5DEA60E-8375-4C4C-9D5E-DEE005706AAA}" destId="{A1F9114D-869D-487C-816C-0153E9953C34}" srcOrd="1" destOrd="0" presId="urn:microsoft.com/office/officeart/2005/8/layout/hierarchy1"/>
    <dgm:cxn modelId="{705D0ADF-0FA9-4479-9121-D9911BCFED77}" type="presParOf" srcId="{A1F9114D-869D-487C-816C-0153E9953C34}" destId="{5316FAC5-135C-4475-A0F9-0FCCFDCBE5F1}" srcOrd="0" destOrd="0" presId="urn:microsoft.com/office/officeart/2005/8/layout/hierarchy1"/>
    <dgm:cxn modelId="{7DE654AB-08A1-4A04-AF65-407A283C2E37}" type="presParOf" srcId="{5316FAC5-135C-4475-A0F9-0FCCFDCBE5F1}" destId="{115CD010-5069-433C-A722-3B42C0424EEF}" srcOrd="0" destOrd="0" presId="urn:microsoft.com/office/officeart/2005/8/layout/hierarchy1"/>
    <dgm:cxn modelId="{B5605122-17B3-41B8-BFE6-4F390013B2F5}" type="presParOf" srcId="{5316FAC5-135C-4475-A0F9-0FCCFDCBE5F1}" destId="{031EC0E3-1C8A-4B6E-8022-9F451429847A}" srcOrd="1" destOrd="0" presId="urn:microsoft.com/office/officeart/2005/8/layout/hierarchy1"/>
    <dgm:cxn modelId="{D9D55D1A-0E6B-4F30-B39B-45445A28D20F}" type="presParOf" srcId="{A1F9114D-869D-487C-816C-0153E9953C34}" destId="{763923E8-9B11-4E72-A45F-901D09C9BD5D}" srcOrd="1" destOrd="0" presId="urn:microsoft.com/office/officeart/2005/8/layout/hierarchy1"/>
    <dgm:cxn modelId="{15C2F5BB-0A3B-46FE-85B5-A21BAF020819}" type="presParOf" srcId="{763923E8-9B11-4E72-A45F-901D09C9BD5D}" destId="{4938080F-8622-481D-91F2-066DE217AF94}" srcOrd="0" destOrd="0" presId="urn:microsoft.com/office/officeart/2005/8/layout/hierarchy1"/>
    <dgm:cxn modelId="{0874F43C-FF14-49AC-92B8-CB6220646512}" type="presParOf" srcId="{763923E8-9B11-4E72-A45F-901D09C9BD5D}" destId="{6E5E27F5-2466-4A29-971C-097AC638A1C3}" srcOrd="1" destOrd="0" presId="urn:microsoft.com/office/officeart/2005/8/layout/hierarchy1"/>
    <dgm:cxn modelId="{67A27442-68C2-4B09-8E88-6289755DCDA2}" type="presParOf" srcId="{6E5E27F5-2466-4A29-971C-097AC638A1C3}" destId="{D5EDC771-5B76-4181-BF8F-254E55CCB81E}" srcOrd="0" destOrd="0" presId="urn:microsoft.com/office/officeart/2005/8/layout/hierarchy1"/>
    <dgm:cxn modelId="{52D5D61C-9411-4A09-ACBB-0599BC44E6F8}" type="presParOf" srcId="{D5EDC771-5B76-4181-BF8F-254E55CCB81E}" destId="{9E606ED4-42E8-4794-A4B3-1156439C8DDB}" srcOrd="0" destOrd="0" presId="urn:microsoft.com/office/officeart/2005/8/layout/hierarchy1"/>
    <dgm:cxn modelId="{F2ED79E2-04F4-4F98-98A1-1CF7522F81F6}" type="presParOf" srcId="{D5EDC771-5B76-4181-BF8F-254E55CCB81E}" destId="{CA681DBE-11E3-4C6B-A7C2-2D409484C2A1}" srcOrd="1" destOrd="0" presId="urn:microsoft.com/office/officeart/2005/8/layout/hierarchy1"/>
    <dgm:cxn modelId="{DE6B022A-1A46-4134-BB69-4FF3BDFD84C3}" type="presParOf" srcId="{6E5E27F5-2466-4A29-971C-097AC638A1C3}" destId="{BD8F465A-EC53-411D-A568-AF2143B882F8}" srcOrd="1" destOrd="0" presId="urn:microsoft.com/office/officeart/2005/8/layout/hierarchy1"/>
    <dgm:cxn modelId="{113CDDEF-698F-4158-99D5-21D472153656}" type="presParOf" srcId="{C5DEA60E-8375-4C4C-9D5E-DEE005706AAA}" destId="{4CEA748E-B852-4E91-96EA-EED990EC7107}" srcOrd="2" destOrd="0" presId="urn:microsoft.com/office/officeart/2005/8/layout/hierarchy1"/>
    <dgm:cxn modelId="{141FA7D4-F0CF-4A59-BD42-61B047CB34E7}" type="presParOf" srcId="{C5DEA60E-8375-4C4C-9D5E-DEE005706AAA}" destId="{778194D5-4A54-4150-8A62-93820F9F3A66}" srcOrd="3" destOrd="0" presId="urn:microsoft.com/office/officeart/2005/8/layout/hierarchy1"/>
    <dgm:cxn modelId="{BC1228B7-025E-4156-A211-1568E8B6D90A}" type="presParOf" srcId="{778194D5-4A54-4150-8A62-93820F9F3A66}" destId="{344977F9-2C4E-40EA-81F3-6E7B4E9A4680}" srcOrd="0" destOrd="0" presId="urn:microsoft.com/office/officeart/2005/8/layout/hierarchy1"/>
    <dgm:cxn modelId="{9E249B2A-0E27-4006-B5CB-622652B98107}" type="presParOf" srcId="{344977F9-2C4E-40EA-81F3-6E7B4E9A4680}" destId="{6D87369B-9AF4-4423-9303-583D25709AD3}" srcOrd="0" destOrd="0" presId="urn:microsoft.com/office/officeart/2005/8/layout/hierarchy1"/>
    <dgm:cxn modelId="{7A28E389-4BCE-4EB0-9A65-7AA1BAB8B13F}" type="presParOf" srcId="{344977F9-2C4E-40EA-81F3-6E7B4E9A4680}" destId="{C8F94994-0AD0-4E7B-808E-D02AE0039D3F}" srcOrd="1" destOrd="0" presId="urn:microsoft.com/office/officeart/2005/8/layout/hierarchy1"/>
    <dgm:cxn modelId="{207EDD35-975C-4091-BC95-CDBA4AA35EBA}" type="presParOf" srcId="{778194D5-4A54-4150-8A62-93820F9F3A66}" destId="{D5DE4D3E-46BE-4102-9A64-FCB3208FB286}" srcOrd="1" destOrd="0" presId="urn:microsoft.com/office/officeart/2005/8/layout/hierarchy1"/>
    <dgm:cxn modelId="{F963B278-1CE8-40D1-9ED2-E0E011102CBF}" type="presParOf" srcId="{D5DE4D3E-46BE-4102-9A64-FCB3208FB286}" destId="{844F2805-2CA4-46DE-BD8B-93B0AA3F973A}" srcOrd="0" destOrd="0" presId="urn:microsoft.com/office/officeart/2005/8/layout/hierarchy1"/>
    <dgm:cxn modelId="{5A3F803C-7471-403B-BD6A-408EEB02C948}" type="presParOf" srcId="{D5DE4D3E-46BE-4102-9A64-FCB3208FB286}" destId="{BF0D1649-93FC-49FE-8A79-3DBC16DE2D80}" srcOrd="1" destOrd="0" presId="urn:microsoft.com/office/officeart/2005/8/layout/hierarchy1"/>
    <dgm:cxn modelId="{1F3B50C2-EE6C-4D8C-9BA9-0E00B1406A44}" type="presParOf" srcId="{BF0D1649-93FC-49FE-8A79-3DBC16DE2D80}" destId="{37D5D8E2-3642-46CF-860B-96C720CD24B3}" srcOrd="0" destOrd="0" presId="urn:microsoft.com/office/officeart/2005/8/layout/hierarchy1"/>
    <dgm:cxn modelId="{85B2BA83-7892-4178-B626-E50804CAB737}" type="presParOf" srcId="{37D5D8E2-3642-46CF-860B-96C720CD24B3}" destId="{5CD68FCA-ACC8-45AD-9FB8-022878689735}" srcOrd="0" destOrd="0" presId="urn:microsoft.com/office/officeart/2005/8/layout/hierarchy1"/>
    <dgm:cxn modelId="{B2B3D0B2-49E8-4913-B24F-8DC836193135}" type="presParOf" srcId="{37D5D8E2-3642-46CF-860B-96C720CD24B3}" destId="{DF87E53B-534D-4D2A-8E0D-1A146E10E80A}" srcOrd="1" destOrd="0" presId="urn:microsoft.com/office/officeart/2005/8/layout/hierarchy1"/>
    <dgm:cxn modelId="{0F5CFCC1-7550-477B-9873-84BCB970B24C}" type="presParOf" srcId="{BF0D1649-93FC-49FE-8A79-3DBC16DE2D80}" destId="{638F6DB2-59B7-4A86-9D07-CDA122D68B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F2805-2CA4-46DE-BD8B-93B0AA3F973A}">
      <dsp:nvSpPr>
        <dsp:cNvPr id="0" name=""/>
        <dsp:cNvSpPr/>
      </dsp:nvSpPr>
      <dsp:spPr>
        <a:xfrm>
          <a:off x="4681083" y="3140372"/>
          <a:ext cx="91440" cy="5860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9737"/>
              </a:lnTo>
              <a:lnTo>
                <a:pt x="82968" y="399737"/>
              </a:lnTo>
              <a:lnTo>
                <a:pt x="82968" y="5860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A748E-B852-4E91-96EA-EED990EC7107}">
      <dsp:nvSpPr>
        <dsp:cNvPr id="0" name=""/>
        <dsp:cNvSpPr/>
      </dsp:nvSpPr>
      <dsp:spPr>
        <a:xfrm>
          <a:off x="3439507" y="1278271"/>
          <a:ext cx="1287295" cy="584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622"/>
              </a:lnTo>
              <a:lnTo>
                <a:pt x="1287295" y="398622"/>
              </a:lnTo>
              <a:lnTo>
                <a:pt x="1287295" y="5849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38080F-8622-481D-91F2-066DE217AF94}">
      <dsp:nvSpPr>
        <dsp:cNvPr id="0" name=""/>
        <dsp:cNvSpPr/>
      </dsp:nvSpPr>
      <dsp:spPr>
        <a:xfrm>
          <a:off x="2210453" y="3140372"/>
          <a:ext cx="91440" cy="586058"/>
        </a:xfrm>
        <a:custGeom>
          <a:avLst/>
          <a:gdLst/>
          <a:ahLst/>
          <a:cxnLst/>
          <a:rect l="0" t="0" r="0" b="0"/>
          <a:pathLst>
            <a:path>
              <a:moveTo>
                <a:pt x="58129" y="0"/>
              </a:moveTo>
              <a:lnTo>
                <a:pt x="58129" y="399737"/>
              </a:lnTo>
              <a:lnTo>
                <a:pt x="45720" y="399737"/>
              </a:lnTo>
              <a:lnTo>
                <a:pt x="45720" y="5860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B6B32-2E7B-4664-A015-B046D5040F67}">
      <dsp:nvSpPr>
        <dsp:cNvPr id="0" name=""/>
        <dsp:cNvSpPr/>
      </dsp:nvSpPr>
      <dsp:spPr>
        <a:xfrm>
          <a:off x="2268583" y="1278271"/>
          <a:ext cx="1170923" cy="584944"/>
        </a:xfrm>
        <a:custGeom>
          <a:avLst/>
          <a:gdLst/>
          <a:ahLst/>
          <a:cxnLst/>
          <a:rect l="0" t="0" r="0" b="0"/>
          <a:pathLst>
            <a:path>
              <a:moveTo>
                <a:pt x="1170923" y="0"/>
              </a:moveTo>
              <a:lnTo>
                <a:pt x="1170923" y="398622"/>
              </a:lnTo>
              <a:lnTo>
                <a:pt x="0" y="398622"/>
              </a:lnTo>
              <a:lnTo>
                <a:pt x="0" y="5849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36252-3EED-4A8A-9ED0-BF69886CB0FC}">
      <dsp:nvSpPr>
        <dsp:cNvPr id="0" name=""/>
        <dsp:cNvSpPr/>
      </dsp:nvSpPr>
      <dsp:spPr>
        <a:xfrm>
          <a:off x="2433871" y="1114"/>
          <a:ext cx="2011270" cy="1277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1DBDB-B50D-47EB-AADA-CE40E300227A}">
      <dsp:nvSpPr>
        <dsp:cNvPr id="0" name=""/>
        <dsp:cNvSpPr/>
      </dsp:nvSpPr>
      <dsp:spPr>
        <a:xfrm>
          <a:off x="2657346" y="213415"/>
          <a:ext cx="2011270" cy="1277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/>
            <a:t>جغرافیا</a:t>
          </a:r>
          <a:endParaRPr lang="en-US" sz="3200" kern="1200" dirty="0"/>
        </a:p>
      </dsp:txBody>
      <dsp:txXfrm>
        <a:off x="2694753" y="250822"/>
        <a:ext cx="1936456" cy="1202342"/>
      </dsp:txXfrm>
    </dsp:sp>
    <dsp:sp modelId="{115CD010-5069-433C-A722-3B42C0424EEF}">
      <dsp:nvSpPr>
        <dsp:cNvPr id="0" name=""/>
        <dsp:cNvSpPr/>
      </dsp:nvSpPr>
      <dsp:spPr>
        <a:xfrm>
          <a:off x="1262948" y="1863215"/>
          <a:ext cx="2011270" cy="1277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EC0E3-1C8A-4B6E-8022-9F451429847A}">
      <dsp:nvSpPr>
        <dsp:cNvPr id="0" name=""/>
        <dsp:cNvSpPr/>
      </dsp:nvSpPr>
      <dsp:spPr>
        <a:xfrm>
          <a:off x="1486422" y="2075516"/>
          <a:ext cx="2011270" cy="1277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/>
            <a:t>جغرافیای فیزیکی رشته ای در مورد ویژگی های طبیعت است</a:t>
          </a:r>
          <a:endParaRPr lang="en-US" sz="1400" kern="1200" dirty="0"/>
        </a:p>
      </dsp:txBody>
      <dsp:txXfrm>
        <a:off x="1523829" y="2112923"/>
        <a:ext cx="1936456" cy="1202342"/>
      </dsp:txXfrm>
    </dsp:sp>
    <dsp:sp modelId="{9E606ED4-42E8-4794-A4B3-1156439C8DDB}">
      <dsp:nvSpPr>
        <dsp:cNvPr id="0" name=""/>
        <dsp:cNvSpPr/>
      </dsp:nvSpPr>
      <dsp:spPr>
        <a:xfrm>
          <a:off x="1250538" y="3726431"/>
          <a:ext cx="2011270" cy="1277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81DBE-11E3-4C6B-A7C2-2D409484C2A1}">
      <dsp:nvSpPr>
        <dsp:cNvPr id="0" name=""/>
        <dsp:cNvSpPr/>
      </dsp:nvSpPr>
      <dsp:spPr>
        <a:xfrm>
          <a:off x="1474013" y="3938732"/>
          <a:ext cx="2011270" cy="1277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err="1"/>
            <a:t>لیتوسفر</a:t>
          </a:r>
          <a:endParaRPr lang="fa-IR" sz="1400" kern="1200" dirty="0"/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/>
            <a:t>اتمسفر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err="1"/>
            <a:t>هیدروسفر</a:t>
          </a:r>
          <a:endParaRPr lang="fa-IR" sz="1400" kern="1200" dirty="0"/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err="1"/>
            <a:t>بيوسفر</a:t>
          </a:r>
          <a:endParaRPr lang="sr-Cyrl-RS" sz="1400" kern="1200" dirty="0"/>
        </a:p>
      </dsp:txBody>
      <dsp:txXfrm>
        <a:off x="1511420" y="3976139"/>
        <a:ext cx="1936456" cy="1202342"/>
      </dsp:txXfrm>
    </dsp:sp>
    <dsp:sp modelId="{6D87369B-9AF4-4423-9303-583D25709AD3}">
      <dsp:nvSpPr>
        <dsp:cNvPr id="0" name=""/>
        <dsp:cNvSpPr/>
      </dsp:nvSpPr>
      <dsp:spPr>
        <a:xfrm>
          <a:off x="3721167" y="1863215"/>
          <a:ext cx="2011270" cy="1277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94994-0AD0-4E7B-808E-D02AE0039D3F}">
      <dsp:nvSpPr>
        <dsp:cNvPr id="0" name=""/>
        <dsp:cNvSpPr/>
      </dsp:nvSpPr>
      <dsp:spPr>
        <a:xfrm>
          <a:off x="3944642" y="2075516"/>
          <a:ext cx="2011270" cy="1277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/>
            <a:t>جغرافیای اجتماعی رشته ای در مورد جامعه انسانی (جمعیت) ، </a:t>
          </a:r>
          <a:r>
            <a:rPr lang="fa-IR" sz="1200" kern="1200" dirty="0" err="1"/>
            <a:t>سکونتگاههای</a:t>
          </a:r>
          <a:r>
            <a:rPr lang="fa-IR" sz="1200" kern="1200" dirty="0"/>
            <a:t> انسانی ، فعالیتهای انسانی و تأثیرات این فعالیتها بر محیط اطراف است.</a:t>
          </a:r>
          <a:endParaRPr lang="en-US" sz="1200" kern="1200" dirty="0"/>
        </a:p>
      </dsp:txBody>
      <dsp:txXfrm>
        <a:off x="3982049" y="2112923"/>
        <a:ext cx="1936456" cy="1202342"/>
      </dsp:txXfrm>
    </dsp:sp>
    <dsp:sp modelId="{5CD68FCA-ACC8-45AD-9FB8-022878689735}">
      <dsp:nvSpPr>
        <dsp:cNvPr id="0" name=""/>
        <dsp:cNvSpPr/>
      </dsp:nvSpPr>
      <dsp:spPr>
        <a:xfrm>
          <a:off x="3758416" y="3726431"/>
          <a:ext cx="2011270" cy="1277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7E53B-534D-4D2A-8E0D-1A146E10E80A}">
      <dsp:nvSpPr>
        <dsp:cNvPr id="0" name=""/>
        <dsp:cNvSpPr/>
      </dsp:nvSpPr>
      <dsp:spPr>
        <a:xfrm>
          <a:off x="3981890" y="3938732"/>
          <a:ext cx="2011270" cy="1277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/>
            <a:t>جمعیت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/>
            <a:t> </a:t>
          </a:r>
          <a:r>
            <a:rPr lang="fa-IR" sz="1400" kern="1200" dirty="0" err="1"/>
            <a:t>سکونتگاه</a:t>
          </a:r>
          <a:r>
            <a:rPr lang="fa-IR" sz="1400" kern="1200" dirty="0"/>
            <a:t> های انسانی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/>
            <a:t> اقتصاد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/>
            <a:t> کشورها</a:t>
          </a:r>
          <a:endParaRPr lang="en-US" sz="1400" kern="1200" dirty="0"/>
        </a:p>
      </dsp:txBody>
      <dsp:txXfrm>
        <a:off x="4019297" y="3976139"/>
        <a:ext cx="1936456" cy="1202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2EB3A6-08F9-4620-96BB-0C59FDA56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17414-ECF7-48A5-9775-6A5AD38BEC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E7C94-16A4-4054-B652-7DD2A812D30D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CCEB4-8612-47D3-8652-8C9DFFA35D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FDD38-4641-4FC3-8E55-8E63F1563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AF883-18B4-4A93-BDB7-2847AFC7C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35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ED17-416B-4083-A6B3-B23D2AC2171C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F9531-3326-4057-9EBA-1F5D68C6F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4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9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1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2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71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067D9-9E44-4E2F-BB85-39F25AF8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95C9A-F3D4-4CAF-BD9C-9A781B28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D576E-E81F-4A82-BCA1-6B1E01BA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60874-81B9-450F-B82A-8EB5D120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7C3AE-3A6B-4C8B-B32A-82D82E59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F9F8A-E694-41C4-963B-E3E4EC70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2C95-0AD4-4269-8C2B-C4797C4E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6414-765F-4A8B-92F6-D0646CCCA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CD27-EF94-470B-8EFE-BDD4BAA71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20F99-C49A-4BDA-8E4E-70AA21796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E342F-D088-48DF-BF68-ED3DCA16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B5186-5A08-4217-B8C8-E3C89DE5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9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0A0E-257C-428F-8220-4F7319A3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ACFB04-60BA-40B2-9683-87578BD0D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FF038-F1C0-4D94-B562-F30100354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4D5EB-717A-432F-9FCB-41F026C3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96424-0E11-4259-9FFE-96E424A2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24721-6543-486D-A232-9E51E9FB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930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3A876-E09F-447C-AC70-62561572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81AE2-C534-4018-8D54-BFAC1D2E4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E8180-78B8-4034-88AA-BF38D547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2CEA7-6339-43F1-8258-E91DD61E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3B7F-3DD1-4A58-A7A1-90D3371C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61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48BB54-5323-4DD3-9DB8-5CA26A517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0E1A9-E35B-44AB-8190-B6A7A068D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F8D8-7764-4D06-AE50-0B151AE6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F050-008F-40E2-AA46-8DD0CD8C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63763-705B-464F-AB8B-F02AFAC9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1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D312742-FF8F-405A-9B03-FA3BE36135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6E10E-EE53-4F56-A34D-E5DD19FE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ubtitle 2">
            <a:extLst>
              <a:ext uri="{FF2B5EF4-FFF2-40B4-BE49-F238E27FC236}">
                <a16:creationId xmlns:a16="http://schemas.microsoft.com/office/drawing/2014/main" id="{34C0FACC-90E6-4A01-8792-8FA91B7D3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3827" y="2543436"/>
            <a:ext cx="3760738" cy="4021205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Power for the computers and scientific instruments onboard is provided by two 2.45 x 7.56m solar panels. The power generated by the panels is also used to charge six nickel-hydrogen batteries that provide power to the spacecraft for about 25 minutes per orbit while Hubble flies through the Earth’s shadow.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4C55E0-4986-474A-BC74-1B4E8A2F7D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3827" y="192143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SOLAR PANELS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E37D6D-34CE-4FE3-A6C6-4FC22C72F7A0}"/>
              </a:ext>
            </a:extLst>
          </p:cNvPr>
          <p:cNvGrpSpPr/>
          <p:nvPr userDrawn="1"/>
        </p:nvGrpSpPr>
        <p:grpSpPr>
          <a:xfrm>
            <a:off x="1013641" y="2259110"/>
            <a:ext cx="5513866" cy="276225"/>
            <a:chOff x="1557338" y="1458610"/>
            <a:chExt cx="5513866" cy="2762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CBDA1B-9FA8-429D-A07D-655D394A1C71}"/>
                </a:ext>
              </a:extLst>
            </p:cNvPr>
            <p:cNvCxnSpPr/>
            <p:nvPr/>
          </p:nvCxnSpPr>
          <p:spPr>
            <a:xfrm>
              <a:off x="1557338" y="1589020"/>
              <a:ext cx="5362574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FBA15E-A7E6-483D-9298-EC007237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979" y="1458610"/>
              <a:ext cx="276225" cy="2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9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5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2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12A5-4A94-4AD1-8E4A-1EA129F9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E6721-7958-497F-BDBF-202EA49F1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C0A16-F783-4588-B672-5058DF08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50778-6411-40BC-969D-A8D237ED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D5302-3190-447A-93C9-69054625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4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55D5-7F7F-4923-B13A-FB14C907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A3E33-C1C5-4903-B6A0-5DCA0E5DA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EEB41-7B20-4E9D-854C-61E519F5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B4E84-AF49-469B-BA25-009B696C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71073-1660-4665-AD08-B1F6EEEC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4BBC-F386-4C51-801D-CF55F338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1EA36-CB65-4957-AC4D-117C8B55F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1E4BF-C484-4876-8267-5595D1433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81A05-B3B3-484A-B9A2-C693BFC1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2926F-1DF1-4A3A-B966-52626B39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902F3-1A49-445A-A094-55BF9A3A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F405-2652-4BEF-A9E4-BCBF252A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98658-AC9F-419A-9D28-703117D9C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BF43B-ACB8-4022-9478-4B58FB2AC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7381A-DF82-4E57-86F2-79DDC1FDB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5A9D4-5434-4053-BEF7-D8D6112F6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203A2-768C-4C32-B8C9-5731FBE9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7F5DD0-FF5E-4C8E-BF51-AAA6F15F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89CD3-37F2-4CFC-B1A1-89865714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0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F23A-3D24-42D3-8F1A-75A13C888DEA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jpe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jpe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jpe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jpeg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7" Type="http://schemas.openxmlformats.org/officeDocument/2006/relationships/hyperlink" Target="https://astronomijamaturski.wordpress.com/sunce/" TargetMode="External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0" Type="http://schemas.openxmlformats.org/officeDocument/2006/relationships/image" Target="../media/image30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jpe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7" Type="http://schemas.openxmlformats.org/officeDocument/2006/relationships/image" Target="../media/image32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gi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0" Type="http://schemas.openxmlformats.org/officeDocument/2006/relationships/image" Target="../media/image19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7" Type="http://schemas.openxmlformats.org/officeDocument/2006/relationships/diagramData" Target="../diagrams/data1.xml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microsoft.com/office/2007/relationships/diagramDrawing" Target="../diagrams/drawing1.xml"/><Relationship Id="rId10" Type="http://schemas.openxmlformats.org/officeDocument/2006/relationships/diagramColors" Target="../diagrams/colors1.xml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Hubble telescope in space">
                <a:extLst>
                  <a:ext uri="{FF2B5EF4-FFF2-40B4-BE49-F238E27FC236}">
                    <a16:creationId xmlns:a16="http://schemas.microsoft.com/office/drawing/2014/main" id="{B7E86135-7738-4F94-8D30-FA8384C9A4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47382" y="-969161"/>
              <a:ext cx="9175484" cy="102889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175484" cy="10288913"/>
                    </a:xfrm>
                    <a:prstGeom prst="rect">
                      <a:avLst/>
                    </a:prstGeom>
                  </am3d:spPr>
                  <am3d:camera>
                    <am3d:pos x="0" y="0" z="6728691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29" d="1000000"/>
                    <am3d:preTrans dx="-25184794" dy="-14200281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-9410996" ay="-1452218" az="1020345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00736"/>
                  <am3d:ambientLight>
                    <am3d:clr>
                      <a:scrgbClr r="50000" g="50000" b="50000"/>
                    </am3d:clr>
                    <am3d:illuminance n="10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-21960000" y="70920001" z="-16343999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37964097" y="51130435" z="-57631977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37739127" y="58056624" z="34769642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Hubble telescope in space">
                <a:extLst>
                  <a:ext uri="{FF2B5EF4-FFF2-40B4-BE49-F238E27FC236}">
                    <a16:creationId xmlns:a16="http://schemas.microsoft.com/office/drawing/2014/main" id="{B7E86135-7738-4F94-8D30-FA8384C9A4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7382" y="-969161"/>
                <a:ext cx="9175484" cy="1028891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660A54-0802-43EA-85D4-234D7F26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94F820-90F1-432A-B536-2BF49C868142}"/>
              </a:ext>
            </a:extLst>
          </p:cNvPr>
          <p:cNvSpPr/>
          <p:nvPr/>
        </p:nvSpPr>
        <p:spPr>
          <a:xfrm>
            <a:off x="3409025" y="1127464"/>
            <a:ext cx="5184559" cy="9676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جغرافیا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20BD22-CA93-4DF4-A193-8F0D20D126DC}"/>
              </a:ext>
            </a:extLst>
          </p:cNvPr>
          <p:cNvSpPr/>
          <p:nvPr/>
        </p:nvSpPr>
        <p:spPr>
          <a:xfrm>
            <a:off x="1597981" y="2178426"/>
            <a:ext cx="6587231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جغرافیا </a:t>
            </a:r>
            <a:r>
              <a:rPr kumimoji="0" lang="fa-IR" sz="5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چيست</a:t>
            </a: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؟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D31D3-5B87-46D2-B120-DCCD79B74CD6}"/>
              </a:ext>
            </a:extLst>
          </p:cNvPr>
          <p:cNvSpPr txBox="1"/>
          <p:nvPr/>
        </p:nvSpPr>
        <p:spPr>
          <a:xfrm>
            <a:off x="2456895" y="2752947"/>
            <a:ext cx="448544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b="1" i="0" dirty="0">
                <a:ln w="0"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"/>
              </a:rPr>
              <a:t>What is geography?</a:t>
            </a:r>
            <a:endParaRPr lang="en-US" sz="4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5579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87286D0-1FC3-40E8-AFA2-848B7ED1F327}"/>
              </a:ext>
            </a:extLst>
          </p:cNvPr>
          <p:cNvSpPr/>
          <p:nvPr/>
        </p:nvSpPr>
        <p:spPr>
          <a:xfrm>
            <a:off x="4740676" y="305237"/>
            <a:ext cx="5787881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کهکشان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AD7B4A-B4CA-4184-B399-CA72DD7C1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4373" y="1251095"/>
            <a:ext cx="2595239" cy="40524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GALAXY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1D6BC-C022-4899-B13E-9C60D3198BB1}"/>
              </a:ext>
            </a:extLst>
          </p:cNvPr>
          <p:cNvSpPr txBox="1"/>
          <p:nvPr/>
        </p:nvSpPr>
        <p:spPr>
          <a:xfrm>
            <a:off x="5456369" y="1592184"/>
            <a:ext cx="578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9" name="Picture 3" descr="Što je galaksija? Upoznajte 15 najpoznatijih - Astroučionica">
            <a:extLst>
              <a:ext uri="{FF2B5EF4-FFF2-40B4-BE49-F238E27FC236}">
                <a16:creationId xmlns:a16="http://schemas.microsoft.com/office/drawing/2014/main" id="{9EFD09B6-199B-4A7A-A95D-0C5D327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2" y="3184262"/>
            <a:ext cx="6165714" cy="367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47B6D9-D853-4B8D-8EB4-9A1EDA522E3C}"/>
              </a:ext>
            </a:extLst>
          </p:cNvPr>
          <p:cNvSpPr txBox="1"/>
          <p:nvPr/>
        </p:nvSpPr>
        <p:spPr>
          <a:xfrm>
            <a:off x="5621785" y="2537931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Galekas</a:t>
            </a:r>
            <a:r>
              <a:rPr lang="sr-Latn-R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y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 is composed of 10 million stars up to a billion stars</a:t>
            </a:r>
            <a:r>
              <a:rPr lang="sr-Latn-R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!!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!!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64D1B2-CE37-4907-87B3-0D8630842A32}"/>
              </a:ext>
            </a:extLst>
          </p:cNvPr>
          <p:cNvSpPr txBox="1"/>
          <p:nvPr/>
        </p:nvSpPr>
        <p:spPr>
          <a:xfrm>
            <a:off x="4336869" y="1869183"/>
            <a:ext cx="70251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کهکشان ها سیستم های ستاره ای هستند که میلیاردها ستاره دارند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6257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pic>
        <p:nvPicPr>
          <p:cNvPr id="10242" name="Picture 2" descr="Mlečni put “progutao” 11 drugih galaksija? | Edukacija">
            <a:extLst>
              <a:ext uri="{FF2B5EF4-FFF2-40B4-BE49-F238E27FC236}">
                <a16:creationId xmlns:a16="http://schemas.microsoft.com/office/drawing/2014/main" id="{2CA051CD-2DB0-4911-BB3E-32543EB8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7" y="1263157"/>
            <a:ext cx="6761305" cy="5058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ational Geographic Srbija - National Geographic Srbija">
            <a:extLst>
              <a:ext uri="{FF2B5EF4-FFF2-40B4-BE49-F238E27FC236}">
                <a16:creationId xmlns:a16="http://schemas.microsoft.com/office/drawing/2014/main" id="{47B1ED80-9828-4536-AFF9-2896DC0C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92" y="4484055"/>
            <a:ext cx="4909352" cy="2373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613D89-C7FF-422F-97D1-37F435325102}"/>
              </a:ext>
            </a:extLst>
          </p:cNvPr>
          <p:cNvSpPr txBox="1"/>
          <p:nvPr/>
        </p:nvSpPr>
        <p:spPr>
          <a:xfrm>
            <a:off x="7441707" y="1399103"/>
            <a:ext cx="3406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Mlečni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put je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spiralna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galaksija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u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kojoj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se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nalazi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naš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Sunčev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sistem</a:t>
            </a:r>
            <a:r>
              <a:rPr lang="sr-Latn-R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3FD8C9-7DC8-4F42-B847-AB373A5E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861" y="2957072"/>
            <a:ext cx="3329126" cy="9438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The Milky Way is a spiral galaxy in which our solar system is located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099F4D-41C6-4A82-B713-1F1C0AA8B52F}"/>
              </a:ext>
            </a:extLst>
          </p:cNvPr>
          <p:cNvSpPr/>
          <p:nvPr/>
        </p:nvSpPr>
        <p:spPr>
          <a:xfrm>
            <a:off x="4953920" y="207614"/>
            <a:ext cx="5787881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NAŠA GALAKSIJA 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540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0A30471-E1C9-49ED-9900-073558CCDD33}"/>
              </a:ext>
            </a:extLst>
          </p:cNvPr>
          <p:cNvSpPr/>
          <p:nvPr/>
        </p:nvSpPr>
        <p:spPr>
          <a:xfrm>
            <a:off x="5521911" y="367381"/>
            <a:ext cx="5787881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sr-Latn-RS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ستاره ها</a:t>
            </a:r>
            <a:r>
              <a:rPr kumimoji="0" lang="sr-Latn-RS" sz="5400" b="1" i="0" u="none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9C2E3-486A-4632-99CB-9CF145E1A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035" y="2464493"/>
            <a:ext cx="3577701" cy="297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The stars give light and warmth.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E5BB86-FA0E-4370-98C4-46BF35FE7461}"/>
              </a:ext>
            </a:extLst>
          </p:cNvPr>
          <p:cNvSpPr txBox="1"/>
          <p:nvPr/>
        </p:nvSpPr>
        <p:spPr>
          <a:xfrm>
            <a:off x="6695983" y="1718641"/>
            <a:ext cx="4489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ستاره ها نور و گرما می دهند.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8" name="Picture 4" descr="Kako umiru zvezde i da li može i sunce da se ugasi? | Saznaj Lako">
            <a:extLst>
              <a:ext uri="{FF2B5EF4-FFF2-40B4-BE49-F238E27FC236}">
                <a16:creationId xmlns:a16="http://schemas.microsoft.com/office/drawing/2014/main" id="{95A4C450-527B-4337-BF2C-782F21BE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27" y="1109708"/>
            <a:ext cx="5715000" cy="5155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8B2C7A-E0EE-4741-8C39-2B2CBEC6F8FA}"/>
              </a:ext>
            </a:extLst>
          </p:cNvPr>
          <p:cNvSpPr txBox="1"/>
          <p:nvPr/>
        </p:nvSpPr>
        <p:spPr>
          <a:xfrm>
            <a:off x="6335380" y="3123165"/>
            <a:ext cx="5271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ستاره ها مانند توپ های بزرگ هستند.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C39BB0-91C1-4245-B80A-E6351DA69DF5}"/>
              </a:ext>
            </a:extLst>
          </p:cNvPr>
          <p:cNvSpPr txBox="1"/>
          <p:nvPr/>
        </p:nvSpPr>
        <p:spPr>
          <a:xfrm>
            <a:off x="7770181" y="3756169"/>
            <a:ext cx="298955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r-Latn-RS" sz="2000" dirty="0">
                <a:solidFill>
                  <a:srgbClr val="202124"/>
                </a:solidFill>
                <a:latin typeface="Google Sans"/>
              </a:rPr>
              <a:t>T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Google Sans"/>
              </a:rPr>
              <a:t>he stars are like big balls</a:t>
            </a:r>
            <a:r>
              <a:rPr lang="sr-Latn-RS" sz="2000" b="0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45121-180A-4D3D-86A4-007CFCBD9A32}"/>
              </a:ext>
            </a:extLst>
          </p:cNvPr>
          <p:cNvSpPr txBox="1"/>
          <p:nvPr/>
        </p:nvSpPr>
        <p:spPr>
          <a:xfrm>
            <a:off x="6000206" y="4414826"/>
            <a:ext cx="5666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نزدیکترین ستاره به ما </a:t>
            </a:r>
            <a:r>
              <a:rPr lang="fa-I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خورشید </a:t>
            </a:r>
            <a:r>
              <a:rPr lang="fa-I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(آفتاب) </a:t>
            </a:r>
            <a:r>
              <a:rPr lang="fa-I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است</a:t>
            </a:r>
            <a:r>
              <a:rPr lang="fa-I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en-US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D94B92B-EA7B-43D7-ADD5-464D84928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956" y="5309440"/>
            <a:ext cx="3338004" cy="297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Our nearest </a:t>
            </a:r>
            <a:r>
              <a:rPr lang="sr-Latn-RS" altLang="en-US" sz="2100" dirty="0">
                <a:solidFill>
                  <a:srgbClr val="202124"/>
                </a:solidFill>
                <a:latin typeface="Google Sans"/>
              </a:rPr>
              <a:t>star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is the sun.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67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109AECA-5724-4776-AB71-EC8FEABF60BD}"/>
              </a:ext>
            </a:extLst>
          </p:cNvPr>
          <p:cNvSpPr txBox="1"/>
          <p:nvPr/>
        </p:nvSpPr>
        <p:spPr>
          <a:xfrm>
            <a:off x="8211844" y="159799"/>
            <a:ext cx="3835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کیهان بدون ستاره اینگونه به نظر می </a:t>
            </a:r>
            <a:r>
              <a:rPr lang="fa-IR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رسد.</a:t>
            </a:r>
          </a:p>
          <a:p>
            <a:pPr algn="ctr" rtl="1"/>
            <a:r>
              <a:rPr lang="fa-IR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تاریکی </a:t>
            </a:r>
            <a:r>
              <a:rPr lang="fa-IR" sz="28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مطلق</a:t>
            </a:r>
            <a:r>
              <a:rPr lang="fa-IR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C833F-94EB-4700-BC2E-51508BF93D39}"/>
              </a:ext>
            </a:extLst>
          </p:cNvPr>
          <p:cNvSpPr txBox="1"/>
          <p:nvPr/>
        </p:nvSpPr>
        <p:spPr>
          <a:xfrm>
            <a:off x="8624655" y="1846530"/>
            <a:ext cx="3009529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THIS IS WHAT THE COSMOS WOULD LOOK LIKE THERE ARE NO STARS! </a:t>
            </a:r>
            <a:endParaRPr lang="sr-Latn-RS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algn="ctr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TOTAL DARKNESS!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pic>
        <p:nvPicPr>
          <p:cNvPr id="17410" name="Picture 2" descr="Da li ste primijetili da se Sunce uvećalo?">
            <a:extLst>
              <a:ext uri="{FF2B5EF4-FFF2-40B4-BE49-F238E27FC236}">
                <a16:creationId xmlns:a16="http://schemas.microsoft.com/office/drawing/2014/main" id="{803A7988-2A75-43DA-84C9-8B3A52871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200" cy="68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C08791-6480-4E70-AF81-8C1E4AE2E063}"/>
              </a:ext>
            </a:extLst>
          </p:cNvPr>
          <p:cNvSpPr/>
          <p:nvPr/>
        </p:nvSpPr>
        <p:spPr>
          <a:xfrm>
            <a:off x="9273773" y="330392"/>
            <a:ext cx="2336591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آفتاب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322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pic>
        <p:nvPicPr>
          <p:cNvPr id="14338" name="Picture 2" descr="Dielli do të shuhet pas një kohe! Ja çfarë thotë Kurani, ndërsa shkenca… –  KOHA ISLAME">
            <a:extLst>
              <a:ext uri="{FF2B5EF4-FFF2-40B4-BE49-F238E27FC236}">
                <a16:creationId xmlns:a16="http://schemas.microsoft.com/office/drawing/2014/main" id="{14E95F5F-1A6D-44EC-87F2-8D89FC13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20" y="0"/>
            <a:ext cx="9117367" cy="7142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E6E6BB-824F-4DBA-B643-250FF58C8780}"/>
              </a:ext>
            </a:extLst>
          </p:cNvPr>
          <p:cNvSpPr/>
          <p:nvPr/>
        </p:nvSpPr>
        <p:spPr>
          <a:xfrm>
            <a:off x="5507115" y="43640"/>
            <a:ext cx="6684885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 </a:t>
            </a: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آفتاب – </a:t>
            </a:r>
            <a:r>
              <a:rPr lang="fa-IR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ستارهُ</a:t>
            </a: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 ما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E0A259A-4394-48FC-BAC2-6AA2E93E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9701" y="1180730"/>
            <a:ext cx="2503503" cy="297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OUR STAR THE SUN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14006-CF12-4E31-9891-4F465E68F697}"/>
              </a:ext>
            </a:extLst>
          </p:cNvPr>
          <p:cNvSpPr txBox="1"/>
          <p:nvPr/>
        </p:nvSpPr>
        <p:spPr>
          <a:xfrm>
            <a:off x="7306322" y="1812809"/>
            <a:ext cx="45603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فاصله خورشید از زمین 150 میلیون کیلومتر است. 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19D89C7-C4BB-4BE7-AE49-7AE141B74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982" y="2808309"/>
            <a:ext cx="3622090" cy="620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The sun is 150 million kilometers away from the earth.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FA695-0DC6-4F59-8E09-FB400C24BD66}"/>
              </a:ext>
            </a:extLst>
          </p:cNvPr>
          <p:cNvSpPr txBox="1"/>
          <p:nvPr/>
        </p:nvSpPr>
        <p:spPr>
          <a:xfrm>
            <a:off x="7838982" y="4040974"/>
            <a:ext cx="38003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بدون خورشید زندگی روی زمین وجود ندارد! 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806A49-E19D-4AEF-B6B8-19D4C4FD4ECA}"/>
              </a:ext>
            </a:extLst>
          </p:cNvPr>
          <p:cNvSpPr txBox="1"/>
          <p:nvPr/>
        </p:nvSpPr>
        <p:spPr>
          <a:xfrm>
            <a:off x="8160057" y="5253112"/>
            <a:ext cx="315823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Without the sun there is no life on earth!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37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5555BA8-97E9-4154-A1A1-82954736E035}"/>
              </a:ext>
            </a:extLst>
          </p:cNvPr>
          <p:cNvSpPr/>
          <p:nvPr/>
        </p:nvSpPr>
        <p:spPr>
          <a:xfrm>
            <a:off x="8478174" y="245834"/>
            <a:ext cx="3160452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آفتاب</a:t>
            </a:r>
            <a:r>
              <a:rPr kumimoji="0" lang="sr-Latn-RS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5E565-5C5E-442D-BCD0-E5BC7FE95A99}"/>
              </a:ext>
            </a:extLst>
          </p:cNvPr>
          <p:cNvSpPr txBox="1"/>
          <p:nvPr/>
        </p:nvSpPr>
        <p:spPr>
          <a:xfrm>
            <a:off x="9539057" y="1387084"/>
            <a:ext cx="1376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7"/>
              </a:rPr>
              <a:t>sunce</a:t>
            </a:r>
            <a:r>
              <a:rPr lang="sr-Latn-RS" dirty="0"/>
              <a:t>e</a:t>
            </a:r>
            <a:endParaRPr lang="en-US" dirty="0"/>
          </a:p>
        </p:txBody>
      </p:sp>
      <p:pic>
        <p:nvPicPr>
          <p:cNvPr id="12290" name="Picture 2" descr="Put u neistraženo područje svemira: NASA šalje letelicu do Sunca! -  National Geographic Srbija">
            <a:extLst>
              <a:ext uri="{FF2B5EF4-FFF2-40B4-BE49-F238E27FC236}">
                <a16:creationId xmlns:a16="http://schemas.microsoft.com/office/drawing/2014/main" id="{EAC95467-4A2E-4C5D-A0DF-45E8C110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05" y="1076937"/>
            <a:ext cx="7509781" cy="563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anas je Svjetski dan Sunca | Mladi Nikšića">
            <a:extLst>
              <a:ext uri="{FF2B5EF4-FFF2-40B4-BE49-F238E27FC236}">
                <a16:creationId xmlns:a16="http://schemas.microsoft.com/office/drawing/2014/main" id="{14264B68-2BD4-4EF6-91AE-E99CB3834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51" y="246868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Удружење родитеља и пријатеља особа с посебним потребама“СУНЦЕ” Мостар –  Снажнији глас за дјецу">
            <a:extLst>
              <a:ext uri="{FF2B5EF4-FFF2-40B4-BE49-F238E27FC236}">
                <a16:creationId xmlns:a16="http://schemas.microsoft.com/office/drawing/2014/main" id="{C1A93CA1-93FE-4AD7-8983-DE60D66C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109" y="4407771"/>
            <a:ext cx="2528517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6431FE-E347-4D00-B0DE-3071E5572EA0}"/>
              </a:ext>
            </a:extLst>
          </p:cNvPr>
          <p:cNvSpPr txBox="1"/>
          <p:nvPr/>
        </p:nvSpPr>
        <p:spPr>
          <a:xfrm>
            <a:off x="2461334" y="8427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https://astronomijamaturski.wordpress.com/sunce/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36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5555BA8-97E9-4154-A1A1-82954736E035}"/>
              </a:ext>
            </a:extLst>
          </p:cNvPr>
          <p:cNvSpPr/>
          <p:nvPr/>
        </p:nvSpPr>
        <p:spPr>
          <a:xfrm>
            <a:off x="2921474" y="396754"/>
            <a:ext cx="9107769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سیارات منظومه شمسی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olar-system0 - دانش‌چ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42" y="1591406"/>
            <a:ext cx="10107189" cy="435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91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46A2840-245F-47B3-86FB-36ADCF1785A0}"/>
              </a:ext>
            </a:extLst>
          </p:cNvPr>
          <p:cNvSpPr/>
          <p:nvPr/>
        </p:nvSpPr>
        <p:spPr>
          <a:xfrm>
            <a:off x="8273987" y="236956"/>
            <a:ext cx="3568824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تمرين</a:t>
            </a:r>
            <a:r>
              <a:rPr kumimoji="0" lang="sr-Latn-R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56DDE-C72E-4412-9385-2A1E038C6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79" y="2847703"/>
            <a:ext cx="4822001" cy="4010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E9AF06-145C-42D3-A1D1-09D93D0A0651}"/>
              </a:ext>
            </a:extLst>
          </p:cNvPr>
          <p:cNvSpPr txBox="1"/>
          <p:nvPr/>
        </p:nvSpPr>
        <p:spPr>
          <a:xfrm>
            <a:off x="8273987" y="1647374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برو بیرون. گلوله های برفی را طوری بسازید که مانند سیاره های منظومه شمسی باشند.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C788E37-34D7-48E9-B0E8-CA295B521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828" y="3619454"/>
            <a:ext cx="2965142" cy="12670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Go outside and make snowballs the size of the snow to look like the sun of the planet!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تعریف منظومه شمس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72" y="91910"/>
            <a:ext cx="397192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16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3D3E5F-01E9-4798-833E-55C621AEAD1F}"/>
              </a:ext>
            </a:extLst>
          </p:cNvPr>
          <p:cNvSpPr txBox="1"/>
          <p:nvPr/>
        </p:nvSpPr>
        <p:spPr>
          <a:xfrm>
            <a:off x="2851212" y="1100830"/>
            <a:ext cx="7198310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sr-Latn-RS" sz="40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fa-IR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متشکرم. و سه شنبه </a:t>
            </a:r>
            <a:r>
              <a:rPr lang="fa-IR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میبینمت</a:t>
            </a:r>
            <a:r>
              <a:rPr lang="fa-IR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!</a:t>
            </a:r>
            <a:endParaRPr lang="sr-Latn-RS" sz="4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21340-BBDE-45DB-94E9-0B1C9D28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84159">
            <a:off x="7869966" y="2011055"/>
            <a:ext cx="476748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D2A482F-D712-4DD5-B9F8-B7F9FFFE09C7}"/>
              </a:ext>
            </a:extLst>
          </p:cNvPr>
          <p:cNvSpPr txBox="1"/>
          <p:nvPr/>
        </p:nvSpPr>
        <p:spPr>
          <a:xfrm>
            <a:off x="4973652" y="1667188"/>
            <a:ext cx="6467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kumimoji="0" lang="fa-IR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sr-Latn-R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–"GEA" </a:t>
            </a:r>
            <a:r>
              <a:rPr kumimoji="0" lang="fa-IR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زمین </a:t>
            </a:r>
          </a:p>
          <a:p>
            <a:pPr algn="r" rtl="1"/>
            <a:r>
              <a:rPr kumimoji="0" lang="sr-Latn-R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"GRAPHEIN"  </a:t>
            </a:r>
            <a:r>
              <a:rPr kumimoji="0" lang="fa-IR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نوشتن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677ED5B2-5F46-4F86-995B-5C16A84D6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07" y="5948334"/>
            <a:ext cx="2192784" cy="620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Gea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 - earth Graphics - describe</a:t>
            </a:r>
            <a:r>
              <a:rPr kumimoji="0" lang="en-US" altLang="en-US" sz="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824D05-A66C-4F93-8E1C-6C702A2CD7D5}"/>
              </a:ext>
            </a:extLst>
          </p:cNvPr>
          <p:cNvSpPr txBox="1"/>
          <p:nvPr/>
        </p:nvSpPr>
        <p:spPr>
          <a:xfrm>
            <a:off x="6323818" y="2944460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8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The science that describes the earth</a:t>
            </a:r>
            <a:r>
              <a:rPr lang="sr-Latn-RS" sz="28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.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E33B55-5F70-4B00-8703-C35065164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529" y="763480"/>
            <a:ext cx="5002566" cy="5002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E077AB-34B6-4B3D-B4D9-04441723F73D}"/>
              </a:ext>
            </a:extLst>
          </p:cNvPr>
          <p:cNvSpPr txBox="1"/>
          <p:nvPr/>
        </p:nvSpPr>
        <p:spPr>
          <a:xfrm>
            <a:off x="6093042" y="4646442"/>
            <a:ext cx="609895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Naziv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geografije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je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prvi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put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upotrebio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Grčki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naučnik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Eratosten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pre 2300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godina</a:t>
            </a:r>
            <a:endParaRPr lang="fa-I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fa-IR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یونانی</a:t>
            </a:r>
            <a:r>
              <a:rPr lang="fa-IR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a-IR" sz="180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اراتوستن</a:t>
            </a:r>
            <a:r>
              <a:rPr lang="fa-IR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a-IR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واژه "جغرافیا" را برای اولین بار در 2300 قبل از میلاد به کار برد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64159B-277D-4AB2-8CBF-6B5A6295697E}"/>
              </a:ext>
            </a:extLst>
          </p:cNvPr>
          <p:cNvSpPr/>
          <p:nvPr/>
        </p:nvSpPr>
        <p:spPr>
          <a:xfrm>
            <a:off x="6107095" y="442260"/>
            <a:ext cx="5184559" cy="9676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جغرافیا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779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0BD3AB4-60B1-42E8-B445-3440FD0BC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760" y="1091784"/>
            <a:ext cx="6340390" cy="11766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0A8CEC-D3B1-43AA-9166-5E1FC0219492}"/>
              </a:ext>
            </a:extLst>
          </p:cNvPr>
          <p:cNvSpPr/>
          <p:nvPr/>
        </p:nvSpPr>
        <p:spPr>
          <a:xfrm>
            <a:off x="4412202" y="124118"/>
            <a:ext cx="5184559" cy="9676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اراتوستن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2045320-DFD1-4909-8607-12D1A6BD7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14580"/>
            <a:ext cx="5143912" cy="5283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r>
              <a:rPr lang="fa-I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دانشمند یونانی </a:t>
            </a:r>
            <a:r>
              <a:rPr lang="fa-I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اراتوستن</a:t>
            </a:r>
            <a:r>
              <a:rPr lang="fa-I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واژه "جغرافیا" را برای اولین بار در </a:t>
            </a:r>
            <a:r>
              <a:rPr lang="sr-Latn-R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2300</a:t>
            </a:r>
            <a:r>
              <a:rPr lang="fa-I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قبل از میلاد به کار برد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5DA7E-C1DD-49DD-A44F-36C76B8E6F2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4352582" y="1096576"/>
            <a:ext cx="1538798" cy="219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20D287-919C-4807-8AA0-A785BCDDD5B1}"/>
              </a:ext>
            </a:extLst>
          </p:cNvPr>
          <p:cNvSpPr txBox="1"/>
          <p:nvPr/>
        </p:nvSpPr>
        <p:spPr>
          <a:xfrm>
            <a:off x="7431528" y="3534620"/>
            <a:ext cx="4554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a-IR" sz="240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اراتوستن</a:t>
            </a:r>
            <a:r>
              <a:rPr lang="fa-IR" sz="24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اولین نقشه جهان را با </a:t>
            </a:r>
            <a:r>
              <a:rPr lang="ar-SA" sz="24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نصف النهارات و مدارات</a:t>
            </a:r>
            <a:r>
              <a:rPr lang="fa-IR" sz="24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ترسیم کرده است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AD647-8CA1-4DA7-B6EB-800926DA7F46}"/>
              </a:ext>
            </a:extLst>
          </p:cNvPr>
          <p:cNvSpPr txBox="1"/>
          <p:nvPr/>
        </p:nvSpPr>
        <p:spPr>
          <a:xfrm>
            <a:off x="7105924" y="5067107"/>
            <a:ext cx="4981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اراتوستن</a:t>
            </a:r>
            <a:r>
              <a:rPr lang="fa-IR" sz="24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دقیقاً محیط کره زمین را محاسبه کرد (حدود 40.000 کم)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6233F-E951-47FB-BCEF-42533B9FE6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2753" y="3323380"/>
            <a:ext cx="4307475" cy="34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1CB056-4D75-4435-B16A-1C980341E691}"/>
              </a:ext>
            </a:extLst>
          </p:cNvPr>
          <p:cNvSpPr txBox="1"/>
          <p:nvPr/>
        </p:nvSpPr>
        <p:spPr>
          <a:xfrm>
            <a:off x="7637755" y="4081294"/>
            <a:ext cx="455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highlight>
                  <a:srgbClr val="0000FF"/>
                </a:highlight>
              </a:rPr>
              <a:t>Eratosthenes drew the first map of the world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E097A6-E87A-412D-942B-088D4329E1A6}"/>
              </a:ext>
            </a:extLst>
          </p:cNvPr>
          <p:cNvSpPr txBox="1"/>
          <p:nvPr/>
        </p:nvSpPr>
        <p:spPr>
          <a:xfrm>
            <a:off x="7749645" y="5665357"/>
            <a:ext cx="44423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202124"/>
                </a:solidFill>
                <a:effectLst/>
                <a:highlight>
                  <a:srgbClr val="0000FF"/>
                </a:highlight>
                <a:latin typeface="Google Sans"/>
              </a:rPr>
              <a:t>Eratosthenes calculated exactly what is the cycle around the Earth (about 40,000 km)</a:t>
            </a:r>
            <a:endParaRPr lang="en-US" dirty="0"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68781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CFE2B31-C8EA-4F61-B74F-A193C835BEC3}"/>
              </a:ext>
            </a:extLst>
          </p:cNvPr>
          <p:cNvSpPr/>
          <p:nvPr/>
        </p:nvSpPr>
        <p:spPr>
          <a:xfrm>
            <a:off x="1787874" y="212196"/>
            <a:ext cx="9268288" cy="9676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جغرافیا در چه موردی تحقیق می کند؟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79AEA-C184-4936-A1B6-749E82E0CC7F}"/>
              </a:ext>
            </a:extLst>
          </p:cNvPr>
          <p:cNvSpPr txBox="1"/>
          <p:nvPr/>
        </p:nvSpPr>
        <p:spPr>
          <a:xfrm>
            <a:off x="5397624" y="1017364"/>
            <a:ext cx="3639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202124"/>
                </a:solidFill>
                <a:effectLst/>
                <a:highlight>
                  <a:srgbClr val="0000FF"/>
                </a:highlight>
                <a:latin typeface="Google Sans"/>
              </a:rPr>
              <a:t>WHAT DOES GEOGRAPHY STUDY?</a:t>
            </a:r>
            <a:endParaRPr lang="en-US" dirty="0">
              <a:highlight>
                <a:srgbClr val="0000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FC3F3-A80A-45B5-8FC9-F62A4116F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192" y="1793477"/>
            <a:ext cx="6664293" cy="4696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E87C9C-3094-487B-A307-9BD7690D681B}"/>
              </a:ext>
            </a:extLst>
          </p:cNvPr>
          <p:cNvSpPr txBox="1"/>
          <p:nvPr/>
        </p:nvSpPr>
        <p:spPr>
          <a:xfrm>
            <a:off x="7287429" y="1803154"/>
            <a:ext cx="444885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defTabSz="457200" rtl="1">
              <a:spcBef>
                <a:spcPts val="1000"/>
              </a:spcBef>
              <a:buClr>
                <a:srgbClr val="B3116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a-IR" sz="2400" dirty="0" err="1" smtClean="0">
                <a:solidFill>
                  <a:schemeClr val="bg1"/>
                </a:solidFill>
              </a:rPr>
              <a:t>لیتوسفر</a:t>
            </a:r>
            <a:r>
              <a:rPr lang="fa-IR" sz="2400" dirty="0">
                <a:solidFill>
                  <a:schemeClr val="bg1"/>
                </a:solidFill>
              </a:rPr>
              <a:t> - بخش جامد و صخره ای</a:t>
            </a:r>
            <a:endParaRPr lang="sr-Latn-RS" sz="2400" dirty="0" smtClean="0">
              <a:solidFill>
                <a:schemeClr val="bg1"/>
              </a:solidFill>
            </a:endParaRPr>
          </a:p>
          <a:p>
            <a:pPr marL="342900" indent="-342900" algn="r" defTabSz="457200" rtl="1">
              <a:spcBef>
                <a:spcPts val="1000"/>
              </a:spcBef>
              <a:buClr>
                <a:srgbClr val="B3116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a-IR" sz="2400" dirty="0" err="1" smtClean="0">
                <a:solidFill>
                  <a:schemeClr val="bg1"/>
                </a:solidFill>
              </a:rPr>
              <a:t>هیدروسفر</a:t>
            </a:r>
            <a:r>
              <a:rPr lang="fa-IR" sz="2400" dirty="0">
                <a:solidFill>
                  <a:schemeClr val="bg1"/>
                </a:solidFill>
              </a:rPr>
              <a:t>- قسمت آب</a:t>
            </a:r>
            <a:endParaRPr lang="sr-Latn-RS" sz="2400" dirty="0">
              <a:solidFill>
                <a:schemeClr val="bg1"/>
              </a:solidFill>
            </a:endParaRPr>
          </a:p>
          <a:p>
            <a:pPr marL="342900" lvl="0" indent="-342900" algn="r" defTabSz="457200" rtl="1">
              <a:spcBef>
                <a:spcPts val="1000"/>
              </a:spcBef>
              <a:buClr>
                <a:srgbClr val="B3116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solidFill>
                  <a:schemeClr val="bg1"/>
                </a:solidFill>
              </a:rPr>
              <a:t>اتمسفر- قسمت هوایی زمین </a:t>
            </a:r>
            <a:endParaRPr lang="sr-Latn-RS" sz="2400" dirty="0" smtClean="0">
              <a:solidFill>
                <a:schemeClr val="bg1"/>
              </a:solidFill>
            </a:endParaRPr>
          </a:p>
          <a:p>
            <a:pPr marL="342900" indent="-342900" algn="r" defTabSz="457200" rtl="1">
              <a:spcBef>
                <a:spcPts val="1000"/>
              </a:spcBef>
              <a:buClr>
                <a:srgbClr val="B3116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a-IR" sz="2400" dirty="0" err="1" smtClean="0">
                <a:solidFill>
                  <a:schemeClr val="bg1"/>
                </a:solidFill>
              </a:rPr>
              <a:t>بيوسفر</a:t>
            </a:r>
            <a:r>
              <a:rPr lang="fa-IR" sz="2400" dirty="0" smtClean="0">
                <a:solidFill>
                  <a:schemeClr val="bg1"/>
                </a:solidFill>
              </a:rPr>
              <a:t> </a:t>
            </a:r>
            <a:r>
              <a:rPr lang="fa-IR" sz="2400" dirty="0">
                <a:solidFill>
                  <a:schemeClr val="bg1"/>
                </a:solidFill>
              </a:rPr>
              <a:t>- جهان زنده روی زمین</a:t>
            </a:r>
            <a:endParaRPr lang="sr-Latn-RS" sz="2400" dirty="0">
              <a:solidFill>
                <a:srgbClr val="202124"/>
              </a:solidFill>
              <a:highlight>
                <a:srgbClr val="0000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B98C8-F698-46D8-B8ED-C27FFDD5E703}"/>
              </a:ext>
            </a:extLst>
          </p:cNvPr>
          <p:cNvSpPr txBox="1"/>
          <p:nvPr/>
        </p:nvSpPr>
        <p:spPr>
          <a:xfrm>
            <a:off x="7823446" y="3757535"/>
            <a:ext cx="391283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000" b="1" i="0" dirty="0">
                <a:solidFill>
                  <a:srgbClr val="202124"/>
                </a:solidFill>
                <a:effectLst/>
                <a:highlight>
                  <a:srgbClr val="0000FF"/>
                </a:highlight>
              </a:rPr>
              <a:t>- </a:t>
            </a:r>
            <a:r>
              <a:rPr lang="sr-Latn-RS" sz="2000" b="1" i="0" dirty="0">
                <a:solidFill>
                  <a:srgbClr val="202124"/>
                </a:solidFill>
                <a:effectLst/>
                <a:highlight>
                  <a:srgbClr val="0000FF"/>
                </a:highlight>
              </a:rPr>
              <a:t> </a:t>
            </a:r>
            <a:r>
              <a:rPr lang="en-US" sz="2000" b="1" i="0" dirty="0">
                <a:solidFill>
                  <a:srgbClr val="202124"/>
                </a:solidFill>
                <a:effectLst/>
                <a:highlight>
                  <a:srgbClr val="0000FF"/>
                </a:highlight>
              </a:rPr>
              <a:t>lithosphere - solid, rocky part </a:t>
            </a:r>
            <a:endParaRPr lang="sr-Latn-RS" sz="2000" b="1" i="0" dirty="0">
              <a:solidFill>
                <a:srgbClr val="202124"/>
              </a:solidFill>
              <a:effectLst/>
              <a:highlight>
                <a:srgbClr val="0000FF"/>
              </a:highlight>
            </a:endParaRPr>
          </a:p>
          <a:p>
            <a:r>
              <a:rPr lang="sr-Latn-RS" sz="2000" b="1" i="0" dirty="0">
                <a:solidFill>
                  <a:srgbClr val="202124"/>
                </a:solidFill>
                <a:effectLst/>
                <a:highlight>
                  <a:srgbClr val="0000FF"/>
                </a:highlight>
              </a:rPr>
              <a:t>- </a:t>
            </a:r>
            <a:r>
              <a:rPr lang="en-US" sz="2000" b="1" i="0" dirty="0">
                <a:solidFill>
                  <a:srgbClr val="202124"/>
                </a:solidFill>
                <a:effectLst/>
                <a:highlight>
                  <a:srgbClr val="0000FF"/>
                </a:highlight>
              </a:rPr>
              <a:t>hydrosphere - water part </a:t>
            </a:r>
            <a:r>
              <a:rPr lang="en-US" sz="2000" b="1" i="0" dirty="0" smtClean="0">
                <a:solidFill>
                  <a:srgbClr val="202124"/>
                </a:solidFill>
                <a:effectLst/>
                <a:highlight>
                  <a:srgbClr val="0000FF"/>
                </a:highlight>
              </a:rPr>
              <a:t>- </a:t>
            </a:r>
            <a:r>
              <a:rPr lang="en-US" sz="2000" b="1" i="0" dirty="0">
                <a:solidFill>
                  <a:srgbClr val="202124"/>
                </a:solidFill>
                <a:effectLst/>
                <a:highlight>
                  <a:srgbClr val="0000FF"/>
                </a:highlight>
              </a:rPr>
              <a:t>atmosphere - air part of the Earth</a:t>
            </a:r>
            <a:endParaRPr lang="sr-Latn-RS" sz="2000" b="1" i="0" dirty="0">
              <a:solidFill>
                <a:srgbClr val="202124"/>
              </a:solidFill>
              <a:effectLst/>
              <a:highlight>
                <a:srgbClr val="0000FF"/>
              </a:highlight>
            </a:endParaRPr>
          </a:p>
          <a:p>
            <a:r>
              <a:rPr lang="en-US" sz="2000" b="1" i="0" dirty="0">
                <a:solidFill>
                  <a:srgbClr val="202124"/>
                </a:solidFill>
                <a:effectLst/>
                <a:highlight>
                  <a:srgbClr val="0000FF"/>
                </a:highlight>
              </a:rPr>
              <a:t>- biosphere - living world on Earth</a:t>
            </a:r>
            <a:endParaRPr lang="en-US" sz="2000" b="1" dirty="0">
              <a:highlight>
                <a:srgbClr val="0000FF"/>
              </a:highligh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7874" y="5956664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b="1" dirty="0" err="1">
                <a:solidFill>
                  <a:schemeClr val="bg1"/>
                </a:solidFill>
              </a:rPr>
              <a:t>لیتوسفر</a:t>
            </a:r>
            <a:endParaRPr lang="sr-Latn-R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5211" y="3910693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b="1" dirty="0" err="1">
                <a:solidFill>
                  <a:schemeClr val="bg1"/>
                </a:solidFill>
              </a:rPr>
              <a:t>بيوسفر</a:t>
            </a:r>
            <a:endParaRPr lang="sr-Latn-R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7584" y="2129791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b="1" dirty="0">
                <a:solidFill>
                  <a:schemeClr val="bg1"/>
                </a:solidFill>
              </a:rPr>
              <a:t>اتمسفر</a:t>
            </a:r>
            <a:endParaRPr lang="sr-Latn-R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0429" y="5269231"/>
            <a:ext cx="121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400" b="1" dirty="0" err="1">
                <a:solidFill>
                  <a:schemeClr val="bg1"/>
                </a:solidFill>
              </a:rPr>
              <a:t>هیدروسفر</a:t>
            </a:r>
            <a:endParaRPr lang="sr-Latn-R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6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15D3DB6-9B19-43DD-B159-49CC9F73B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009" y="2383655"/>
            <a:ext cx="3116061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altLang="en-US" sz="2100" dirty="0">
                <a:solidFill>
                  <a:srgbClr val="202124"/>
                </a:solidFill>
                <a:highlight>
                  <a:srgbClr val="0000FF"/>
                </a:highlight>
                <a:latin typeface="Google Sans"/>
              </a:rPr>
              <a:t>کوه ها چگونه تشکیل می شوند؟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00FF"/>
              </a:highlight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9B48A-A291-4438-A30F-6D8A0848A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6457" y="1083050"/>
            <a:ext cx="2286656" cy="142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E3ECF-6591-4602-845E-9FFCAF29F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368" y="2481978"/>
            <a:ext cx="2396833" cy="134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D4351EB-F82E-4637-84CA-2C25D010F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631" y="4403262"/>
            <a:ext cx="2370338" cy="2821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0000FF"/>
                </a:highlight>
                <a:latin typeface="Google Sans"/>
              </a:rPr>
              <a:t>Why did deserts form?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00FF"/>
                </a:highlight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00FF"/>
              </a:highlight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D5E7977-CF3D-4EE1-AFA7-30F94D211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887" y="6090580"/>
            <a:ext cx="4385567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highlight>
                  <a:srgbClr val="0000FF"/>
                </a:highlight>
                <a:latin typeface="Google Sans"/>
              </a:rPr>
              <a:t>What affects the animal world on Earth?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00FF"/>
                </a:highlight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highlight>
                <a:srgbClr val="0000FF"/>
              </a:highlight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AAAAD-B39D-4ED7-8305-66064D0AF811}"/>
              </a:ext>
            </a:extLst>
          </p:cNvPr>
          <p:cNvSpPr txBox="1"/>
          <p:nvPr/>
        </p:nvSpPr>
        <p:spPr>
          <a:xfrm>
            <a:off x="6482918" y="1150676"/>
            <a:ext cx="5362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کوه ها و دریاها چگونه تشکیل می شوند؟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FEF2E0-E95A-4F9C-9B77-54DBCEC7E32D}"/>
              </a:ext>
            </a:extLst>
          </p:cNvPr>
          <p:cNvSpPr txBox="1"/>
          <p:nvPr/>
        </p:nvSpPr>
        <p:spPr>
          <a:xfrm>
            <a:off x="6676008" y="3121986"/>
            <a:ext cx="311606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altLang="en-US" sz="2100" dirty="0">
                <a:solidFill>
                  <a:srgbClr val="202124"/>
                </a:solidFill>
                <a:highlight>
                  <a:srgbClr val="0000FF"/>
                </a:highlight>
                <a:latin typeface="Google Sans"/>
              </a:rPr>
              <a:t>دریاها چگونه تشکیل می شوند؟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00FF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85A6B-9868-4414-8A04-D68B19139FFA}"/>
              </a:ext>
            </a:extLst>
          </p:cNvPr>
          <p:cNvSpPr txBox="1"/>
          <p:nvPr/>
        </p:nvSpPr>
        <p:spPr>
          <a:xfrm>
            <a:off x="7210887" y="3886826"/>
            <a:ext cx="3699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چرا بیابان ها شکل گرفتند؟</a:t>
            </a:r>
            <a:endParaRPr lang="en-US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D208AA-5F4E-4AD8-8FE4-1CA4166B4C16}"/>
              </a:ext>
            </a:extLst>
          </p:cNvPr>
          <p:cNvSpPr txBox="1"/>
          <p:nvPr/>
        </p:nvSpPr>
        <p:spPr>
          <a:xfrm>
            <a:off x="5756364" y="5125627"/>
            <a:ext cx="4451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a-IR" sz="240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</a:rPr>
              <a:t>چه چیزی بر دنیای </a:t>
            </a:r>
            <a:r>
              <a:rPr lang="fa-IR" sz="2400" b="1" dirty="0" smtClean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</a:rPr>
              <a:t>حیوانات</a:t>
            </a:r>
          </a:p>
          <a:p>
            <a:pPr lvl="0" algn="r" rtl="1">
              <a:defRPr/>
            </a:pPr>
            <a:r>
              <a:rPr lang="fa-IR" sz="2400" b="1" dirty="0" smtClean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</a:rPr>
              <a:t> </a:t>
            </a:r>
            <a:r>
              <a:rPr lang="fa-IR" sz="2400" b="1" dirty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</a:rPr>
              <a:t>روی زمین تأثیر می گذارد؟</a:t>
            </a:r>
            <a:endParaRPr kumimoji="0" lang="en-US" sz="2400" b="1" i="0" u="none" strike="noStrike" kern="120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pattFill prst="ltDnDiag">
                <a:fgClr>
                  <a:srgbClr val="5B9BD5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DD703C-EDAD-4054-BA59-2DBD61B49773}"/>
              </a:ext>
            </a:extLst>
          </p:cNvPr>
          <p:cNvSpPr/>
          <p:nvPr/>
        </p:nvSpPr>
        <p:spPr>
          <a:xfrm>
            <a:off x="2576743" y="85301"/>
            <a:ext cx="9268288" cy="9676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جغرافیا در چه موردی تحقیق می کند؟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5" name="Picture 7" descr="▷ Biosfera: Características, Componentes, importancia y más.">
            <a:extLst>
              <a:ext uri="{FF2B5EF4-FFF2-40B4-BE49-F238E27FC236}">
                <a16:creationId xmlns:a16="http://schemas.microsoft.com/office/drawing/2014/main" id="{95C89C05-05D8-41C2-8C66-79C726305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22" y="4838906"/>
            <a:ext cx="2347956" cy="1917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9C1ACA6-412A-4957-8AF6-7CE55079CF99}"/>
              </a:ext>
            </a:extLst>
          </p:cNvPr>
          <p:cNvSpPr/>
          <p:nvPr/>
        </p:nvSpPr>
        <p:spPr>
          <a:xfrm>
            <a:off x="4328922" y="4801314"/>
            <a:ext cx="2396833" cy="307014"/>
          </a:xfrm>
          <a:prstGeom prst="rect">
            <a:avLst/>
          </a:prstGeom>
          <a:solidFill>
            <a:srgbClr val="000D26"/>
          </a:solidFill>
          <a:ln>
            <a:solidFill>
              <a:srgbClr val="000D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9" descr="Otkrijte čaroliju: Upoznajte najlepše pustinje na svetu - 92putovanja">
            <a:extLst>
              <a:ext uri="{FF2B5EF4-FFF2-40B4-BE49-F238E27FC236}">
                <a16:creationId xmlns:a16="http://schemas.microsoft.com/office/drawing/2014/main" id="{A29DD5CF-D5EE-45EE-8B25-A8DE9C41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36" y="3719908"/>
            <a:ext cx="2055928" cy="1368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4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B17EB27C-DA16-481E-B8C6-CDB1C5549D68}"/>
              </a:ext>
            </a:extLst>
          </p:cNvPr>
          <p:cNvSpPr/>
          <p:nvPr/>
        </p:nvSpPr>
        <p:spPr>
          <a:xfrm>
            <a:off x="5525209" y="129689"/>
            <a:ext cx="6459645" cy="9676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رشته های جغرافیا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81870321"/>
              </p:ext>
            </p:extLst>
          </p:nvPr>
        </p:nvGraphicFramePr>
        <p:xfrm>
          <a:off x="2195104" y="1341664"/>
          <a:ext cx="7218861" cy="521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84466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5CE1E26-F327-4E29-A88F-28FD89D74C0F}"/>
              </a:ext>
            </a:extLst>
          </p:cNvPr>
          <p:cNvSpPr txBox="1">
            <a:spLocks/>
          </p:cNvSpPr>
          <p:nvPr/>
        </p:nvSpPr>
        <p:spPr>
          <a:xfrm>
            <a:off x="4905287" y="2933767"/>
            <a:ext cx="2909786" cy="167363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5400" b="1" dirty="0"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GPS</a:t>
            </a:r>
            <a:endParaRPr lang="fa-IR" sz="5400" b="1" dirty="0"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 dirty="0" err="1"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Segoe UI Light" panose="020B0502040204020203" pitchFamily="34" charset="0"/>
              </a:rPr>
              <a:t>جی‌پی‌اس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660A54-0802-43EA-85D4-234D7F26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472A14-0FB2-4454-BB4E-21A036DC716A}"/>
              </a:ext>
            </a:extLst>
          </p:cNvPr>
          <p:cNvSpPr/>
          <p:nvPr/>
        </p:nvSpPr>
        <p:spPr>
          <a:xfrm>
            <a:off x="337350" y="1119411"/>
            <a:ext cx="9175484" cy="9676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جغرافیاي</a:t>
            </a:r>
            <a:r>
              <a:rPr kumimoji="0" lang="fa-IR" sz="5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a-IR" sz="54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کامپيوتري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0DA767-CFE1-4BCA-A016-19E58E8D58FC}"/>
              </a:ext>
            </a:extLst>
          </p:cNvPr>
          <p:cNvSpPr/>
          <p:nvPr/>
        </p:nvSpPr>
        <p:spPr>
          <a:xfrm>
            <a:off x="3715306" y="2117651"/>
            <a:ext cx="5382974" cy="50224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جغرافیاي</a:t>
            </a:r>
            <a:r>
              <a:rPr kumimoji="0" lang="fa-IR" sz="2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a-IR" sz="2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کامپيوتري</a:t>
            </a:r>
            <a:r>
              <a:rPr kumimoji="0" lang="fa-IR" sz="2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در چه موردی تحقیق می کند؟</a:t>
            </a:r>
            <a:endParaRPr kumimoji="0" lang="en-US" sz="2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BB381-5047-4CD6-BA11-4642B3F531F1}"/>
              </a:ext>
            </a:extLst>
          </p:cNvPr>
          <p:cNvSpPr txBox="1"/>
          <p:nvPr/>
        </p:nvSpPr>
        <p:spPr>
          <a:xfrm>
            <a:off x="4736593" y="2400950"/>
            <a:ext cx="6760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What co</a:t>
            </a:r>
            <a:r>
              <a:rPr lang="sr-Latn-RS" dirty="0">
                <a:solidFill>
                  <a:schemeClr val="accent1">
                    <a:lumMod val="60000"/>
                    <a:lumOff val="40000"/>
                  </a:schemeClr>
                </a:solidFill>
                <a:latin typeface="Google Sans"/>
              </a:rPr>
              <a:t>mputer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 geography studies</a:t>
            </a:r>
            <a:r>
              <a:rPr lang="sr-Latn-R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3" name="3D Model 12" descr="Hubble telescope in space">
                <a:extLst>
                  <a:ext uri="{FF2B5EF4-FFF2-40B4-BE49-F238E27FC236}">
                    <a16:creationId xmlns:a16="http://schemas.microsoft.com/office/drawing/2014/main" id="{2D2B8BF2-AB13-49D2-A7AE-5DE7B204B5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7620425"/>
                  </p:ext>
                </p:extLst>
              </p:nvPr>
            </p:nvGraphicFramePr>
            <p:xfrm>
              <a:off x="5333704" y="-1400917"/>
              <a:ext cx="9175484" cy="102889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175484" cy="10288913"/>
                    </a:xfrm>
                    <a:prstGeom prst="rect">
                      <a:avLst/>
                    </a:prstGeom>
                  </am3d:spPr>
                  <am3d:camera>
                    <am3d:pos x="0" y="0" z="6728691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29" d="1000000"/>
                    <am3d:preTrans dx="-25184794" dy="-14200281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-9410996" ay="-1452218" az="1020345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00736"/>
                  <am3d:ambientLight>
                    <am3d:clr>
                      <a:scrgbClr r="50000" g="50000" b="50000"/>
                    </am3d:clr>
                    <am3d:illuminance n="10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-21960000" y="70920001" z="-16343999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37964097" y="51130435" z="-57631977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37739127" y="58056624" z="34769642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Hubble telescope in space">
                <a:extLst>
                  <a:ext uri="{FF2B5EF4-FFF2-40B4-BE49-F238E27FC236}">
                    <a16:creationId xmlns:a16="http://schemas.microsoft.com/office/drawing/2014/main" id="{2D2B8BF2-AB13-49D2-A7AE-5DE7B204B5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3704" y="-1400917"/>
                <a:ext cx="9175484" cy="102889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5185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540558A-7116-49F0-B0D3-E67976B8F562}"/>
              </a:ext>
            </a:extLst>
          </p:cNvPr>
          <p:cNvSpPr txBox="1"/>
          <p:nvPr/>
        </p:nvSpPr>
        <p:spPr>
          <a:xfrm>
            <a:off x="5085806" y="1673293"/>
            <a:ext cx="6846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سیستم موقعیت </a:t>
            </a:r>
            <a:r>
              <a:rPr lang="fa-I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یاب</a:t>
            </a:r>
            <a:r>
              <a:rPr lang="fa-I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جهانی </a:t>
            </a:r>
            <a:r>
              <a:rPr lang="fa-I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یک </a:t>
            </a:r>
            <a:r>
              <a:rPr lang="fa-I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سیستم </a:t>
            </a:r>
            <a:r>
              <a:rPr lang="fa-I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ناوبری</a:t>
            </a:r>
            <a:r>
              <a:rPr lang="fa-I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ماهواره ای است. </a:t>
            </a:r>
            <a:r>
              <a:rPr lang="fa-I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جی‌پی‌اس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a-I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متشکل از 24 ماهواره است که در مدار زمین قرار گرفته </a:t>
            </a:r>
            <a:r>
              <a:rPr lang="fa-I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اند</a:t>
            </a:r>
            <a:r>
              <a:rPr lang="fa-I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و سیگنال های رادیویی را به سطح زمین ارسال می کنند.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C62B2-8C4D-4085-BF8E-97239D44A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714" y="3880492"/>
            <a:ext cx="2539477" cy="284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21AE4-F534-4036-84F1-C7135A5E4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1741" flipH="1">
            <a:off x="2365298" y="-72796"/>
            <a:ext cx="3294081" cy="3694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68781A-2654-4DC2-9ABC-4C332EF78E08}"/>
              </a:ext>
            </a:extLst>
          </p:cNvPr>
          <p:cNvSpPr/>
          <p:nvPr/>
        </p:nvSpPr>
        <p:spPr>
          <a:xfrm>
            <a:off x="6211009" y="349145"/>
            <a:ext cx="3307895" cy="9676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 dirty="0" err="1"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Segoe UI Light" panose="020B0502040204020203" pitchFamily="34" charset="0"/>
              </a:rPr>
              <a:t>جی‌پی‌اس</a:t>
            </a:r>
            <a:endParaRPr kumimoji="0" lang="en-US" sz="5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D65B216-0292-4156-8AC8-34775C60E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315" y="2938843"/>
            <a:ext cx="6836379" cy="9438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Google Sans"/>
              </a:rPr>
              <a:t>The Global Positioning System (GPS) is a satellite navigation system. GPS consists of 24 satellites arranged in Earth orbit, which send a radio signal to Earth.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95976-5DF6-4E26-A9AF-6B02CE538FC3}"/>
              </a:ext>
            </a:extLst>
          </p:cNvPr>
          <p:cNvSpPr txBox="1"/>
          <p:nvPr/>
        </p:nvSpPr>
        <p:spPr>
          <a:xfrm>
            <a:off x="5750497" y="4224356"/>
            <a:ext cx="4228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چگونه </a:t>
            </a:r>
            <a:r>
              <a:rPr kumimoji="0" lang="fa-IR" sz="2800" b="1" i="0" u="none" strike="noStrike" kern="1200" cap="none" spc="0" normalizeH="0" baseline="0" noProof="0" dirty="0" err="1"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Segoe UI Light" panose="020B0502040204020203" pitchFamily="34" charset="0"/>
              </a:rPr>
              <a:t>جی‌پی‌اس</a:t>
            </a:r>
            <a:r>
              <a:rPr lang="fa-IR" sz="2800" b="1" dirty="0"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a typeface="+mj-ea"/>
                <a:cs typeface="Segoe UI Light" panose="020B0502040204020203" pitchFamily="34" charset="0"/>
              </a:rPr>
              <a:t> </a:t>
            </a:r>
            <a:r>
              <a:rPr lang="fa-I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کار می کند؟</a:t>
            </a:r>
            <a:endParaRPr lang="en-US" sz="28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147B3-7F90-4717-B940-2427596571BA}"/>
              </a:ext>
            </a:extLst>
          </p:cNvPr>
          <p:cNvSpPr txBox="1"/>
          <p:nvPr/>
        </p:nvSpPr>
        <p:spPr>
          <a:xfrm>
            <a:off x="6922003" y="4904514"/>
            <a:ext cx="286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آنلاین پیدا کنید!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0F11F3-20B7-4E3B-95ED-C2F543903926}"/>
              </a:ext>
            </a:extLst>
          </p:cNvPr>
          <p:cNvSpPr txBox="1"/>
          <p:nvPr/>
        </p:nvSpPr>
        <p:spPr>
          <a:xfrm>
            <a:off x="7580965" y="5233433"/>
            <a:ext cx="2539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Find it online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26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6AAC7F4E-E2F4-4AAC-B2B2-33E82965F098}"/>
              </a:ext>
            </a:extLst>
          </p:cNvPr>
          <p:cNvSpPr/>
          <p:nvPr/>
        </p:nvSpPr>
        <p:spPr>
          <a:xfrm>
            <a:off x="3338004" y="580445"/>
            <a:ext cx="8538158" cy="8311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a-IR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گيتي</a:t>
            </a:r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و اجرام آسمانی</a:t>
            </a:r>
            <a:endParaRPr lang="fa-I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5EFC0-AB05-4244-9EE2-7C5A538BE017}"/>
              </a:ext>
            </a:extLst>
          </p:cNvPr>
          <p:cNvSpPr txBox="1"/>
          <p:nvPr/>
        </p:nvSpPr>
        <p:spPr>
          <a:xfrm>
            <a:off x="5527829" y="1484337"/>
            <a:ext cx="5080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SPACE AND SPACE BODIES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2A999-8BD3-4A5E-B2D9-ECFD479121A6}"/>
              </a:ext>
            </a:extLst>
          </p:cNvPr>
          <p:cNvSpPr txBox="1"/>
          <p:nvPr/>
        </p:nvSpPr>
        <p:spPr>
          <a:xfrm>
            <a:off x="5227467" y="2254929"/>
            <a:ext cx="6532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گيتي</a:t>
            </a:r>
            <a:r>
              <a:rPr lang="fa-IR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a-IR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فضایی بی نهایت است که تمام سیارات و ستارگان در آن قرار دارند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143085C-3382-4DBE-84B6-A0CB83AAA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702" y="3271743"/>
            <a:ext cx="5681709" cy="620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SPACE-COSMOS is an infinite space in which</a:t>
            </a:r>
            <a:r>
              <a:rPr kumimoji="0" lang="sr-Latn-R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there are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all </a:t>
            </a:r>
            <a:r>
              <a:rPr kumimoji="0" lang="sr-Latn-R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planets and stars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CC59C3-8D4C-4521-8B9D-24780B3CD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0" y="4078252"/>
            <a:ext cx="5619565" cy="25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453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01558.potx" id="{C8946C18-960B-4589-BDEC-2EB7E33A3A24}" vid="{ECD54AFD-11BD-4D9A-8596-96D3802837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6e0ed944f324437a1628d920c25a1c7c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edbd56de57fb331bd1e5e8af7e1d85f1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4494C7F2-17AF-4E35-855F-7E1BB34398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A318FC-BA18-44F2-AB91-806F0173A6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EBF661-15AD-4E9C-97C8-820AEEE0351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3D PowerPoint (Hubble Telescope model)</Template>
  <TotalTime>0</TotalTime>
  <Words>699</Words>
  <Application>Microsoft Office PowerPoint</Application>
  <PresentationFormat>Widescreen</PresentationFormat>
  <Paragraphs>102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Agency FB</vt:lpstr>
      <vt:lpstr>Arial</vt:lpstr>
      <vt:lpstr>Calibri</vt:lpstr>
      <vt:lpstr>Calibri Light</vt:lpstr>
      <vt:lpstr>Google Sans</vt:lpstr>
      <vt:lpstr>Segoe UI Light</vt:lpstr>
      <vt:lpstr>Symbol</vt:lpstr>
      <vt:lpstr>Times New Roman</vt:lpstr>
      <vt:lpstr>Wingdings</vt:lpstr>
      <vt:lpstr>Office Theme</vt:lpstr>
      <vt:lpstr>Slide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2021-01-14T10:00:20Z</dcterms:created>
  <dcterms:modified xsi:type="dcterms:W3CDTF">2021-10-27T12:24:45Z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