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2E7FB-6AC4-444B-B71B-47181E08D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3DD39F2-BE05-40A7-87DC-4BD1543E4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8D2ADE-EAB4-4E47-83A8-F57D6D69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5042D2-5DD1-4B88-B340-1DA73366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F4262F-6A65-4621-8553-D16FD71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4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76F09F-BD27-4E9D-BC7E-5D7F7973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1EEA35-0D6F-4317-AC8B-21D71E80B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43FABD-B297-4D69-A199-FB3DAC10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BD21E9-8422-43AE-A57B-45D7CFA3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7C4614-400C-465F-8176-65273E8C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7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83654B2-7FF3-4CBF-BB34-709145B1B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261801-7636-4C3F-A8F5-418A9C4E4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E22AC8-04C4-4058-B938-4ECF186A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4E5ED9-8194-450E-B0BB-32C3046B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515F42-C6CE-4042-B660-AE49648C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45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1CBCD4-144F-49C7-B786-2ECEB127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408C8D-8CED-4C37-A70B-ED88E9D8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A9F153-640E-4C2B-9776-36CA76AC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8C92-AADA-4F3D-BDA7-103E76F3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A2D92C-610C-436F-8F76-AC9C1809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50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5ADAB-2E76-4CD2-9199-5CA552A2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FE2CA0-1205-491D-B7E9-760B86357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1C4A24-C719-415D-806B-5C8D7A31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64B225-499F-4A70-8009-781C8362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691040-22DA-4856-9F5D-F6914EB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29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1D7FB9-D9F6-42F8-B011-3D5D8B0B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7F5B31-2FC6-488B-B5EF-D02C631F1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98A432-2815-4186-8968-25E07EB75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B414BA-6107-45A7-9E10-4A64BC51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9331CB-3932-4084-B65C-F711680C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ED02CC-2188-4FFD-8086-806B0F84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40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0E620-AB68-45EF-8E4A-F108910A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166708-8C96-407C-BBA4-9615A406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283BF-55B2-43F7-B582-79B5FFADB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865BDB-1B4B-4F2F-BCF2-205BD6442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7E60133-8083-4877-83A0-F24FF420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F51C24-0BE0-43EC-AD7E-924177D0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DFC4EF-97D2-4C65-951C-323EBD2C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0E3C84-D757-4D61-ABE3-8330436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7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2DC83-ECFD-49A3-8F30-C128422E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D7F04D-549D-4803-83B5-9CF94F0B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75A871-5619-4B4D-B5B1-2B881B24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3F29FD-7DF2-4700-9D7E-B3A0BEC6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30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BD4D87-1408-4A53-B6F4-78503F13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CE5FC9-BB4C-4BF2-A868-F1E25491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D36863-FE10-412D-B789-A4CE2DB2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09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1562A-706B-4A91-8368-D88CE597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5FB1C0-799B-488C-9538-305673D9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04C1CD-2672-4313-ABB3-E3D87ABAF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27C672-FFE4-42B5-8E2E-6E3FD69D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730142-975D-4C0B-A1C9-3EC4936F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7F1014-E00B-45AB-84F6-FDF60708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9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1BEE1C-D80F-4B25-B39A-515A0CBB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729AE5-D15F-46B5-8260-42477F87A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B99F6B-F42F-4248-AA5F-41DB0E789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E4BE43-7F38-470C-8740-06961E4A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002231-9F1A-41A7-890B-287C226F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51BEBF-061F-4EE6-885F-22E62D1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8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0947919-F3E2-46B0-B14A-A74F4B38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DDA2C5-4540-42AE-AF54-5808B97F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4898A4-F3E1-4986-83C1-49E27E115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A886-A7D5-4EDB-81CE-67E2138A923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BB9AE4-0C18-4B8C-B821-3A015A4F0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1F87F3-3185-4688-8394-376E26D4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FF3C-4B66-4AF9-857D-AB6942C8E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50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BC4E2A-768D-46B9-A859-370F9126C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4733"/>
          </a:xfrm>
        </p:spPr>
        <p:txBody>
          <a:bodyPr>
            <a:noAutofit/>
          </a:bodyPr>
          <a:lstStyle/>
          <a:p>
            <a:r>
              <a:rPr lang="sr-Cyrl-RS" sz="6600" b="1" dirty="0"/>
              <a:t>ОТПОРНИЦИ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B3D7E9-E573-4451-A87A-BEDC29DF1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2956"/>
            <a:ext cx="9144000" cy="24748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r-Cyrl-RS" dirty="0"/>
              <a:t>Очитавање отпорника</a:t>
            </a:r>
            <a:r>
              <a:rPr lang="en-US" dirty="0"/>
              <a:t> </a:t>
            </a:r>
            <a:r>
              <a:rPr lang="sr-Cyrl-RS" dirty="0"/>
              <a:t>помоћу боја</a:t>
            </a:r>
          </a:p>
          <a:p>
            <a:pPr marL="342900" indent="-342900">
              <a:buFontTx/>
              <a:buChar char="-"/>
            </a:pPr>
            <a:r>
              <a:rPr lang="sr-Cyrl-RS" dirty="0"/>
              <a:t>Обележавање отпорника</a:t>
            </a:r>
          </a:p>
          <a:p>
            <a:pPr marL="342900" indent="-342900">
              <a:buFontTx/>
              <a:buChar char="-"/>
            </a:pPr>
            <a:r>
              <a:rPr lang="sr-Cyrl-RS" dirty="0"/>
              <a:t>Врсте отпорника</a:t>
            </a:r>
          </a:p>
          <a:p>
            <a:pPr marL="342900" indent="-342900">
              <a:buFontTx/>
              <a:buChar char="-"/>
            </a:pPr>
            <a:r>
              <a:rPr lang="sr-Cyrl-RS" dirty="0"/>
              <a:t>Лабораторијска вежба – мерење отпорности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84EA02-69F3-48A6-AD5D-6EF5F212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1244"/>
            <a:ext cx="2706756" cy="2706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D9C9CF-6857-4AA5-B2CB-E3AB9170C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4" r="9862"/>
          <a:stretch/>
        </p:blipFill>
        <p:spPr>
          <a:xfrm>
            <a:off x="9903880" y="0"/>
            <a:ext cx="2301372" cy="176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B446D3-1305-4D3E-B776-5B9FF9E60C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786" t="4773" r="26765" b="3794"/>
          <a:stretch/>
        </p:blipFill>
        <p:spPr>
          <a:xfrm>
            <a:off x="9634331" y="4383157"/>
            <a:ext cx="2301372" cy="2474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680086-EF5E-4CD6-82A0-9174CC9B93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9" t="6014" r="50000" b="10000"/>
          <a:stretch/>
        </p:blipFill>
        <p:spPr>
          <a:xfrm>
            <a:off x="304800" y="160828"/>
            <a:ext cx="1537252" cy="2284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66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8D1057-C4AB-4A2B-B539-98E3A708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357809"/>
            <a:ext cx="11635409" cy="6400800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 </a:t>
            </a:r>
            <a:r>
              <a:rPr lang="sr-Cyrl-RS" b="1" dirty="0"/>
              <a:t>2. </a:t>
            </a:r>
            <a:r>
              <a:rPr lang="ru-RU" b="1" dirty="0"/>
              <a:t>Толеранција</a:t>
            </a:r>
          </a:p>
          <a:p>
            <a:pPr marL="0" indent="0">
              <a:buNone/>
            </a:pPr>
            <a:r>
              <a:rPr lang="ru-RU" dirty="0"/>
              <a:t>       Толеранцију додељује произвођач и означава дозвољено одступање од тачне вредности. Изражава се бројевима или бојом.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3. Снага</a:t>
            </a:r>
          </a:p>
          <a:p>
            <a:pPr marL="0" indent="0">
              <a:buNone/>
            </a:pPr>
            <a:r>
              <a:rPr lang="ru-RU" dirty="0"/>
              <a:t>         Струја загрева отпорнике и при томе долази до кварова физички и технолошких карактеристика. Да се не разори отпорник од те струје повећавамо отпорност тако што повећавамо дужину отпорника а не попречни пресек. То повећање има своје границе,па је оптерећење ограничено. Оптерећење је снага коју отпорник може да прими а да се не оштете његове карактеристике.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2452B2-A6A8-49A5-B2CB-D514E84A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670535"/>
            <a:ext cx="2386818" cy="2187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7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EC9B2F-4FCD-4ED7-B99E-2E780EFC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96948"/>
            <a:ext cx="11802794" cy="6527409"/>
          </a:xfrm>
        </p:spPr>
        <p:txBody>
          <a:bodyPr/>
          <a:lstStyle/>
          <a:p>
            <a:r>
              <a:rPr lang="ru-RU" sz="3200" b="1" dirty="0"/>
              <a:t>Врсте отпорника су:</a:t>
            </a:r>
          </a:p>
          <a:p>
            <a:pPr marL="514350" indent="-514350">
              <a:buAutoNum type="arabicPeriod"/>
            </a:pPr>
            <a:r>
              <a:rPr lang="ru-RU" b="1" dirty="0"/>
              <a:t>Стални (стална вредност)</a:t>
            </a:r>
          </a:p>
          <a:p>
            <a:pPr marL="0" indent="0">
              <a:buNone/>
            </a:pPr>
            <a:endParaRPr lang="ru-RU" b="1" dirty="0"/>
          </a:p>
          <a:p>
            <a:pPr marL="514350" indent="-514350">
              <a:buAutoNum type="arabicPeriod"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2. Променљиви (помоћу клизача подешавамо вредност)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3. Полупроменљиви (тример)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4. Отпорници специјалних намена(нелинеарни)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592A6B-35CE-40C5-BE8C-C2D4A0F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383" y="101991"/>
            <a:ext cx="3124200" cy="225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1E5EA6-3607-4F08-BAC9-7F322B1776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1689" y="2359416"/>
            <a:ext cx="1414841" cy="1519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2D7DDF-10BE-4CBF-90E2-3E841994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383" y="3689164"/>
            <a:ext cx="1830998" cy="170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1465F7-A432-405E-95CA-5559A040B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083" y="5339726"/>
            <a:ext cx="1830999" cy="1403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B0B583-DF87-4C64-A246-E8F108312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8895" y="5056603"/>
            <a:ext cx="1762711" cy="1762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6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520966-2968-4FD9-AB92-44C23DBEE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323556"/>
            <a:ext cx="11662117" cy="635859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 Стални отпорници могу бити:</a:t>
            </a:r>
          </a:p>
          <a:p>
            <a:pPr marL="0" indent="0">
              <a:buNone/>
            </a:pPr>
            <a:r>
              <a:rPr lang="ru-RU" sz="2400" dirty="0"/>
              <a:t>1. Жичани</a:t>
            </a:r>
          </a:p>
          <a:p>
            <a:pPr marL="0" indent="0">
              <a:buNone/>
            </a:pPr>
            <a:r>
              <a:rPr lang="ru-RU" sz="2400" dirty="0"/>
              <a:t>2. Слојни (угљенослојни и металослојни)</a:t>
            </a:r>
          </a:p>
          <a:p>
            <a:pPr marL="0" indent="0">
              <a:buNone/>
            </a:pPr>
            <a:r>
              <a:rPr lang="ru-RU" sz="2400" dirty="0"/>
              <a:t>3. Масени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ru-RU" b="1" dirty="0"/>
              <a:t>Жичани отпорници</a:t>
            </a:r>
          </a:p>
          <a:p>
            <a:pPr marL="0" indent="0">
              <a:buNone/>
            </a:pPr>
            <a:r>
              <a:rPr lang="ru-RU" dirty="0"/>
              <a:t>-Праве се тако што се на неко изолационо тело (керамика) намота високо- отпорна жица у облику соленоида (облик калема). На оба краја соленоида се изводе метални контакти који служе за повезивање у електрично коло.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986C8D-EE96-4059-B2EC-AB7E71FCF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" t="4215" r="23164" b="68954"/>
          <a:stretch/>
        </p:blipFill>
        <p:spPr>
          <a:xfrm rot="60000">
            <a:off x="4487595" y="4783016"/>
            <a:ext cx="2743200" cy="1533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6382DD-2329-41D5-8E4C-8290D45C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7" y="309489"/>
            <a:ext cx="11605847" cy="630232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Слојни отпорник</a:t>
            </a:r>
          </a:p>
          <a:p>
            <a:pPr>
              <a:buFontTx/>
              <a:buChar char="-"/>
            </a:pPr>
            <a:r>
              <a:rPr lang="ru-RU" dirty="0"/>
              <a:t>Могу бити од угљеног или металног слоја. Угљенослојни се праве наношењем </a:t>
            </a:r>
            <a:r>
              <a:rPr lang="ru-RU" dirty="0" smtClean="0"/>
              <a:t>сло</a:t>
            </a:r>
            <a:r>
              <a:rPr lang="sr-Latn-RS" dirty="0" smtClean="0"/>
              <a:t>j</a:t>
            </a:r>
            <a:r>
              <a:rPr lang="ru-RU" dirty="0" smtClean="0"/>
              <a:t>а </a:t>
            </a:r>
            <a:r>
              <a:rPr lang="ru-RU" dirty="0"/>
              <a:t>угљеног праха на керамичко кућиште.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Металослојни се израђују наношењем танког слоја метал-оксида на керамичко ваљкасто тело,за разлику од угљенослојног стабилнији су при промени температуре.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Масени отпорници</a:t>
            </a:r>
          </a:p>
          <a:p>
            <a:pPr marL="0" indent="0">
              <a:buNone/>
            </a:pPr>
            <a:r>
              <a:rPr lang="ru-RU" dirty="0"/>
              <a:t>- Праве се од </a:t>
            </a:r>
            <a:r>
              <a:rPr lang="ru-RU" dirty="0" smtClean="0"/>
              <a:t>силицијум-диоксида</a:t>
            </a:r>
            <a:r>
              <a:rPr lang="sr-Latn-RS" smtClean="0"/>
              <a:t> </a:t>
            </a:r>
            <a:r>
              <a:rPr lang="ru-RU" smtClean="0"/>
              <a:t>и </a:t>
            </a:r>
            <a:r>
              <a:rPr lang="ru-RU" dirty="0"/>
              <a:t>графита. Снаге ових отпорника су 1/16,1/8,1/4,1/2,1,2,3,4,5W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FC3FEA-D10C-49D0-BBC0-5E2269F7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71" y="1663678"/>
            <a:ext cx="998806" cy="998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F4E79A-D2C1-4889-A47C-4BFBD6F25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74" y="3592001"/>
            <a:ext cx="1730326" cy="1289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7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04B090-F2FE-4956-8A98-BEB8DEBCF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38539"/>
            <a:ext cx="11754678" cy="638754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2. Променљиви отпорници</a:t>
            </a:r>
          </a:p>
          <a:p>
            <a:pPr>
              <a:buFontTx/>
              <a:buChar char="-"/>
            </a:pPr>
            <a:r>
              <a:rPr lang="ru-RU" sz="2400" dirty="0"/>
              <a:t>Ови отпорници поред два стална контакта имају један клизни контакт. Користе се за регулацију напона и струје. Ако служе за регулацију струје везују се редно у коло (реостати),а ако регулишу напон везују се паралелно у коло (потенциометри). Отпор између једног сталног и једног клизног контакта зависи од положаја клизача и мења се од 0 до Rmax. Већина променљивих отпорника се </a:t>
            </a:r>
            <a:r>
              <a:rPr lang="ru-RU" sz="2400"/>
              <a:t>прави </a:t>
            </a:r>
            <a:r>
              <a:rPr lang="ru-RU" sz="2400" smtClean="0"/>
              <a:t>линеарном променом </a:t>
            </a:r>
            <a:r>
              <a:rPr lang="ru-RU" sz="2400" dirty="0"/>
              <a:t>отпора и то су претежно реостати и кружни прекидач за регулацију светлости. Потенциометри се углавном праве са логаритамском променом отпора и користе се за регулацију јачине звука. </a:t>
            </a:r>
          </a:p>
          <a:p>
            <a:pPr marL="0" indent="0">
              <a:buNone/>
            </a:pPr>
            <a:r>
              <a:rPr lang="ru-RU" sz="2400" dirty="0"/>
              <a:t>                    Реостат                                                                                    Потенциометар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D51BF3-9868-401F-9D30-58EE1634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87" y="4283955"/>
            <a:ext cx="2782933" cy="2574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7229D0-E82E-4633-A846-D15A8943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05" y="4226387"/>
            <a:ext cx="2782932" cy="2631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1C2361-2903-4432-867F-4288244E5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68" y="4144270"/>
            <a:ext cx="2304488" cy="2475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03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37309-7900-4596-8BC1-E9A55626F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212034"/>
            <a:ext cx="11794435" cy="6520069"/>
          </a:xfrm>
        </p:spPr>
        <p:txBody>
          <a:bodyPr/>
          <a:lstStyle/>
          <a:p>
            <a:pPr marL="0" indent="0">
              <a:buNone/>
            </a:pPr>
            <a:r>
              <a:rPr lang="sr-Latn-RS" b="1" smtClean="0"/>
              <a:t>3. </a:t>
            </a:r>
            <a:r>
              <a:rPr lang="ru-RU" b="1" smtClean="0"/>
              <a:t>Полупроменљиви </a:t>
            </a:r>
            <a:r>
              <a:rPr lang="ru-RU" b="1" dirty="0"/>
              <a:t>отпорници (тримери)</a:t>
            </a:r>
          </a:p>
          <a:p>
            <a:pPr marL="0" indent="0">
              <a:buNone/>
            </a:pPr>
            <a:r>
              <a:rPr lang="ru-RU" sz="2400" dirty="0"/>
              <a:t> - Израђују се у различитим облицима и величинама обично су снаге 0,1 – </a:t>
            </a:r>
            <a:r>
              <a:rPr lang="ru-RU" sz="2400" dirty="0" smtClean="0"/>
              <a:t>0,5W. </a:t>
            </a:r>
            <a:r>
              <a:rPr lang="ru-RU" sz="2400" dirty="0"/>
              <a:t>Специфичност ове врсте је да се клизни контакт фиксира пре укључивања у коло и више се не помера. То значи да су ови отпорници по свом изгледу идентични као променљиви а у колу врше функцију сталних отпорника. Фиксирање тј. блокада клизача се врши помоћу малог завртња или дугмета.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CF2454-8A2C-423D-B9B1-8DAC34C4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15" y="2744225"/>
            <a:ext cx="3635421" cy="3728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D6A1E2-A018-456E-AF3B-18404BB4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209" y="2744225"/>
            <a:ext cx="3236591" cy="3236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8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01451A-A616-47FA-A545-E0F3F51A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265043"/>
            <a:ext cx="11555896" cy="6387548"/>
          </a:xfrm>
        </p:spPr>
        <p:txBody>
          <a:bodyPr/>
          <a:lstStyle/>
          <a:p>
            <a:pPr marL="0" indent="0">
              <a:buNone/>
            </a:pPr>
            <a:r>
              <a:rPr lang="sr-Latn-RS" b="1" smtClean="0"/>
              <a:t>4. </a:t>
            </a:r>
            <a:r>
              <a:rPr lang="sr-Cyrl-RS" b="1" smtClean="0"/>
              <a:t>Отпорници </a:t>
            </a:r>
            <a:r>
              <a:rPr lang="sr-Cyrl-RS" b="1" dirty="0"/>
              <a:t>за специјалне намене</a:t>
            </a:r>
          </a:p>
          <a:p>
            <a:pPr marL="0" indent="0">
              <a:buNone/>
            </a:pPr>
            <a:r>
              <a:rPr lang="sr-Cyrl-RS" dirty="0"/>
              <a:t>-Ови отпорници мењају свој отпор под дејством неког спољашњег утицаја,као што су температура,напон,јачина светлости,механичка сила и јачина магнетног поља. У </a:t>
            </a:r>
            <a:r>
              <a:rPr lang="sr-Cyrl-RS" dirty="0" smtClean="0"/>
              <a:t>зави</a:t>
            </a:r>
            <a:r>
              <a:rPr lang="sr-Latn-RS" dirty="0" smtClean="0"/>
              <a:t>c</a:t>
            </a:r>
            <a:r>
              <a:rPr lang="sr-Cyrl-RS" dirty="0" smtClean="0"/>
              <a:t>ности </a:t>
            </a:r>
            <a:r>
              <a:rPr lang="sr-Cyrl-RS" dirty="0"/>
              <a:t>од утицаја разликујемо: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а)  Термистори</a:t>
            </a:r>
          </a:p>
          <a:p>
            <a:pPr marL="0" indent="0">
              <a:buNone/>
            </a:pPr>
            <a:r>
              <a:rPr lang="sr-Cyrl-RS" dirty="0"/>
              <a:t>б)  Варистори (</a:t>
            </a:r>
            <a:r>
              <a:rPr lang="en-US" dirty="0"/>
              <a:t>VDR)</a:t>
            </a:r>
          </a:p>
          <a:p>
            <a:pPr marL="0" indent="0">
              <a:buNone/>
            </a:pPr>
            <a:r>
              <a:rPr lang="sr-Cyrl-RS" dirty="0"/>
              <a:t>в) Фото  отпорници(</a:t>
            </a:r>
            <a:r>
              <a:rPr lang="en-US" dirty="0"/>
              <a:t>LDR)</a:t>
            </a:r>
          </a:p>
          <a:p>
            <a:pPr marL="0" indent="0">
              <a:buNone/>
            </a:pPr>
            <a:r>
              <a:rPr lang="sr-Cyrl-RS" dirty="0"/>
              <a:t>г) Магнето  отпорници</a:t>
            </a:r>
          </a:p>
          <a:p>
            <a:pPr marL="0" indent="0">
              <a:buNone/>
            </a:pPr>
            <a:r>
              <a:rPr lang="sr-Cyrl-RS" dirty="0"/>
              <a:t>д) Тензо отпорници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2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B0844B-68C6-4C5B-A891-B6D3CE45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9" y="238538"/>
            <a:ext cx="11741427" cy="64670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а) Термистори</a:t>
            </a:r>
          </a:p>
          <a:p>
            <a:pPr>
              <a:buFontTx/>
              <a:buChar char="-"/>
            </a:pPr>
            <a:r>
              <a:rPr lang="ru-RU" dirty="0"/>
              <a:t>Су отпорници код којих се отпор мења под дејством спољашње температуре,постоје NTC и PTC. Код PTC-а повећањем температуре расте и отпор,а код NTC-а са повећањем температуре отпор опада.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б) Варистори</a:t>
            </a:r>
          </a:p>
          <a:p>
            <a:pPr marL="0" indent="0">
              <a:buNone/>
            </a:pPr>
            <a:r>
              <a:rPr lang="ru-RU" dirty="0"/>
              <a:t>- Су отпорници чија отпорност зависи од прикљученог напона између крајева отпорника и код њих важи да у одређеном напонском опсегу са повећањем напона отпор </a:t>
            </a:r>
            <a:r>
              <a:rPr lang="ru-RU"/>
              <a:t>се </a:t>
            </a:r>
            <a:r>
              <a:rPr lang="ru-RU" smtClean="0"/>
              <a:t>повећава.</a:t>
            </a: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E891C0-0219-485F-B598-4AEDDAF23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0" r="29710" b="46280"/>
          <a:stretch/>
        </p:blipFill>
        <p:spPr>
          <a:xfrm>
            <a:off x="1046922" y="1948069"/>
            <a:ext cx="1521617" cy="2014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4972EE-2E98-4E99-AFA7-DDF60071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6" t="2222" r="32415" b="47440"/>
          <a:stretch/>
        </p:blipFill>
        <p:spPr>
          <a:xfrm>
            <a:off x="8163339" y="1948069"/>
            <a:ext cx="1430524" cy="2014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CBABBC-1680-48A0-A6CD-148B767BB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" t="16324" r="-1"/>
          <a:stretch/>
        </p:blipFill>
        <p:spPr>
          <a:xfrm>
            <a:off x="6652590" y="5327374"/>
            <a:ext cx="1818861" cy="1530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0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D72DD5-91FD-4CA1-A5C8-6860DF65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304800"/>
            <a:ext cx="11767930" cy="64538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в) Фото  отпорници</a:t>
            </a:r>
          </a:p>
          <a:p>
            <a:pPr>
              <a:buFontTx/>
              <a:buChar char="-"/>
            </a:pPr>
            <a:r>
              <a:rPr lang="ru-RU" dirty="0"/>
              <a:t>Су отпорници осетљиви на светлост и када се осветле отпор се смањује. Праве се у две варијанте , осетљиве на видљиву и инфрацрвену светлост.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г) Магнето  отпорници</a:t>
            </a:r>
          </a:p>
          <a:p>
            <a:pPr marL="0" indent="0">
              <a:buNone/>
            </a:pPr>
            <a:r>
              <a:rPr lang="ru-RU" dirty="0"/>
              <a:t> -Су осетљиви на </a:t>
            </a:r>
            <a:r>
              <a:rPr lang="ru-RU" dirty="0" smtClean="0"/>
              <a:t>м</a:t>
            </a:r>
            <a:r>
              <a:rPr lang="sr-Latn-RS" smtClean="0"/>
              <a:t>a</a:t>
            </a:r>
            <a:r>
              <a:rPr lang="ru-RU" smtClean="0"/>
              <a:t>гнетно </a:t>
            </a:r>
            <a:r>
              <a:rPr lang="ru-RU" dirty="0"/>
              <a:t>поље и када се нађу у магнетном пољу отпор се повећава.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д) Тензо отпорници</a:t>
            </a:r>
          </a:p>
          <a:p>
            <a:pPr marL="0" indent="0">
              <a:buNone/>
            </a:pPr>
            <a:r>
              <a:rPr lang="ru-RU" dirty="0"/>
              <a:t> - Су отпорници осетљиви на физичку силу и када се изложе механичком притиску њихот отпор се смањује.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44B261-1E33-4747-8720-8BB820D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30" y="1657959"/>
            <a:ext cx="1971261" cy="1511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3C035A-B217-4E56-AB46-AAAE49A37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84" t="18827" r="15014" b="25896"/>
          <a:stretch/>
        </p:blipFill>
        <p:spPr>
          <a:xfrm>
            <a:off x="6861314" y="1513188"/>
            <a:ext cx="1364974" cy="1800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0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4D78B-19B0-4EAE-8F4D-7B91CEDC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8878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SMD </a:t>
            </a:r>
            <a:r>
              <a:rPr lang="sr-Cyrl-RS" b="1" dirty="0"/>
              <a:t>отпорници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5D1EAA-C2BC-47F2-94D5-D99CA1C9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914400"/>
            <a:ext cx="11794435" cy="58110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Како је технологија напредовала,тако су се отпорници смањивали и добили смо SMD отпорнике. SMD отпорници се очитају помоћу бројева и слова.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u="sng" dirty="0"/>
              <a:t>Очитавање SMD отпорника помоћу 3 цифре:</a:t>
            </a:r>
          </a:p>
          <a:p>
            <a:pPr marL="0" indent="0">
              <a:buNone/>
            </a:pPr>
            <a:r>
              <a:rPr lang="ru-RU" dirty="0"/>
              <a:t>- Прве две цифре означавају вредност док је трећа експонент (10² , 10³)</a:t>
            </a:r>
          </a:p>
          <a:p>
            <a:pPr marL="0" indent="0">
              <a:buNone/>
            </a:pPr>
            <a:r>
              <a:rPr lang="ru-RU" dirty="0"/>
              <a:t>Пример: 472 отпорник , 47 x 10² = 4700 = 4,7kΩ</a:t>
            </a:r>
          </a:p>
          <a:p>
            <a:pPr marL="0" indent="0">
              <a:buNone/>
            </a:pPr>
            <a:r>
              <a:rPr lang="ru-RU" u="sng" dirty="0"/>
              <a:t>Очитавање SMD отпорника помоћу 4 цифре:</a:t>
            </a:r>
          </a:p>
          <a:p>
            <a:pPr marL="0" indent="0">
              <a:buNone/>
            </a:pPr>
            <a:r>
              <a:rPr lang="ru-RU" dirty="0"/>
              <a:t>- Прве три цифре означавају вредност док је четврта експонент (10² , 10³)</a:t>
            </a:r>
          </a:p>
          <a:p>
            <a:pPr marL="0" indent="0">
              <a:buNone/>
            </a:pPr>
            <a:r>
              <a:rPr lang="ru-RU" dirty="0"/>
              <a:t>Пример: 5802 отпорник , његова вредност: 580×10²=58000Ω=58kΩ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3F954F-4A27-4F3C-AF72-E8DFFE125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2" t="38417" r="34797" b="38996"/>
          <a:stretch/>
        </p:blipFill>
        <p:spPr>
          <a:xfrm>
            <a:off x="1086416" y="2043438"/>
            <a:ext cx="1905001" cy="1359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977A35-2D78-47BF-ABBF-DE65AFF26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0928" r="2087" b="13159"/>
          <a:stretch/>
        </p:blipFill>
        <p:spPr>
          <a:xfrm>
            <a:off x="4230756" y="2146851"/>
            <a:ext cx="1865244" cy="1255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EED134-AC46-4620-AB01-BB5383B4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365" y="2043438"/>
            <a:ext cx="1905000" cy="1609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2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EA275-7202-4452-AAF8-642EC956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57591" cy="774562"/>
          </a:xfrm>
        </p:spPr>
        <p:txBody>
          <a:bodyPr/>
          <a:lstStyle/>
          <a:p>
            <a:r>
              <a:rPr lang="sr-Cyrl-RS" b="1" dirty="0"/>
              <a:t>Очитавање отпорника помоћу боја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F8CC49-ACAD-4486-944C-14A5CA2B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139688"/>
            <a:ext cx="11781183" cy="5526155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Отпорници су најчешће коришћене компоненте у електронским колима и помоћу њих успостављамо потребну јачину струје и напон. </a:t>
            </a:r>
          </a:p>
          <a:p>
            <a:r>
              <a:rPr lang="sr-Cyrl-RS" dirty="0"/>
              <a:t>Отпорници нису поларизовани елементи  и неважно је како ће бити окренути приликом уградње.</a:t>
            </a:r>
          </a:p>
          <a:p>
            <a:r>
              <a:rPr lang="sr-Cyrl-RS" dirty="0"/>
              <a:t>    Зависности од чега је изграђен отпорник ,отпорници су подељени на угљенослојне,металослојне,жичане и др. Тело угљенослојног отпорника најчешће је окер боје,а тело металослојног светло плаве или зелене боје.</a:t>
            </a:r>
          </a:p>
          <a:p>
            <a:pPr>
              <a:buFontTx/>
              <a:buChar char="-"/>
            </a:pPr>
            <a:endParaRPr lang="sr-Cyrl-RS" dirty="0"/>
          </a:p>
          <a:p>
            <a:pPr>
              <a:buFontTx/>
              <a:buChar char="-"/>
            </a:pPr>
            <a:r>
              <a:rPr lang="sr-Cyrl-RS" dirty="0"/>
              <a:t>Угљенослојни отпорник  </a:t>
            </a:r>
          </a:p>
          <a:p>
            <a:pPr marL="0" indent="0">
              <a:buNone/>
            </a:pPr>
            <a:endParaRPr lang="sr-Cyrl-RS" dirty="0"/>
          </a:p>
          <a:p>
            <a:pPr>
              <a:buFontTx/>
              <a:buChar char="-"/>
            </a:pPr>
            <a:endParaRPr lang="sr-Cyrl-RS" dirty="0"/>
          </a:p>
          <a:p>
            <a:pPr>
              <a:buFontTx/>
              <a:buChar char="-"/>
            </a:pPr>
            <a:r>
              <a:rPr lang="sr-Cyrl-RS" dirty="0"/>
              <a:t>Металослојни отпорник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8F6EA1FE-FC8D-481D-95F5-AB8C98F9002A}"/>
              </a:ext>
            </a:extLst>
          </p:cNvPr>
          <p:cNvSpPr/>
          <p:nvPr/>
        </p:nvSpPr>
        <p:spPr>
          <a:xfrm>
            <a:off x="4611757" y="4200939"/>
            <a:ext cx="1245704" cy="59634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9FD2AD23-6CCE-4B4F-80E8-E91A205FC345}"/>
              </a:ext>
            </a:extLst>
          </p:cNvPr>
          <p:cNvSpPr/>
          <p:nvPr/>
        </p:nvSpPr>
        <p:spPr>
          <a:xfrm>
            <a:off x="4625008" y="5718312"/>
            <a:ext cx="1232453" cy="59634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079423E-5D05-42B2-B196-B4A92542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93" y="5451613"/>
            <a:ext cx="1626201" cy="1214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2EF68E-0A4C-4220-AAA9-25DC3E12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93" y="4028661"/>
            <a:ext cx="1422952" cy="1422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7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4F09D5-A401-43AC-9B0B-4CD8CF76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424070"/>
            <a:ext cx="11277600" cy="6188765"/>
          </a:xfrm>
        </p:spPr>
        <p:txBody>
          <a:bodyPr/>
          <a:lstStyle/>
          <a:p>
            <a:r>
              <a:rPr lang="sr-Cyrl-RS" dirty="0"/>
              <a:t>Очитавање тачне отпорности(</a:t>
            </a:r>
            <a:r>
              <a:rPr lang="en-US" dirty="0" err="1"/>
              <a:t>Rt</a:t>
            </a:r>
            <a:r>
              <a:rPr lang="sr-Cyrl-RS" dirty="0"/>
              <a:t>) отпорника се врши помоћу боја(прстенова) на његовом телу.</a:t>
            </a:r>
          </a:p>
          <a:p>
            <a:r>
              <a:rPr lang="sr-Cyrl-RS" dirty="0"/>
              <a:t>Прва два(три) прстена одређују прве две (три) цифре. Трећи (четврти) прстен одређују мултипликатор. Четврти (пети) прстен одређују толеранцију, шести прстен одређује температурни коефицијент.</a:t>
            </a:r>
          </a:p>
          <a:p>
            <a:r>
              <a:rPr lang="sr-Cyrl-RS" b="1" dirty="0"/>
              <a:t>Златна,сребрна,задебљана и померена боја су увек последње боје на отпорнику!</a:t>
            </a:r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B0764C-7634-4572-A1DB-7C02A10F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1" y="3889720"/>
            <a:ext cx="2390775" cy="191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1E0B11-24C2-4052-BDBF-7620BF1D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33" y="3889720"/>
            <a:ext cx="1698867" cy="178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2CE92A-4611-4ADC-8FB8-4EDFA72F8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650" y="3889720"/>
            <a:ext cx="2681049" cy="1490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63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303C3-EB45-46D6-BC27-4A2443E0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018"/>
            <a:ext cx="10866783" cy="575020"/>
          </a:xfrm>
        </p:spPr>
        <p:txBody>
          <a:bodyPr>
            <a:normAutofit/>
          </a:bodyPr>
          <a:lstStyle/>
          <a:p>
            <a:r>
              <a:rPr lang="sr-Cyrl-RS" sz="2800" b="1" u="sng" dirty="0"/>
              <a:t>Табела за очитавање отпорника</a:t>
            </a:r>
            <a:endParaRPr lang="en-US" sz="2800" b="1" u="sng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FA368A42-93C4-4616-BB4A-ADC795C62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4295182"/>
              </p:ext>
            </p:extLst>
          </p:nvPr>
        </p:nvGraphicFramePr>
        <p:xfrm>
          <a:off x="1643271" y="681037"/>
          <a:ext cx="8825946" cy="5958304"/>
        </p:xfrm>
        <a:graphic>
          <a:graphicData uri="http://schemas.openxmlformats.org/drawingml/2006/table">
            <a:tbl>
              <a:tblPr firstRow="1" firstCol="1" bandRow="1"/>
              <a:tblGrid>
                <a:gridCol w="2129781">
                  <a:extLst>
                    <a:ext uri="{9D8B030D-6E8A-4147-A177-3AD203B41FA5}">
                      <a16:colId xmlns="" xmlns:a16="http://schemas.microsoft.com/office/drawing/2014/main" val="3067200623"/>
                    </a:ext>
                  </a:extLst>
                </a:gridCol>
                <a:gridCol w="1900911">
                  <a:extLst>
                    <a:ext uri="{9D8B030D-6E8A-4147-A177-3AD203B41FA5}">
                      <a16:colId xmlns="" xmlns:a16="http://schemas.microsoft.com/office/drawing/2014/main" val="3166459870"/>
                    </a:ext>
                  </a:extLst>
                </a:gridCol>
                <a:gridCol w="2627496">
                  <a:extLst>
                    <a:ext uri="{9D8B030D-6E8A-4147-A177-3AD203B41FA5}">
                      <a16:colId xmlns="" xmlns:a16="http://schemas.microsoft.com/office/drawing/2014/main" val="823924722"/>
                    </a:ext>
                  </a:extLst>
                </a:gridCol>
                <a:gridCol w="2167758">
                  <a:extLst>
                    <a:ext uri="{9D8B030D-6E8A-4147-A177-3AD203B41FA5}">
                      <a16:colId xmlns="" xmlns:a16="http://schemas.microsoft.com/office/drawing/2014/main" val="1649030402"/>
                    </a:ext>
                  </a:extLst>
                </a:gridCol>
              </a:tblGrid>
              <a:tr h="444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БОЈА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МУЛТИПЛИКАТОР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ТОЛЕРАНЦИЈА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298533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ЦРНА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9741881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БРАОН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¹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015514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ЦРВЕНА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2016804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НАРАНЏАСТА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7646359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ЖУТА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⁴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944321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⁵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6443840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⁶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±0,25%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702851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ЉУБИЧАСТА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⁷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019394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СИВА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⁸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±0,05%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085684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⁹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9123268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ЗЛАТНА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¯¹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B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3144898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СРЕБРНА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­²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±10%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1846701"/>
                  </a:ext>
                </a:extLst>
              </a:tr>
              <a:tr h="444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БОЈЕ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±20%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866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34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3361D8-3E8E-4779-AE92-C285C85E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" y="238538"/>
            <a:ext cx="11794435" cy="6453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 Очитавање отпорника са три прстена: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sr-Cyrl-RS" dirty="0"/>
              <a:t>    </a:t>
            </a:r>
            <a:r>
              <a:rPr lang="ru-RU" dirty="0"/>
              <a:t>жута,црвена,зелена  R</a:t>
            </a:r>
            <a:r>
              <a:rPr lang="en-US" dirty="0"/>
              <a:t>t</a:t>
            </a:r>
            <a:r>
              <a:rPr lang="ru-RU" dirty="0"/>
              <a:t>= 42 · 10⁵ ±20%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ru-RU" dirty="0"/>
              <a:t>Очитавање отпорника са </a:t>
            </a:r>
            <a:r>
              <a:rPr lang="sr-Cyrl-RS" dirty="0"/>
              <a:t>четири</a:t>
            </a:r>
            <a:r>
              <a:rPr lang="ru-RU" dirty="0"/>
              <a:t> прстена:</a:t>
            </a:r>
          </a:p>
          <a:p>
            <a:pPr marL="514350" indent="-514350">
              <a:buAutoNum type="arabicPeriod" startAt="2"/>
            </a:pPr>
            <a:endParaRPr lang="ru-RU" dirty="0"/>
          </a:p>
          <a:p>
            <a:pPr marL="514350" indent="-514350">
              <a:buAutoNum type="arabicPeriod" startAt="2"/>
            </a:pPr>
            <a:endParaRPr lang="ru-RU" dirty="0"/>
          </a:p>
          <a:p>
            <a:pPr marL="514350" indent="-514350">
              <a:buAutoNum type="arabicPeriod" startAt="2"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ru-RU" dirty="0"/>
              <a:t>љубичаста,жута,црвена,златна  R</a:t>
            </a:r>
            <a:r>
              <a:rPr lang="en-US" dirty="0"/>
              <a:t>t</a:t>
            </a:r>
            <a:r>
              <a:rPr lang="ru-RU" dirty="0"/>
              <a:t>= 74 · 10²</a:t>
            </a:r>
            <a:r>
              <a:rPr lang="en-US" dirty="0"/>
              <a:t> </a:t>
            </a:r>
            <a:r>
              <a:rPr lang="ru-RU" dirty="0"/>
              <a:t> ± 5%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B836F0-50B7-4D4C-B4DB-AD43C057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6" y="925822"/>
            <a:ext cx="4487550" cy="1327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B0F938-EEE2-491A-B446-DF413DDD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54" y="3978929"/>
            <a:ext cx="5066714" cy="1596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2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C06210-C7C4-4A53-9068-15675994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238538"/>
            <a:ext cx="11728174" cy="6467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</a:t>
            </a:r>
            <a:r>
              <a:rPr lang="ru-RU" dirty="0"/>
              <a:t> Очитавање отпорника са пет прстена: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sr-Cyrl-RS" dirty="0"/>
              <a:t>плава</a:t>
            </a:r>
            <a:r>
              <a:rPr lang="ru-RU" dirty="0"/>
              <a:t>,наранџаста,црна,плава,сребрна   R</a:t>
            </a:r>
            <a:r>
              <a:rPr lang="en-US" dirty="0"/>
              <a:t>t</a:t>
            </a:r>
            <a:r>
              <a:rPr lang="ru-RU" dirty="0" smtClean="0"/>
              <a:t>=</a:t>
            </a:r>
            <a:r>
              <a:rPr lang="sr-Latn-RS" dirty="0" smtClean="0"/>
              <a:t>630</a:t>
            </a:r>
            <a:r>
              <a:rPr lang="ru-RU" dirty="0" smtClean="0"/>
              <a:t> </a:t>
            </a:r>
            <a:r>
              <a:rPr lang="ru-RU" dirty="0"/>
              <a:t>· 10⁶ = </a:t>
            </a:r>
            <a:r>
              <a:rPr lang="sr-Latn-RS" smtClean="0"/>
              <a:t>63</a:t>
            </a:r>
            <a:r>
              <a:rPr lang="ru-RU" smtClean="0"/>
              <a:t>0</a:t>
            </a:r>
            <a:r>
              <a:rPr lang="en-US" dirty="0"/>
              <a:t>M</a:t>
            </a:r>
            <a:r>
              <a:rPr lang="ru-RU" dirty="0"/>
              <a:t>Ω ± 10%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 startAt="4"/>
            </a:pPr>
            <a:r>
              <a:rPr lang="ru-RU" dirty="0"/>
              <a:t>Очитавање отпорника са шест прстена:</a:t>
            </a:r>
          </a:p>
          <a:p>
            <a:pPr marL="514350" indent="-514350">
              <a:buAutoNum type="arabicPeriod" startAt="4"/>
            </a:pPr>
            <a:endParaRPr lang="ru-RU" dirty="0"/>
          </a:p>
          <a:p>
            <a:pPr marL="514350" indent="-514350">
              <a:buAutoNum type="arabicPeriod" startAt="4"/>
            </a:pPr>
            <a:endParaRPr lang="ru-RU" dirty="0"/>
          </a:p>
          <a:p>
            <a:pPr marL="514350" indent="-514350">
              <a:buAutoNum type="arabicPeriod" startAt="4"/>
            </a:pPr>
            <a:endParaRPr lang="ru-RU" dirty="0"/>
          </a:p>
          <a:p>
            <a:pPr marL="514350" indent="-514350">
              <a:buAutoNum type="arabicPeriod" startAt="4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Црвена,црвена,црвена,црвена,црвена,црвена    </a:t>
            </a:r>
            <a:r>
              <a:rPr lang="en-US" dirty="0" err="1"/>
              <a:t>Rt</a:t>
            </a:r>
            <a:r>
              <a:rPr lang="en-US" dirty="0"/>
              <a:t>=222 · 10² = 22200</a:t>
            </a:r>
            <a:r>
              <a:rPr lang="el-GR" dirty="0"/>
              <a:t>Ω ±2%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9DC411-2085-49F0-B425-63DB3B5C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08" y="609987"/>
            <a:ext cx="5578506" cy="1672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E6C56C-B97E-401C-899B-FAB395AA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422" y="3846286"/>
            <a:ext cx="4972078" cy="1457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8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09C5A-8ACB-48EE-A775-E9230203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5" y="106018"/>
            <a:ext cx="11489635" cy="861392"/>
          </a:xfrm>
        </p:spPr>
        <p:txBody>
          <a:bodyPr/>
          <a:lstStyle/>
          <a:p>
            <a:r>
              <a:rPr lang="sr-Cyrl-RS" dirty="0"/>
              <a:t>Табела за вежбу(попунити):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58E5AD4-33DD-4FCE-B14F-56314D9C160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8476788"/>
                  </p:ext>
                </p:extLst>
              </p:nvPr>
            </p:nvGraphicFramePr>
            <p:xfrm>
              <a:off x="159024" y="967411"/>
              <a:ext cx="11741432" cy="5816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5706">
                      <a:extLst>
                        <a:ext uri="{9D8B030D-6E8A-4147-A177-3AD203B41FA5}">
                          <a16:colId xmlns:a16="http://schemas.microsoft.com/office/drawing/2014/main" val="2488988899"/>
                        </a:ext>
                      </a:extLst>
                    </a:gridCol>
                    <a:gridCol w="1689652">
                      <a:extLst>
                        <a:ext uri="{9D8B030D-6E8A-4147-A177-3AD203B41FA5}">
                          <a16:colId xmlns:a16="http://schemas.microsoft.com/office/drawing/2014/main" val="1308621267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6="http://schemas.microsoft.com/office/drawing/2014/main" val="2004231446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6="http://schemas.microsoft.com/office/drawing/2014/main" val="924541331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6="http://schemas.microsoft.com/office/drawing/2014/main" val="2043232393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6="http://schemas.microsoft.com/office/drawing/2014/main" val="3049571132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6="http://schemas.microsoft.com/office/drawing/2014/main" val="3145919208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6="http://schemas.microsoft.com/office/drawing/2014/main" val="3961494241"/>
                        </a:ext>
                      </a:extLst>
                    </a:gridCol>
                  </a:tblGrid>
                  <a:tr h="24768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Редослед боја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Очитана отпорност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Израчуната отпорност (</a:t>
                          </a:r>
                          <a:r>
                            <a:rPr lang="en-US" sz="2400" b="1" dirty="0" err="1"/>
                            <a:t>Rt</a:t>
                          </a:r>
                          <a:r>
                            <a:rPr lang="sr-Cyrl-RS" sz="2400" b="1" dirty="0"/>
                            <a:t>)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Измерена отпорност </a:t>
                          </a:r>
                          <a:r>
                            <a:rPr lang="en-US" sz="2400" b="1" dirty="0"/>
                            <a:t>Rm</a:t>
                          </a:r>
                          <a:r>
                            <a:rPr lang="sr-Cyrl-RS" sz="2400" b="1" dirty="0"/>
                            <a:t>  (дигитални)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Измерена отпорност</a:t>
                          </a:r>
                          <a:r>
                            <a:rPr lang="en-US" sz="2400" b="1" dirty="0"/>
                            <a:t> Rm</a:t>
                          </a:r>
                          <a:r>
                            <a:rPr lang="sr-Cyrl-RS" sz="2400" b="1" dirty="0"/>
                            <a:t> (аналогни)</a:t>
                          </a:r>
                        </a:p>
                        <a:p>
                          <a:pPr algn="ctr"/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Апсолутна грешка (∆</a:t>
                          </a:r>
                          <a:r>
                            <a:rPr lang="en-US" sz="2400" b="1" dirty="0"/>
                            <a:t>R= Rm-</a:t>
                          </a:r>
                          <a:r>
                            <a:rPr lang="en-US" sz="2400" b="1" dirty="0" err="1"/>
                            <a:t>Rt</a:t>
                          </a:r>
                          <a:r>
                            <a:rPr lang="sr-Cyrl-RS" sz="2400" b="1" dirty="0"/>
                            <a:t>)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Релативна грешка (∂</a:t>
                          </a:r>
                          <a:r>
                            <a:rPr lang="en-US" sz="2400" b="1" dirty="0"/>
                            <a:t>R=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/>
                            <a:t> x 100%</a:t>
                          </a:r>
                          <a:r>
                            <a:rPr lang="sr-Cyrl-RS" sz="2400" b="1" dirty="0"/>
                            <a:t>)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Изглед отпорника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320263"/>
                      </a:ext>
                    </a:extLst>
                  </a:tr>
                  <a:tr h="145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Црвена црвена црна златна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22</a:t>
                          </a:r>
                          <a:r>
                            <a:rPr lang="en-US" sz="2400" b="1" dirty="0"/>
                            <a:t> x </a:t>
                          </a:r>
                          <a:r>
                            <a:rPr lang="sr-Cyrl-RS" sz="2400" b="1" dirty="0"/>
                            <a:t>10⁰ </a:t>
                          </a:r>
                          <a:r>
                            <a:rPr lang="el-GR" sz="2400" b="1" dirty="0"/>
                            <a:t>Ω</a:t>
                          </a:r>
                          <a:r>
                            <a:rPr lang="en-US" sz="2400" b="1" dirty="0"/>
                            <a:t> ± 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22 </a:t>
                          </a:r>
                          <a:r>
                            <a:rPr lang="el-GR" sz="2400" b="1" dirty="0"/>
                            <a:t>Ω ± 5%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20</a:t>
                          </a:r>
                          <a:r>
                            <a:rPr lang="el-GR" sz="2400" b="1" dirty="0"/>
                            <a:t>Ω ± 5%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 21</a:t>
                          </a:r>
                          <a:r>
                            <a:rPr lang="el-GR" sz="2400" b="1" dirty="0"/>
                            <a:t>Ω ± 5%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</a:t>
                          </a:r>
                          <a:r>
                            <a:rPr lang="el-GR" sz="2400" b="1" dirty="0"/>
                            <a:t>Ω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9.09%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Угљенослојни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9266040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87225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8801156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7800972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61593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58E5AD4-33DD-4FCE-B14F-56314D9C160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4258476788"/>
                  </p:ext>
                </p:extLst>
              </p:nvPr>
            </p:nvGraphicFramePr>
            <p:xfrm>
              <a:off x="159024" y="967411"/>
              <a:ext cx="11741432" cy="5816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5706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488988899"/>
                        </a:ext>
                      </a:extLst>
                    </a:gridCol>
                    <a:gridCol w="168965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308621267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04231446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924541331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43232393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049571132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145919208"/>
                        </a:ext>
                      </a:extLst>
                    </a:gridCol>
                    <a:gridCol w="146767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961494241"/>
                        </a:ext>
                      </a:extLst>
                    </a:gridCol>
                  </a:tblGrid>
                  <a:tr h="2651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Редослед боја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Очитана отпорност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Израчуната отпорност (</a:t>
                          </a:r>
                          <a:r>
                            <a:rPr lang="en-US" sz="2400" b="1" dirty="0" err="1"/>
                            <a:t>Rt</a:t>
                          </a:r>
                          <a:r>
                            <a:rPr lang="sr-Cyrl-RS" sz="2400" b="1" dirty="0"/>
                            <a:t>)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Измерена отпорност </a:t>
                          </a:r>
                          <a:r>
                            <a:rPr lang="en-US" sz="2400" b="1" dirty="0"/>
                            <a:t>Rm</a:t>
                          </a:r>
                          <a:r>
                            <a:rPr lang="sr-Cyrl-RS" sz="2400" b="1" dirty="0"/>
                            <a:t>  (дигитални)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Измерена отпорност</a:t>
                          </a:r>
                          <a:r>
                            <a:rPr lang="en-US" sz="2400" b="1" dirty="0"/>
                            <a:t> Rm</a:t>
                          </a:r>
                          <a:r>
                            <a:rPr lang="sr-Cyrl-RS" sz="2400" b="1" dirty="0"/>
                            <a:t> (аналогни)</a:t>
                          </a:r>
                        </a:p>
                        <a:p>
                          <a:pPr algn="ctr"/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Апсолутна грешка (∆</a:t>
                          </a:r>
                          <a:r>
                            <a:rPr lang="en-US" sz="2400" b="1" dirty="0"/>
                            <a:t>R= Rm-</a:t>
                          </a:r>
                          <a:r>
                            <a:rPr lang="en-US" sz="2400" b="1" dirty="0" err="1"/>
                            <a:t>Rt</a:t>
                          </a:r>
                          <a:r>
                            <a:rPr lang="sr-Cyrl-RS" sz="2400" b="1" dirty="0"/>
                            <a:t>)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000" t="-1609" r="-10166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Изглед отпорника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79032026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Црвена црвена црна златна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22</a:t>
                          </a:r>
                          <a:r>
                            <a:rPr lang="en-US" sz="2400" b="1" dirty="0"/>
                            <a:t> x </a:t>
                          </a:r>
                          <a:r>
                            <a:rPr lang="sr-Cyrl-RS" sz="2400" b="1" dirty="0"/>
                            <a:t>10⁰ </a:t>
                          </a:r>
                          <a:r>
                            <a:rPr lang="el-GR" sz="2400" b="1" dirty="0"/>
                            <a:t>Ω</a:t>
                          </a:r>
                          <a:r>
                            <a:rPr lang="en-US" sz="2400" b="1" dirty="0"/>
                            <a:t> ± 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22 </a:t>
                          </a:r>
                          <a:r>
                            <a:rPr lang="el-GR" sz="2400" b="1" dirty="0"/>
                            <a:t>Ω ± 5%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20</a:t>
                          </a:r>
                          <a:r>
                            <a:rPr lang="el-GR" sz="2400" b="1" dirty="0"/>
                            <a:t>Ω ± 5%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 21</a:t>
                          </a:r>
                          <a:r>
                            <a:rPr lang="el-GR" sz="2400" b="1" dirty="0"/>
                            <a:t>Ω ± 5%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</a:t>
                          </a:r>
                          <a:r>
                            <a:rPr lang="el-GR" sz="2400" b="1" dirty="0"/>
                            <a:t>Ω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9.09%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z="2400" b="1" dirty="0"/>
                            <a:t>Угљенослојни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649266040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67687225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968801156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807800972"/>
                      </a:ext>
                    </a:extLst>
                  </a:tr>
                  <a:tr h="40266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1761593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19456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05E852-4801-4606-A465-C1416813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74"/>
            <a:ext cx="10515600" cy="967410"/>
          </a:xfrm>
        </p:spPr>
        <p:txBody>
          <a:bodyPr/>
          <a:lstStyle/>
          <a:p>
            <a:pPr algn="ctr"/>
            <a:r>
              <a:rPr lang="en-US" b="1" dirty="0"/>
              <a:t>OT</a:t>
            </a:r>
            <a:r>
              <a:rPr lang="sr-Cyrl-RS" b="1" dirty="0"/>
              <a:t>ПОРНИЦИ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5E8312-3429-426A-8A97-0509AD4C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113184"/>
            <a:ext cx="11701670" cy="5599042"/>
          </a:xfrm>
        </p:spPr>
        <p:txBody>
          <a:bodyPr/>
          <a:lstStyle/>
          <a:p>
            <a:r>
              <a:rPr lang="ru-RU" dirty="0"/>
              <a:t>Електрични отпор је електрична величина,а манифестује се као </a:t>
            </a:r>
            <a:r>
              <a:rPr lang="ru-RU" dirty="0" smtClean="0"/>
              <a:t>ометање </a:t>
            </a:r>
            <a:r>
              <a:rPr lang="ru-RU" dirty="0"/>
              <a:t>протицање електрона и јединица је </a:t>
            </a:r>
            <a:r>
              <a:rPr lang="el-GR" dirty="0"/>
              <a:t>Ω</a:t>
            </a:r>
            <a:r>
              <a:rPr lang="sr-Cyrl-RS" dirty="0"/>
              <a:t>.</a:t>
            </a:r>
          </a:p>
          <a:p>
            <a:endParaRPr lang="sr-Cyrl-RS" dirty="0"/>
          </a:p>
          <a:p>
            <a:r>
              <a:rPr lang="sr-Cyrl-RS" dirty="0"/>
              <a:t>Симболи за отпорник су:</a:t>
            </a:r>
          </a:p>
          <a:p>
            <a:pPr marL="0" indent="0">
              <a:buNone/>
            </a:pPr>
            <a:r>
              <a:rPr lang="sr-Cyrl-RS" dirty="0"/>
              <a:t>ОТПОРНИК                           ПРОМЕНЉИВИ                           ПОЛУПРОМЕНЉИВИ</a:t>
            </a:r>
          </a:p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EAB1DA-0D64-4003-88E6-442CAEA8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3635117"/>
            <a:ext cx="11264348" cy="277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3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7CEC83-ED29-435B-9620-4D91D940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410817"/>
            <a:ext cx="11661913" cy="6255026"/>
          </a:xfrm>
        </p:spPr>
        <p:txBody>
          <a:bodyPr>
            <a:normAutofit/>
          </a:bodyPr>
          <a:lstStyle/>
          <a:p>
            <a:r>
              <a:rPr lang="ru-RU" sz="2400" dirty="0"/>
              <a:t>Величине које могу бити исписане на телу отпорника:</a:t>
            </a:r>
          </a:p>
          <a:p>
            <a:pPr marL="0" indent="0">
              <a:buNone/>
            </a:pPr>
            <a:r>
              <a:rPr lang="ru-RU" sz="2400" dirty="0"/>
              <a:t>1.	Називна вредност</a:t>
            </a:r>
          </a:p>
          <a:p>
            <a:pPr marL="0" indent="0">
              <a:buNone/>
            </a:pPr>
            <a:r>
              <a:rPr lang="ru-RU" sz="2400" dirty="0"/>
              <a:t>2.	Толеранција вредности</a:t>
            </a:r>
          </a:p>
          <a:p>
            <a:pPr marL="0" indent="0">
              <a:buNone/>
            </a:pPr>
            <a:r>
              <a:rPr lang="ru-RU" sz="2400" dirty="0"/>
              <a:t>3.	Снага(опторећење)</a:t>
            </a:r>
          </a:p>
          <a:p>
            <a:pPr marL="514350" indent="-514350">
              <a:buAutoNum type="arabicPeriod" startAt="4"/>
            </a:pPr>
            <a:r>
              <a:rPr lang="ru-RU" sz="2400" dirty="0"/>
              <a:t>    Понекад се може наћи гранична температура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sr-Cyrl-RS" sz="2400" b="1" dirty="0"/>
              <a:t>1. Називна вредност</a:t>
            </a:r>
          </a:p>
          <a:p>
            <a:pPr marL="0" indent="0">
              <a:buNone/>
            </a:pPr>
            <a:r>
              <a:rPr lang="sr-Cyrl-RS" sz="2400" dirty="0"/>
              <a:t> Може бити изражена:</a:t>
            </a:r>
          </a:p>
          <a:p>
            <a:pPr marL="0" indent="0">
              <a:buNone/>
            </a:pPr>
            <a:r>
              <a:rPr lang="sr-Cyrl-RS" sz="2400" dirty="0"/>
              <a:t>1.Бројевима (20К</a:t>
            </a:r>
            <a:r>
              <a:rPr lang="el-GR" sz="2400" dirty="0"/>
              <a:t>Ω,16,5</a:t>
            </a:r>
            <a:r>
              <a:rPr lang="sr-Cyrl-RS" sz="2400" dirty="0"/>
              <a:t>М</a:t>
            </a:r>
            <a:r>
              <a:rPr lang="el-GR" sz="2400" dirty="0"/>
              <a:t>Ω,20,6Ω)</a:t>
            </a:r>
            <a:endParaRPr lang="sr-Cyrl-RS" sz="2400" dirty="0"/>
          </a:p>
          <a:p>
            <a:pPr marL="457200" indent="-457200">
              <a:buAutoNum type="arabicPeriod"/>
            </a:pPr>
            <a:endParaRPr lang="el-GR" sz="2400" dirty="0"/>
          </a:p>
          <a:p>
            <a:pPr marL="0" indent="0">
              <a:buNone/>
            </a:pPr>
            <a:r>
              <a:rPr lang="sr-Cyrl-RS" sz="2400" dirty="0"/>
              <a:t>2.Словима(20К, 16М5,20</a:t>
            </a:r>
            <a:r>
              <a:rPr lang="en-US" sz="2400" dirty="0"/>
              <a:t>R6)</a:t>
            </a:r>
            <a:endParaRPr lang="sr-Cyrl-RS" sz="2400" dirty="0"/>
          </a:p>
          <a:p>
            <a:pPr marL="457200" indent="-457200">
              <a:buAutoNum type="arabicPeriod" startAt="2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</a:t>
            </a:r>
            <a:r>
              <a:rPr lang="sr-Cyrl-RS" sz="2400" dirty="0"/>
              <a:t>Бојама (прстеновима)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98D090-3CD9-4AB0-A92C-48C9F77B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038" t="10648" r="13269" b="54927"/>
          <a:stretch/>
        </p:blipFill>
        <p:spPr>
          <a:xfrm>
            <a:off x="6423382" y="6184750"/>
            <a:ext cx="1955410" cy="481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2CB5DB-792A-4007-B8C9-5D53AEA13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9" t="13834" r="32395" b="30182"/>
          <a:stretch/>
        </p:blipFill>
        <p:spPr>
          <a:xfrm>
            <a:off x="6275773" y="4080496"/>
            <a:ext cx="3277774" cy="1650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2D6997-7676-4144-ACE1-8717106F9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56" t="14802" r="20550" b="21655"/>
          <a:stretch/>
        </p:blipFill>
        <p:spPr>
          <a:xfrm>
            <a:off x="6374600" y="2712991"/>
            <a:ext cx="2535355" cy="1650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01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1115</Words>
  <Application>Microsoft Office PowerPoint</Application>
  <PresentationFormat>Custom</PresentationFormat>
  <Paragraphs>211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ОТПОРНИЦИ</vt:lpstr>
      <vt:lpstr>Очитавање отпорника помоћу боја</vt:lpstr>
      <vt:lpstr>Slide 3</vt:lpstr>
      <vt:lpstr>Табела за очитавање отпорника</vt:lpstr>
      <vt:lpstr>Slide 5</vt:lpstr>
      <vt:lpstr>Slide 6</vt:lpstr>
      <vt:lpstr>Табела за вежбу(попунити):</vt:lpstr>
      <vt:lpstr>OTПОРНИЦИ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SMD отпорници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ОТПОРНИЦИ</dc:title>
  <dc:creator>Milan Stanojcic</dc:creator>
  <cp:lastModifiedBy>Dell</cp:lastModifiedBy>
  <cp:revision>44</cp:revision>
  <dcterms:created xsi:type="dcterms:W3CDTF">2018-11-30T21:53:38Z</dcterms:created>
  <dcterms:modified xsi:type="dcterms:W3CDTF">2019-12-18T18:22:27Z</dcterms:modified>
</cp:coreProperties>
</file>