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40B4D-0B59-453B-B881-ECC03C7B4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82E5C9D-B061-4147-9C06-B796B71D2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BA9E4B-DC6A-4B60-AD86-5ED93FA8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56AC3-F446-428F-BB52-CBAB407E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7783A-B83F-43D2-BB1D-31F4EF17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634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2C364-ADAC-4C71-8103-EF865928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AD6DF4-51A9-46CF-9756-1C64458C7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C473D-680D-4EE9-A4AC-CAB46DA4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1E55EA-4C99-42D6-ACFF-F2374529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C5471C-7E95-4515-8688-EBE9AC78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22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1AD832-71BC-47BF-8887-65E83E867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7EB7E0-B01D-4395-B1D8-68D471CC6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B1735F-1879-47CD-B8DA-305DBEA9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45FF0-D670-4400-8EFB-252184E6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276F8-AA2A-4EF3-830A-5EB59A35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91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DCD3C-B96E-4B1F-93C3-271F4795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5FA280-4446-4C0F-966C-06314852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1AAB5C-4EE1-4B2C-BB25-7F0A340A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370F62-AEB0-4288-90D1-AD98474D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5C54FD-4107-43A3-BCC8-E7A17639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83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16A4E1-1436-4A03-88AF-3103E54B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98099-018D-4570-9FC3-06F861485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5622B1-20D3-4672-8403-C6B01946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509510-A76D-403D-8617-01C219FC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9C1B4-8A1E-4B0C-9953-E2C27ACD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18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B7DAD-D4ED-4289-BCFE-7DB116F1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91894-9F3A-4145-A4E5-B4A05687E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A0AED1-344F-4A9F-A318-7A118A5E1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711123-8B24-4684-A2C6-10E813DE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7961E3-ADCE-41A5-855A-2FC3484D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35C0B6-4DE2-4B82-AADD-A34ED360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093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143A9-5D67-4EA1-8FFC-5D6089DC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BDA5B4-C050-47E3-B58F-CA0C4C32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BB06D-F4DE-44FD-94E8-6CDAED6B6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CDE527-FF6F-4D3B-9A4C-A28A9063F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11D781-B6E2-41AD-9230-ADE06739F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390179-A8AA-46FC-A446-CC7482B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BE13F2-19ED-4315-AB54-1CFF42FC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595E8-6C51-4BD4-8E02-CA163E3B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81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75F1F7-EE0C-4DFF-A023-E83A9B46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5E2B2F-4785-43B5-A626-3745C224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DA8C53-BECA-4054-B187-3F51F021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C174C5-E48A-47A7-93D2-36B31E257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64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9773B9-E982-494D-B298-F88BC260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94DEEE-2FB5-43F5-8526-127015027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569788-ED72-4977-A4C8-387BA181A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06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5936A-8FF3-43BB-9A6D-D603F63A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EEEE4F-830B-4107-A2D5-27E13CC3F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731200-2F65-4835-9466-9C5DE478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6B1D95-6907-4C01-AA2A-6FE43333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3D8002-7220-40D2-84D2-C8E66CA1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BDD958-993F-4EB3-8291-C4C052CC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8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BDBEA-5E1A-4C8D-B8A6-2CF693D6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8AEAF1-1312-45B0-8F02-D32DE9770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AAEFDE-1BE8-413C-8F8F-EC73556E2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26DC09-3891-4D46-B2AF-ECD9C012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98F5C-A8F4-4C99-8BC5-E2F53B0A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8D1DC0-61EB-4D9D-8395-BC2A3144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68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D754B4-DCEE-4BAB-AE0C-8322E4064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7970E61-5FD7-44E1-BF8E-B808773B6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F7071-4111-40EF-99A0-93B2BD6AE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8423-A3A3-4F75-B368-2C753D601B5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853D4B-B5A6-4644-B0CD-257DC33B6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072F0-1A50-4653-9CC7-421456A67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D6CC-E15C-4CCC-AC23-72D028FA5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48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A49404-05FC-497C-AC5D-50B29CD29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0750"/>
          </a:xfrm>
        </p:spPr>
        <p:txBody>
          <a:bodyPr/>
          <a:lstStyle/>
          <a:p>
            <a:r>
              <a:rPr lang="sr-Cyrl-RS" dirty="0"/>
              <a:t>ЕЛЕКТРОНИКА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28DFF2-9B85-490D-8890-B11525790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76939"/>
            <a:ext cx="9144000" cy="2580861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sr-Cyrl-RS" dirty="0"/>
              <a:t>Параметри градске елетромреже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sr-Cyrl-RS" dirty="0" smtClean="0"/>
              <a:t>Основни </a:t>
            </a:r>
            <a:r>
              <a:rPr lang="sr-Cyrl-RS" dirty="0"/>
              <a:t>електроинсталациони материјали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FB10DB-4E46-4822-8E13-BEB185B5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292876"/>
            <a:ext cx="2857500" cy="285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5DF11F-C7F6-4610-B470-896A2CFC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568" y="0"/>
            <a:ext cx="2011432" cy="2011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2037E5-4AFB-4A6C-9785-473300549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4" y="213278"/>
            <a:ext cx="1718641" cy="1718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AF29B6-5E3C-4E70-A9B6-00570C993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275" y="4481719"/>
            <a:ext cx="3558209" cy="2668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EC163A-1A1A-4A26-A431-12C9F6EA8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5471" y="4612584"/>
            <a:ext cx="2011432" cy="2011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0F6BC2-21FB-4A60-AA77-0895DE1E6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3629" y="2898464"/>
            <a:ext cx="1335226" cy="13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8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F86F-11CE-4982-8878-D88CA028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779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Параметри градске елетромреже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5EA4F6C-4E6C-41E1-8866-04515FF0F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65011"/>
            <a:ext cx="6124060" cy="3872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10370-2CB9-463A-A3E3-920C1F6E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60" y="1665011"/>
            <a:ext cx="6124060" cy="42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31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C4EF6-EE9E-4CD4-8A3B-39724A79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530087"/>
            <a:ext cx="11728174" cy="60960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Монофазни напон:  220V</a:t>
            </a:r>
            <a:r>
              <a:rPr lang="sr-Latn-RS" dirty="0"/>
              <a:t>, </a:t>
            </a:r>
            <a:r>
              <a:rPr lang="ru-RU" dirty="0"/>
              <a:t> толеранција</a:t>
            </a:r>
            <a:r>
              <a:rPr lang="sr-Latn-RS" dirty="0"/>
              <a:t>(</a:t>
            </a:r>
            <a:r>
              <a:rPr lang="sr-Cyrl-RS" dirty="0"/>
              <a:t>дозвољено одступање</a:t>
            </a:r>
            <a:r>
              <a:rPr lang="sr-Latn-RS" dirty="0"/>
              <a:t>)</a:t>
            </a:r>
            <a:r>
              <a:rPr lang="ru-RU" dirty="0"/>
              <a:t> </a:t>
            </a:r>
            <a:r>
              <a:rPr lang="sr-Latn-RS" dirty="0"/>
              <a:t>      </a:t>
            </a:r>
            <a:r>
              <a:rPr lang="ru-RU" dirty="0"/>
              <a:t>±10%    </a:t>
            </a:r>
            <a:r>
              <a:rPr lang="sr-Latn-RS" dirty="0"/>
              <a:t> f = </a:t>
            </a:r>
            <a:r>
              <a:rPr lang="ru-RU" dirty="0"/>
              <a:t>50Hz</a:t>
            </a:r>
          </a:p>
          <a:p>
            <a:pPr marL="0" indent="0">
              <a:buNone/>
            </a:pPr>
            <a:r>
              <a:rPr lang="ru-RU" dirty="0"/>
              <a:t>Постоје три жице: Фаза, нула и уземљење</a:t>
            </a:r>
          </a:p>
          <a:p>
            <a:pPr>
              <a:buFontTx/>
              <a:buChar char="-"/>
            </a:pPr>
            <a:r>
              <a:rPr lang="ru-RU" dirty="0"/>
              <a:t>Трофазни напон: 380</a:t>
            </a:r>
            <a:r>
              <a:rPr lang="en-US" dirty="0"/>
              <a:t>V</a:t>
            </a:r>
            <a:r>
              <a:rPr lang="sr-Cyrl-RS" dirty="0"/>
              <a:t>, </a:t>
            </a:r>
            <a:r>
              <a:rPr lang="ru-RU" dirty="0"/>
              <a:t>толеранција(дозвољено одступање)       ±10%            f = 50Hz</a:t>
            </a:r>
          </a:p>
          <a:p>
            <a:pPr marL="0" indent="0">
              <a:buNone/>
            </a:pPr>
            <a:r>
              <a:rPr lang="ru-RU" dirty="0"/>
              <a:t>Постоје пет жица: три фазе, нула и уземљење</a:t>
            </a:r>
            <a:endParaRPr lang="sr-Latn-RS" dirty="0"/>
          </a:p>
          <a:p>
            <a:pPr marL="0" indent="0">
              <a:buNone/>
            </a:pPr>
            <a:r>
              <a:rPr lang="sr-Cyrl-RS" dirty="0"/>
              <a:t>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FFE2E4-E29B-4A51-BDB3-B02657C65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18" y="3882381"/>
            <a:ext cx="6567509" cy="2107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7E7734-4D98-4172-BF22-51DF890CA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58" y="3167980"/>
            <a:ext cx="4254437" cy="35215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9D66997-A8F1-47D6-B19D-A49FD5B3EDA9}"/>
              </a:ext>
            </a:extLst>
          </p:cNvPr>
          <p:cNvSpPr/>
          <p:nvPr/>
        </p:nvSpPr>
        <p:spPr>
          <a:xfrm>
            <a:off x="1481384" y="6320188"/>
            <a:ext cx="3530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/>
              <a:t>МОНОФАЗНИ КАБАЛ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DAD90B-8695-479C-BBBE-6517A21EBFB9}"/>
              </a:ext>
            </a:extLst>
          </p:cNvPr>
          <p:cNvSpPr/>
          <p:nvPr/>
        </p:nvSpPr>
        <p:spPr>
          <a:xfrm>
            <a:off x="9079221" y="6327913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/>
              <a:t>ТРОФАЗНИ КАБАЛ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5167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C4D427-5484-4DAF-A1D1-F272E756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39"/>
            <a:ext cx="10515600" cy="887897"/>
          </a:xfrm>
        </p:spPr>
        <p:txBody>
          <a:bodyPr/>
          <a:lstStyle/>
          <a:p>
            <a:r>
              <a:rPr lang="sr-Cyrl-RS" b="1" dirty="0"/>
              <a:t>Основни електроинсталациони материјали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06B1C1F-98B6-4A34-BB42-C942FEB89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897" y="2953411"/>
            <a:ext cx="6146205" cy="3666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AF881D-A308-46A2-B6A3-71C410E37D3B}"/>
              </a:ext>
            </a:extLst>
          </p:cNvPr>
          <p:cNvSpPr/>
          <p:nvPr/>
        </p:nvSpPr>
        <p:spPr>
          <a:xfrm>
            <a:off x="371061" y="1244552"/>
            <a:ext cx="11569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Спадају: проводници и каблови,прекидачи и тастери,утичнице,разводна табла и разводне кутије,осигурачи,сијалична грла итд.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                                               </a:t>
            </a:r>
            <a:r>
              <a:rPr lang="en-US" sz="2000" dirty="0"/>
              <a:t>     </a:t>
            </a:r>
            <a:r>
              <a:rPr lang="ru-RU" sz="2000" dirty="0"/>
              <a:t>Правилно повезивање електро инсталације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9811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095C2-F51B-4953-80FE-B48EDCC1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5" y="331304"/>
            <a:ext cx="11208026" cy="58456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b="1" dirty="0"/>
              <a:t>Бужир црево </a:t>
            </a:r>
            <a:r>
              <a:rPr lang="sr-Cyrl-RS" dirty="0"/>
              <a:t>– црево у које се постављају каблови</a:t>
            </a:r>
          </a:p>
          <a:p>
            <a:pPr marL="514350" indent="-514350">
              <a:buAutoNum type="arabicPeriod"/>
            </a:pPr>
            <a:r>
              <a:rPr lang="sr-Cyrl-RS" b="1" dirty="0"/>
              <a:t>Прекидачи: </a:t>
            </a:r>
            <a:r>
              <a:rPr lang="ru-RU" dirty="0"/>
              <a:t>једнополни,двополни,редни,наизменични и тастер</a:t>
            </a:r>
          </a:p>
          <a:p>
            <a:pPr marL="0" indent="0">
              <a:buNone/>
            </a:pPr>
            <a:r>
              <a:rPr lang="ru-RU" dirty="0"/>
              <a:t>       - Наизменични прекидач се користи код степеништа и дугих ходника. То је систем са два прекидача и једном сијалицом,на почетку ходника првим прекидачем укључимо сијалицу,а затим на крају ходника другим прекидачем искључимо сијалицу и обрнуто.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endParaRPr lang="sr-Cyrl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B3B3CD-2BD5-47FE-AA98-64ACEE667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32" y="3623466"/>
            <a:ext cx="6137689" cy="26256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749688-52A6-4A28-A97A-9FBD051EB7AF}"/>
              </a:ext>
            </a:extLst>
          </p:cNvPr>
          <p:cNvSpPr/>
          <p:nvPr/>
        </p:nvSpPr>
        <p:spPr>
          <a:xfrm>
            <a:off x="1546957" y="3254133"/>
            <a:ext cx="841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Шема повезивања наизменичног прекидача                                                           Симбол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B00A79-2C79-4679-BB37-EF130EC58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02" y="4419572"/>
            <a:ext cx="1015011" cy="119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117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AF6B16-38EB-41B1-8B2D-E67D2EC03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410817"/>
            <a:ext cx="11102009" cy="576614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-Тастер прекидачи се налазе у инсталацији електричних звона и код осветљења степеништа у зградама као део аутоматског прекидача.</a:t>
            </a:r>
          </a:p>
          <a:p>
            <a:pPr marL="0" indent="0">
              <a:buNone/>
            </a:pPr>
            <a:r>
              <a:rPr lang="ru-RU" sz="2000" dirty="0"/>
              <a:t>   </a:t>
            </a:r>
          </a:p>
          <a:p>
            <a:pPr marL="0" indent="0">
              <a:buNone/>
            </a:pPr>
            <a:r>
              <a:rPr lang="ru-RU" sz="2000" dirty="0"/>
              <a:t>Симбол: 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sr-Cyrl-RS" b="1" dirty="0"/>
              <a:t>3. </a:t>
            </a:r>
            <a:r>
              <a:rPr lang="ru-RU" b="1" dirty="0"/>
              <a:t>Разводне кутије: </a:t>
            </a:r>
            <a:r>
              <a:rPr lang="ru-RU" dirty="0"/>
              <a:t>служе за настављање,рачвање и гранање проводника у електроинсталацијама. Израђују се стандардних величина,облик им је округао или коцкаст,пластичне и стављају се на зид.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AB62A4-31AE-494E-BCCF-869D58A0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55" y="1545046"/>
            <a:ext cx="777372" cy="760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2BE146-EA91-4A2B-9168-56DA774D9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53" y="3978759"/>
            <a:ext cx="2879241" cy="2879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D2C639-C834-4D33-91EA-87B451248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685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84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1B4A3-6163-41B1-8BB5-AE5856D6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384312"/>
            <a:ext cx="10889974" cy="616226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4. Разводна табла:  </a:t>
            </a:r>
            <a:r>
              <a:rPr lang="ru-RU" dirty="0"/>
              <a:t>је кутија у којој су смештени сви осигурачи за ту стамбену или пословну јединицу.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b="1" dirty="0"/>
              <a:t>5. </a:t>
            </a:r>
            <a:r>
              <a:rPr lang="ru-RU" b="1" dirty="0"/>
              <a:t>Осигурачи:  </a:t>
            </a:r>
            <a:r>
              <a:rPr lang="ru-RU" dirty="0"/>
              <a:t>служе за заштиту уређаја и електроинсталација од опасне и превелике струје која се јавља при кваровима (кратак спој). Могу бити топљиви(керамички) и аутоматски.</a:t>
            </a:r>
          </a:p>
          <a:p>
            <a:pPr marL="0" indent="0">
              <a:buNone/>
            </a:pPr>
            <a:r>
              <a:rPr lang="sr-Cyrl-RS" dirty="0"/>
              <a:t>                                                            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Керамички                          Аутоматски</a:t>
            </a:r>
            <a:endParaRPr lang="sr-Cyrl-RS" dirty="0"/>
          </a:p>
          <a:p>
            <a:pPr marL="0" indent="0">
              <a:buNone/>
            </a:pPr>
            <a:r>
              <a:rPr lang="sr-Cyrl-RS" dirty="0"/>
              <a:t>                                                           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99AD44-4E74-4311-9329-5E89C7FC81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9041" y="1216261"/>
            <a:ext cx="1954696" cy="14660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BA24609-B85E-4A52-8AD8-7102B41A3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144581"/>
              </p:ext>
            </p:extLst>
          </p:nvPr>
        </p:nvGraphicFramePr>
        <p:xfrm>
          <a:off x="649358" y="4008782"/>
          <a:ext cx="4091676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2045490">
                  <a:extLst>
                    <a:ext uri="{9D8B030D-6E8A-4147-A177-3AD203B41FA5}">
                      <a16:colId xmlns:a16="http://schemas.microsoft.com/office/drawing/2014/main" xmlns="" val="2422091269"/>
                    </a:ext>
                  </a:extLst>
                </a:gridCol>
                <a:gridCol w="2046186">
                  <a:extLst>
                    <a:ext uri="{9D8B030D-6E8A-4147-A177-3AD203B41FA5}">
                      <a16:colId xmlns:a16="http://schemas.microsoft.com/office/drawing/2014/main" xmlns="" val="3716566933"/>
                    </a:ext>
                  </a:extLst>
                </a:gridCol>
              </a:tblGrid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БОЈА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ЈАЧИНА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7541544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Ружичаста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2А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4151148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Браон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1423185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0617258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Црвена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9546725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Сива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15(16)А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656473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4431107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Жута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25А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6292399"/>
                  </a:ext>
                </a:extLst>
              </a:tr>
              <a:tr h="265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Црна 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35А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65123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ECA865-2B09-4333-8339-10E89AD5B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4503332"/>
            <a:ext cx="2286003" cy="2286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744FC5-98DB-489A-8652-CFE8CE1E6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89" y="4503332"/>
            <a:ext cx="2174752" cy="218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3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273</Words>
  <Application>Microsoft Office PowerPoint</Application>
  <PresentationFormat>Custom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ЕЛЕКТРОНИКА</vt:lpstr>
      <vt:lpstr>Параметри градске елетромреже</vt:lpstr>
      <vt:lpstr>Slide 3</vt:lpstr>
      <vt:lpstr>Основни електроинсталациони материјали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ЕЛЕКТРОНИКА</dc:title>
  <dc:creator>Milan Stanojcic</dc:creator>
  <cp:lastModifiedBy>Milan</cp:lastModifiedBy>
  <cp:revision>23</cp:revision>
  <dcterms:created xsi:type="dcterms:W3CDTF">2018-10-07T14:45:29Z</dcterms:created>
  <dcterms:modified xsi:type="dcterms:W3CDTF">2020-09-06T12:46:59Z</dcterms:modified>
</cp:coreProperties>
</file>