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notesMasterIdLst>
    <p:notesMasterId r:id="rId25"/>
  </p:notesMasterIdLst>
  <p:sldIdLst>
    <p:sldId id="256" r:id="rId2"/>
    <p:sldId id="257" r:id="rId3"/>
    <p:sldId id="258" r:id="rId4"/>
    <p:sldId id="259" r:id="rId5"/>
    <p:sldId id="260" r:id="rId6"/>
    <p:sldId id="261" r:id="rId7"/>
    <p:sldId id="265" r:id="rId8"/>
    <p:sldId id="266" r:id="rId9"/>
    <p:sldId id="269" r:id="rId10"/>
    <p:sldId id="268" r:id="rId11"/>
    <p:sldId id="270" r:id="rId12"/>
    <p:sldId id="267" r:id="rId13"/>
    <p:sldId id="262" r:id="rId14"/>
    <p:sldId id="264" r:id="rId15"/>
    <p:sldId id="275" r:id="rId16"/>
    <p:sldId id="263" r:id="rId17"/>
    <p:sldId id="274" r:id="rId18"/>
    <p:sldId id="273" r:id="rId19"/>
    <p:sldId id="277" r:id="rId20"/>
    <p:sldId id="272" r:id="rId21"/>
    <p:sldId id="271" r:id="rId22"/>
    <p:sldId id="276" r:id="rId23"/>
    <p:sldId id="27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indows User" initials="WU" lastIdx="2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4" d="100"/>
          <a:sy n="114" d="100"/>
        </p:scale>
        <p:origin x="474"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1-11-22T21:58:04.454" idx="8">
    <p:pos x="2895" y="2319"/>
    <p:text>شود</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DADB1D-6CA8-4CB7-9717-EA55E6586133}" type="datetimeFigureOut">
              <a:rPr lang="en-US" smtClean="0"/>
              <a:t>11/22/2021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89BAAF-88EC-471C-B254-442FA2666755}" type="slidenum">
              <a:rPr lang="en-US" smtClean="0"/>
              <a:t>‹#›</a:t>
            </a:fld>
            <a:endParaRPr lang="en-US"/>
          </a:p>
        </p:txBody>
      </p:sp>
    </p:spTree>
    <p:extLst>
      <p:ext uri="{BB962C8B-B14F-4D97-AF65-F5344CB8AC3E}">
        <p14:creationId xmlns:p14="http://schemas.microsoft.com/office/powerpoint/2010/main" val="3360697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9798E-90C4-48E6-B39B-37FF65347ABD}"/>
              </a:ext>
            </a:extLst>
          </p:cNvPr>
          <p:cNvSpPr>
            <a:spLocks noGrp="1"/>
          </p:cNvSpPr>
          <p:nvPr>
            <p:ph type="ctrTitle"/>
          </p:nvPr>
        </p:nvSpPr>
        <p:spPr>
          <a:xfrm>
            <a:off x="2197100" y="1079500"/>
            <a:ext cx="7797799" cy="2138400"/>
          </a:xfrm>
        </p:spPr>
        <p:txBody>
          <a:bodyPr anchor="b">
            <a:normAutofit/>
          </a:bodyPr>
          <a:lstStyle>
            <a:lvl1pPr algn="ctr">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3D95C8C-0A7F-40D9-A690-3D5898EFFE81}"/>
              </a:ext>
            </a:extLst>
          </p:cNvPr>
          <p:cNvSpPr>
            <a:spLocks noGrp="1"/>
          </p:cNvSpPr>
          <p:nvPr>
            <p:ph type="subTitle" idx="1"/>
          </p:nvPr>
        </p:nvSpPr>
        <p:spPr>
          <a:xfrm>
            <a:off x="3308350" y="4113213"/>
            <a:ext cx="5575300" cy="1655762"/>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D1322F3-E47A-4D6E-96A8-AB5C73BA9906}"/>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11/22/2021</a:t>
            </a:fld>
            <a:endParaRPr lang="en-US" dirty="0"/>
          </a:p>
        </p:txBody>
      </p:sp>
      <p:sp>
        <p:nvSpPr>
          <p:cNvPr id="5" name="Footer Placeholder 4">
            <a:extLst>
              <a:ext uri="{FF2B5EF4-FFF2-40B4-BE49-F238E27FC236}">
                <a16:creationId xmlns:a16="http://schemas.microsoft.com/office/drawing/2014/main" id="{737BF5CE-9E66-4FD5-949F-34E11607C6DF}"/>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EEDAB7A-4032-416A-B04E-1F4878912E0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dirty="0"/>
          </a:p>
        </p:txBody>
      </p:sp>
      <p:cxnSp>
        <p:nvCxnSpPr>
          <p:cNvPr id="7" name="Straight Connector 6">
            <a:extLst>
              <a:ext uri="{FF2B5EF4-FFF2-40B4-BE49-F238E27FC236}">
                <a16:creationId xmlns:a16="http://schemas.microsoft.com/office/drawing/2014/main" id="{701C0CAB-6A03-4C6A-9FAA-219847753628}"/>
              </a:ext>
            </a:extLst>
          </p:cNvPr>
          <p:cNvCxnSpPr>
            <a:cxnSpLocks/>
          </p:cNvCxnSpPr>
          <p:nvPr/>
        </p:nvCxnSpPr>
        <p:spPr>
          <a:xfrm>
            <a:off x="5826000"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F982E0B2-AA9C-441C-A08E-A9DF9CF12116}"/>
              </a:ext>
            </a:extLst>
          </p:cNvPr>
          <p:cNvGrpSpPr/>
          <p:nvPr/>
        </p:nvGrpSpPr>
        <p:grpSpPr>
          <a:xfrm>
            <a:off x="9728046" y="4869342"/>
            <a:ext cx="1623711" cy="630920"/>
            <a:chOff x="9588346" y="4824892"/>
            <a:chExt cx="1623711" cy="630920"/>
          </a:xfrm>
        </p:grpSpPr>
        <p:sp>
          <p:nvSpPr>
            <p:cNvPr id="16" name="Freeform: Shape 15">
              <a:extLst>
                <a:ext uri="{FF2B5EF4-FFF2-40B4-BE49-F238E27FC236}">
                  <a16:creationId xmlns:a16="http://schemas.microsoft.com/office/drawing/2014/main" id="{A4A2E074-C10D-4C57-AB72-B631E4D77102}"/>
                </a:ext>
              </a:extLst>
            </p:cNvPr>
            <p:cNvSpPr/>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0B037EB3-1772-4BA8-A95A-E5DBDFEA32B0}"/>
                </a:ext>
              </a:extLst>
            </p:cNvPr>
            <p:cNvGrpSpPr/>
            <p:nvPr/>
          </p:nvGrpSpPr>
          <p:grpSpPr>
            <a:xfrm rot="2700000" flipH="1">
              <a:off x="10112436" y="4359902"/>
              <a:ext cx="571820" cy="1620000"/>
              <a:chOff x="8482785" y="4330454"/>
              <a:chExt cx="571820" cy="1620000"/>
            </a:xfrm>
          </p:grpSpPr>
          <p:sp>
            <p:nvSpPr>
              <p:cNvPr id="18" name="Freeform: Shape 17">
                <a:extLst>
                  <a:ext uri="{FF2B5EF4-FFF2-40B4-BE49-F238E27FC236}">
                    <a16:creationId xmlns:a16="http://schemas.microsoft.com/office/drawing/2014/main" id="{A1F47AC1-63D0-47F3-9728-1A0A0543494B}"/>
                  </a:ext>
                </a:extLst>
              </p:cNvPr>
              <p:cNvSpPr/>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9" name="Straight Connector 18">
                <a:extLst>
                  <a:ext uri="{FF2B5EF4-FFF2-40B4-BE49-F238E27FC236}">
                    <a16:creationId xmlns:a16="http://schemas.microsoft.com/office/drawing/2014/main" id="{803A57D6-0C36-4560-A08A-16768551EF6F}"/>
                  </a:ext>
                </a:extLst>
              </p:cNvPr>
              <p:cNvCxnSpPr>
                <a:cxnSpLocks/>
              </p:cNvCxnSpPr>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8054512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B794F-0C7D-47A6-A355-9B54F3A082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18BEFC-5F95-43C3-A662-CF24426CB374}"/>
              </a:ext>
            </a:extLst>
          </p:cNvPr>
          <p:cNvSpPr>
            <a:spLocks noGrp="1"/>
          </p:cNvSpPr>
          <p:nvPr>
            <p:ph type="body" orient="vert" idx="1"/>
          </p:nvPr>
        </p:nvSpPr>
        <p:spPr>
          <a:xfrm>
            <a:off x="1079500" y="1790700"/>
            <a:ext cx="10026650" cy="3978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E020A41-C226-41AB-8766-C9BF3E9BF9D0}"/>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11/22/2021</a:t>
            </a:fld>
            <a:endParaRPr lang="en-US"/>
          </a:p>
        </p:txBody>
      </p:sp>
      <p:sp>
        <p:nvSpPr>
          <p:cNvPr id="5" name="Footer Placeholder 4">
            <a:extLst>
              <a:ext uri="{FF2B5EF4-FFF2-40B4-BE49-F238E27FC236}">
                <a16:creationId xmlns:a16="http://schemas.microsoft.com/office/drawing/2014/main" id="{877795E9-017B-4505-810D-A5F553A56BC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26A1BD-3429-4C11-B230-8AD083EC3EC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925898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A11CA2-18BF-408B-A40C-B43A0A7B80FA}"/>
              </a:ext>
            </a:extLst>
          </p:cNvPr>
          <p:cNvSpPr>
            <a:spLocks noGrp="1"/>
          </p:cNvSpPr>
          <p:nvPr>
            <p:ph type="title" orient="vert"/>
          </p:nvPr>
        </p:nvSpPr>
        <p:spPr>
          <a:xfrm>
            <a:off x="9899079" y="1079500"/>
            <a:ext cx="1292662" cy="4689476"/>
          </a:xfrm>
        </p:spPr>
        <p:txBody>
          <a:bodyPr vert="eaVert">
            <a:normAutofit/>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AE424B6-12FC-41A1-AF7C-7E3931D97204}"/>
              </a:ext>
            </a:extLst>
          </p:cNvPr>
          <p:cNvSpPr>
            <a:spLocks noGrp="1"/>
          </p:cNvSpPr>
          <p:nvPr>
            <p:ph type="body" orient="vert" idx="1"/>
          </p:nvPr>
        </p:nvSpPr>
        <p:spPr>
          <a:xfrm>
            <a:off x="1079499" y="1079500"/>
            <a:ext cx="8495943" cy="46894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35CF957-F921-48CF-97FE-91190C1AE9B3}"/>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11/22/2021</a:t>
            </a:fld>
            <a:endParaRPr lang="en-US"/>
          </a:p>
        </p:txBody>
      </p:sp>
      <p:sp>
        <p:nvSpPr>
          <p:cNvPr id="5" name="Footer Placeholder 4">
            <a:extLst>
              <a:ext uri="{FF2B5EF4-FFF2-40B4-BE49-F238E27FC236}">
                <a16:creationId xmlns:a16="http://schemas.microsoft.com/office/drawing/2014/main" id="{6653F49D-6E0C-47F7-BAAD-A427913DC4D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38A122-F390-46CF-BECF-3AE05CA585C4}"/>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396483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A217A-A229-4751-8D09-0CAD914F628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A9DEA33-60C3-4B28-B3EF-E93D6D46A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7D3B28-C66B-4279-AB67-2BC1D01239A4}"/>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11/22/2021</a:t>
            </a:fld>
            <a:endParaRPr lang="en-US"/>
          </a:p>
        </p:txBody>
      </p:sp>
      <p:sp>
        <p:nvSpPr>
          <p:cNvPr id="5" name="Footer Placeholder 4">
            <a:extLst>
              <a:ext uri="{FF2B5EF4-FFF2-40B4-BE49-F238E27FC236}">
                <a16:creationId xmlns:a16="http://schemas.microsoft.com/office/drawing/2014/main" id="{8928FF39-A0DA-4F77-9297-B83C86B575D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D7D65A-9D4E-42F6-A8BF-1EEAFB180710}"/>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968933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017BB-B242-4CC6-887C-83E08CE2D54A}"/>
              </a:ext>
            </a:extLst>
          </p:cNvPr>
          <p:cNvSpPr>
            <a:spLocks noGrp="1"/>
          </p:cNvSpPr>
          <p:nvPr>
            <p:ph type="title"/>
          </p:nvPr>
        </p:nvSpPr>
        <p:spPr>
          <a:xfrm>
            <a:off x="1079500" y="2252663"/>
            <a:ext cx="4457700" cy="2349500"/>
          </a:xfrm>
        </p:spPr>
        <p:txBody>
          <a:bodyPr anchor="ctr" anchorCtr="0">
            <a:normAutofit/>
          </a:bodyPr>
          <a:lstStyle>
            <a:lvl1pPr algn="ctr">
              <a:defRPr sz="2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695823-EA83-493F-8FEC-C72B5B9CF2FD}"/>
              </a:ext>
            </a:extLst>
          </p:cNvPr>
          <p:cNvSpPr>
            <a:spLocks noGrp="1"/>
          </p:cNvSpPr>
          <p:nvPr>
            <p:ph type="body" idx="1"/>
          </p:nvPr>
        </p:nvSpPr>
        <p:spPr>
          <a:xfrm>
            <a:off x="6654800" y="2252664"/>
            <a:ext cx="4451348" cy="2349500"/>
          </a:xfrm>
        </p:spPr>
        <p:txBody>
          <a:bodyPr anchor="ctr" anchorCtr="0"/>
          <a:lstStyle>
            <a:lvl1pPr marL="0" indent="0">
              <a:buNone/>
              <a:defRPr sz="2400" i="1">
                <a:solidFill>
                  <a:schemeClr val="tx1">
                    <a:alpha val="7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E08E54-36BB-4AB4-BE1F-5FA8207BEAF8}"/>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11/22/2021</a:t>
            </a:fld>
            <a:endParaRPr lang="en-US"/>
          </a:p>
        </p:txBody>
      </p:sp>
      <p:sp>
        <p:nvSpPr>
          <p:cNvPr id="5" name="Footer Placeholder 4">
            <a:extLst>
              <a:ext uri="{FF2B5EF4-FFF2-40B4-BE49-F238E27FC236}">
                <a16:creationId xmlns:a16="http://schemas.microsoft.com/office/drawing/2014/main" id="{C0453A6A-C55A-40A1-A3BB-DB417047F54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D6E656-7AC0-4BD3-AFE5-4B5122E2F2D8}"/>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grpSp>
        <p:nvGrpSpPr>
          <p:cNvPr id="20" name="Group 19">
            <a:extLst>
              <a:ext uri="{FF2B5EF4-FFF2-40B4-BE49-F238E27FC236}">
                <a16:creationId xmlns:a16="http://schemas.microsoft.com/office/drawing/2014/main" id="{E9ABE19D-0B51-4388-93D1-0CD6B767115D}"/>
              </a:ext>
            </a:extLst>
          </p:cNvPr>
          <p:cNvGrpSpPr/>
          <p:nvPr/>
        </p:nvGrpSpPr>
        <p:grpSpPr>
          <a:xfrm>
            <a:off x="999771" y="932104"/>
            <a:ext cx="913428" cy="1032464"/>
            <a:chOff x="999771" y="932104"/>
            <a:chExt cx="913428" cy="1032464"/>
          </a:xfrm>
        </p:grpSpPr>
        <p:grpSp>
          <p:nvGrpSpPr>
            <p:cNvPr id="21" name="Group 20">
              <a:extLst>
                <a:ext uri="{FF2B5EF4-FFF2-40B4-BE49-F238E27FC236}">
                  <a16:creationId xmlns:a16="http://schemas.microsoft.com/office/drawing/2014/main" id="{46226ED6-7133-4222-9552-0EA4B1B3C9FB}"/>
                </a:ext>
              </a:extLst>
            </p:cNvPr>
            <p:cNvGrpSpPr/>
            <p:nvPr/>
          </p:nvGrpSpPr>
          <p:grpSpPr>
            <a:xfrm rot="8100000" flipV="1">
              <a:off x="1047457" y="1290386"/>
              <a:ext cx="865742" cy="628383"/>
              <a:chOff x="558167" y="958515"/>
              <a:chExt cx="865742" cy="628383"/>
            </a:xfrm>
            <a:solidFill>
              <a:schemeClr val="accent3"/>
            </a:solidFill>
          </p:grpSpPr>
          <p:sp>
            <p:nvSpPr>
              <p:cNvPr id="28" name="Freeform: Shape 27">
                <a:extLst>
                  <a:ext uri="{FF2B5EF4-FFF2-40B4-BE49-F238E27FC236}">
                    <a16:creationId xmlns:a16="http://schemas.microsoft.com/office/drawing/2014/main" id="{BE810E40-D42F-4034-93BA-54446465D20B}"/>
                  </a:ext>
                </a:extLst>
              </p:cNvPr>
              <p:cNvSpPr/>
              <p:nvPr/>
            </p:nvSpPr>
            <p:spPr>
              <a:xfrm rot="8100000" flipH="1">
                <a:off x="558167" y="1122160"/>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Freeform: Shape 28">
                <a:extLst>
                  <a:ext uri="{FF2B5EF4-FFF2-40B4-BE49-F238E27FC236}">
                    <a16:creationId xmlns:a16="http://schemas.microsoft.com/office/drawing/2014/main" id="{60F6BFC2-CA89-42B8-8A5A-E9F26BA87FBB}"/>
                  </a:ext>
                </a:extLst>
              </p:cNvPr>
              <p:cNvSpPr/>
              <p:nvPr/>
            </p:nvSpPr>
            <p:spPr>
              <a:xfrm rot="5400000" flipH="1">
                <a:off x="959170" y="95851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2" name="Group 21">
              <a:extLst>
                <a:ext uri="{FF2B5EF4-FFF2-40B4-BE49-F238E27FC236}">
                  <a16:creationId xmlns:a16="http://schemas.microsoft.com/office/drawing/2014/main" id="{1CA36485-DC1D-48C9-91B2-425DBC66D471}"/>
                </a:ext>
              </a:extLst>
            </p:cNvPr>
            <p:cNvGrpSpPr/>
            <p:nvPr/>
          </p:nvGrpSpPr>
          <p:grpSpPr>
            <a:xfrm rot="10800000" flipH="1" flipV="1">
              <a:off x="999771" y="932104"/>
              <a:ext cx="864005" cy="1032464"/>
              <a:chOff x="2207971" y="2384401"/>
              <a:chExt cx="864005" cy="1032464"/>
            </a:xfrm>
          </p:grpSpPr>
          <p:sp>
            <p:nvSpPr>
              <p:cNvPr id="23" name="Freeform: Shape 22">
                <a:extLst>
                  <a:ext uri="{FF2B5EF4-FFF2-40B4-BE49-F238E27FC236}">
                    <a16:creationId xmlns:a16="http://schemas.microsoft.com/office/drawing/2014/main" id="{0ACF276E-196C-4923-B7D1-48A8E6A1669C}"/>
                  </a:ext>
                </a:extLst>
              </p:cNvPr>
              <p:cNvSpPr/>
              <p:nvPr/>
            </p:nvSpPr>
            <p:spPr>
              <a:xfrm rot="13500000">
                <a:off x="2207971" y="285630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Freeform: Shape 23">
                <a:extLst>
                  <a:ext uri="{FF2B5EF4-FFF2-40B4-BE49-F238E27FC236}">
                    <a16:creationId xmlns:a16="http://schemas.microsoft.com/office/drawing/2014/main" id="{FFE3686C-DFF6-4995-81B8-FA38F5BB0401}"/>
                  </a:ext>
                </a:extLst>
              </p:cNvPr>
              <p:cNvSpPr/>
              <p:nvPr/>
            </p:nvSpPr>
            <p:spPr>
              <a:xfrm rot="10800000">
                <a:off x="2607238" y="2688467"/>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5" name="Group 24">
                <a:extLst>
                  <a:ext uri="{FF2B5EF4-FFF2-40B4-BE49-F238E27FC236}">
                    <a16:creationId xmlns:a16="http://schemas.microsoft.com/office/drawing/2014/main" id="{9DCBF653-CCB9-47B2-9DD9-68847A45D82D}"/>
                  </a:ext>
                </a:extLst>
              </p:cNvPr>
              <p:cNvGrpSpPr/>
              <p:nvPr/>
            </p:nvGrpSpPr>
            <p:grpSpPr>
              <a:xfrm>
                <a:off x="2440769" y="2384401"/>
                <a:ext cx="313009" cy="1032464"/>
                <a:chOff x="2440769" y="2384401"/>
                <a:chExt cx="313009" cy="1032464"/>
              </a:xfrm>
            </p:grpSpPr>
            <p:cxnSp>
              <p:nvCxnSpPr>
                <p:cNvPr id="26" name="Straight Connector 25">
                  <a:extLst>
                    <a:ext uri="{FF2B5EF4-FFF2-40B4-BE49-F238E27FC236}">
                      <a16:creationId xmlns:a16="http://schemas.microsoft.com/office/drawing/2014/main" id="{7F081A1F-C7C9-4907-AAED-B4E9B64973FB}"/>
                    </a:ext>
                  </a:extLst>
                </p:cNvPr>
                <p:cNvCxnSpPr>
                  <a:cxnSpLocks/>
                </p:cNvCxnSpPr>
                <p:nvPr/>
              </p:nvCxnSpPr>
              <p:spPr>
                <a:xfrm rot="10800000" flipH="1">
                  <a:off x="2440769" y="2516865"/>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4F8F89A-0719-4D9A-8379-9EEBD7201052}"/>
                    </a:ext>
                  </a:extLst>
                </p:cNvPr>
                <p:cNvCxnSpPr>
                  <a:cxnSpLocks/>
                </p:cNvCxnSpPr>
                <p:nvPr/>
              </p:nvCxnSpPr>
              <p:spPr>
                <a:xfrm rot="8100000" flipH="1">
                  <a:off x="2753778" y="2384401"/>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30" name="Group 29">
            <a:extLst>
              <a:ext uri="{FF2B5EF4-FFF2-40B4-BE49-F238E27FC236}">
                <a16:creationId xmlns:a16="http://schemas.microsoft.com/office/drawing/2014/main" id="{E7AA5779-FF0F-4ACF-A56C-710A4CDEC8A3}"/>
              </a:ext>
            </a:extLst>
          </p:cNvPr>
          <p:cNvGrpSpPr/>
          <p:nvPr/>
        </p:nvGrpSpPr>
        <p:grpSpPr>
          <a:xfrm>
            <a:off x="1437136" y="649304"/>
            <a:ext cx="388541" cy="388541"/>
            <a:chOff x="5752675" y="5440856"/>
            <a:chExt cx="388541" cy="388541"/>
          </a:xfrm>
        </p:grpSpPr>
        <p:sp>
          <p:nvSpPr>
            <p:cNvPr id="31" name="Oval 30">
              <a:extLst>
                <a:ext uri="{FF2B5EF4-FFF2-40B4-BE49-F238E27FC236}">
                  <a16:creationId xmlns:a16="http://schemas.microsoft.com/office/drawing/2014/main" id="{5F0ADB13-4626-4F84-B513-0B58E65C248E}"/>
                </a:ext>
              </a:extLst>
            </p:cNvPr>
            <p:cNvSpPr/>
            <p:nvPr/>
          </p:nvSpPr>
          <p:spPr>
            <a:xfrm rot="10800000">
              <a:off x="5800801" y="5488982"/>
              <a:ext cx="340415" cy="3404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Oval 31">
              <a:extLst>
                <a:ext uri="{FF2B5EF4-FFF2-40B4-BE49-F238E27FC236}">
                  <a16:creationId xmlns:a16="http://schemas.microsoft.com/office/drawing/2014/main" id="{AF46BC46-AD78-4932-95BA-D3009154CA7A}"/>
                </a:ext>
              </a:extLst>
            </p:cNvPr>
            <p:cNvSpPr/>
            <p:nvPr/>
          </p:nvSpPr>
          <p:spPr>
            <a:xfrm>
              <a:off x="5752675" y="5440856"/>
              <a:ext cx="340415" cy="34041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33" name="Straight Connector 32">
            <a:extLst>
              <a:ext uri="{FF2B5EF4-FFF2-40B4-BE49-F238E27FC236}">
                <a16:creationId xmlns:a16="http://schemas.microsoft.com/office/drawing/2014/main" id="{D38118F0-6EA8-4901-9161-9101C6DDD97E}"/>
              </a:ext>
            </a:extLst>
          </p:cNvPr>
          <p:cNvCxnSpPr>
            <a:cxnSpLocks/>
          </p:cNvCxnSpPr>
          <p:nvPr/>
        </p:nvCxnSpPr>
        <p:spPr>
          <a:xfrm rot="16200000" flipH="1">
            <a:off x="5826000" y="342900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354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D013D-A80D-4455-B886-0C3448294C02}"/>
              </a:ext>
            </a:extLst>
          </p:cNvPr>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99D3AB-20B9-4D90-8106-506F443682C8}"/>
              </a:ext>
            </a:extLst>
          </p:cNvPr>
          <p:cNvSpPr>
            <a:spLocks noGrp="1"/>
          </p:cNvSpPr>
          <p:nvPr>
            <p:ph sz="half" idx="1"/>
          </p:nvPr>
        </p:nvSpPr>
        <p:spPr>
          <a:xfrm>
            <a:off x="108585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5F9DF39-257F-4C10-A7B4-1AA1C66F28E9}"/>
              </a:ext>
            </a:extLst>
          </p:cNvPr>
          <p:cNvSpPr>
            <a:spLocks noGrp="1"/>
          </p:cNvSpPr>
          <p:nvPr>
            <p:ph sz="half" idx="2"/>
          </p:nvPr>
        </p:nvSpPr>
        <p:spPr>
          <a:xfrm>
            <a:off x="636600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0E57E5E-B324-4633-AB65-4A53498B9FA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11/22/2021</a:t>
            </a:fld>
            <a:endParaRPr lang="en-US"/>
          </a:p>
        </p:txBody>
      </p:sp>
      <p:sp>
        <p:nvSpPr>
          <p:cNvPr id="6" name="Footer Placeholder 5">
            <a:extLst>
              <a:ext uri="{FF2B5EF4-FFF2-40B4-BE49-F238E27FC236}">
                <a16:creationId xmlns:a16="http://schemas.microsoft.com/office/drawing/2014/main" id="{5B42A16D-8423-4C91-B839-F95380250FA3}"/>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3AD46B-C875-4F91-8991-4A4E5D768D9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236748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70C3-74D3-4445-A879-4F7CF42ED29A}"/>
              </a:ext>
            </a:extLst>
          </p:cNvPr>
          <p:cNvSpPr>
            <a:spLocks noGrp="1"/>
          </p:cNvSpPr>
          <p:nvPr>
            <p:ph type="title"/>
          </p:nvPr>
        </p:nvSpPr>
        <p:spPr>
          <a:xfrm>
            <a:off x="1079500" y="1011238"/>
            <a:ext cx="10026650" cy="655637"/>
          </a:xfrm>
        </p:spPr>
        <p:txBody>
          <a:bodyPr>
            <a:normAutofit/>
          </a:bodyPr>
          <a:lstStyle>
            <a:lvl1pPr algn="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2B64494-3C1C-49FE-ADB2-6F41CEEA82EF}"/>
              </a:ext>
            </a:extLst>
          </p:cNvPr>
          <p:cNvSpPr>
            <a:spLocks noGrp="1"/>
          </p:cNvSpPr>
          <p:nvPr>
            <p:ph type="body" idx="1"/>
          </p:nvPr>
        </p:nvSpPr>
        <p:spPr>
          <a:xfrm>
            <a:off x="107950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EE19A6-8340-43A4-9B30-A27DEB9E2BF1}"/>
              </a:ext>
            </a:extLst>
          </p:cNvPr>
          <p:cNvSpPr>
            <a:spLocks noGrp="1"/>
          </p:cNvSpPr>
          <p:nvPr>
            <p:ph sz="half" idx="2"/>
          </p:nvPr>
        </p:nvSpPr>
        <p:spPr>
          <a:xfrm>
            <a:off x="1079500" y="2525561"/>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B9D4B31-0090-483A-BF84-CEA2B22D51D5}"/>
              </a:ext>
            </a:extLst>
          </p:cNvPr>
          <p:cNvSpPr>
            <a:spLocks noGrp="1"/>
          </p:cNvSpPr>
          <p:nvPr>
            <p:ph type="body" sz="quarter" idx="3"/>
          </p:nvPr>
        </p:nvSpPr>
        <p:spPr>
          <a:xfrm>
            <a:off x="636495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8DB9E9-0BD8-4F85-9342-5C5BA0D35CEA}"/>
              </a:ext>
            </a:extLst>
          </p:cNvPr>
          <p:cNvSpPr>
            <a:spLocks noGrp="1"/>
          </p:cNvSpPr>
          <p:nvPr>
            <p:ph sz="quarter" idx="4"/>
          </p:nvPr>
        </p:nvSpPr>
        <p:spPr>
          <a:xfrm>
            <a:off x="6364950" y="2525560"/>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52AE3D3E-6168-45C3-BAB4-04FFFB9835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11/22/2021</a:t>
            </a:fld>
            <a:endParaRPr lang="en-US"/>
          </a:p>
        </p:txBody>
      </p:sp>
      <p:sp>
        <p:nvSpPr>
          <p:cNvPr id="8" name="Footer Placeholder 7">
            <a:extLst>
              <a:ext uri="{FF2B5EF4-FFF2-40B4-BE49-F238E27FC236}">
                <a16:creationId xmlns:a16="http://schemas.microsoft.com/office/drawing/2014/main" id="{DA8F8D02-7CCF-4321-847A-CD553E52A342}"/>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F966368-2A9A-4617-A2A9-E4E9ACD06381}"/>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900703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0855A-C7D7-455F-BD47-AB4221DD0240}"/>
              </a:ext>
            </a:extLst>
          </p:cNvPr>
          <p:cNvSpPr>
            <a:spLocks noGrp="1"/>
          </p:cNvSpPr>
          <p:nvPr>
            <p:ph type="title"/>
          </p:nvPr>
        </p:nvSpPr>
        <p:spPr>
          <a:xfrm>
            <a:off x="1079500" y="1079500"/>
            <a:ext cx="10026650" cy="4689475"/>
          </a:xfrm>
        </p:spPr>
        <p:txBody>
          <a:bodyPr anchor="ctr"/>
          <a:lstStyle>
            <a:lvl1pPr algn="ct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1629F6FD-C2F8-4688-B52A-ED76F48B8B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11/22/2021</a:t>
            </a:fld>
            <a:endParaRPr lang="en-US"/>
          </a:p>
        </p:txBody>
      </p:sp>
      <p:sp>
        <p:nvSpPr>
          <p:cNvPr id="4" name="Footer Placeholder 3">
            <a:extLst>
              <a:ext uri="{FF2B5EF4-FFF2-40B4-BE49-F238E27FC236}">
                <a16:creationId xmlns:a16="http://schemas.microsoft.com/office/drawing/2014/main" id="{AB358F0F-237C-4F8E-A5A7-48269F700B1D}"/>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8C3629E-70C3-44A4-A268-2194CD424AF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973349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0232D4-EC56-49D3-B967-D972B5E5E2C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11/22/2021</a:t>
            </a:fld>
            <a:endParaRPr lang="en-US"/>
          </a:p>
        </p:txBody>
      </p:sp>
      <p:sp>
        <p:nvSpPr>
          <p:cNvPr id="3" name="Footer Placeholder 2">
            <a:extLst>
              <a:ext uri="{FF2B5EF4-FFF2-40B4-BE49-F238E27FC236}">
                <a16:creationId xmlns:a16="http://schemas.microsoft.com/office/drawing/2014/main" id="{0B2C3171-136A-405F-B1CF-C0DAFAA21E4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6523E7E-BA29-40D2-BE24-10E7F705040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781368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607EF-706F-47DD-B487-7C3E4EDE1945}"/>
              </a:ext>
            </a:extLst>
          </p:cNvPr>
          <p:cNvSpPr>
            <a:spLocks noGrp="1"/>
          </p:cNvSpPr>
          <p:nvPr>
            <p:ph type="title"/>
          </p:nvPr>
        </p:nvSpPr>
        <p:spPr>
          <a:xfrm>
            <a:off x="1071607" y="1011238"/>
            <a:ext cx="3906000" cy="1292400"/>
          </a:xfrm>
        </p:spPr>
        <p:txBody>
          <a:bodyPr anchor="t" anchorCtr="0">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8298442-7D9F-4D62-866B-FBA382F06C4C}"/>
              </a:ext>
            </a:extLst>
          </p:cNvPr>
          <p:cNvSpPr>
            <a:spLocks noGrp="1"/>
          </p:cNvSpPr>
          <p:nvPr>
            <p:ph idx="1"/>
          </p:nvPr>
        </p:nvSpPr>
        <p:spPr>
          <a:xfrm>
            <a:off x="5537200" y="955230"/>
            <a:ext cx="5583193" cy="4813745"/>
          </a:xfrm>
        </p:spPr>
        <p:txBody>
          <a:bodyPr/>
          <a:lstStyle>
            <a:lvl1pPr marL="0" indent="0">
              <a:lnSpc>
                <a:spcPct val="100000"/>
              </a:lnSpc>
              <a:buFontTx/>
              <a:buNone/>
              <a:defRPr sz="4800"/>
            </a:lvl1pPr>
            <a:lvl2pPr marL="0">
              <a:lnSpc>
                <a:spcPct val="100000"/>
              </a:lnSpc>
              <a:defRPr sz="4800"/>
            </a:lvl2pPr>
            <a:lvl3pPr marL="0" indent="0">
              <a:buNone/>
              <a:defRPr sz="2000"/>
            </a:lvl3pPr>
            <a:lvl4pPr marL="0">
              <a:defRPr sz="2000"/>
            </a:lvl4pPr>
            <a:lvl5pPr marL="360000">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67D1DB7-AC43-460E-B3C5-9F8B37D1B50A}"/>
              </a:ext>
            </a:extLst>
          </p:cNvPr>
          <p:cNvSpPr>
            <a:spLocks noGrp="1"/>
          </p:cNvSpPr>
          <p:nvPr>
            <p:ph type="body" sz="half" idx="2"/>
          </p:nvPr>
        </p:nvSpPr>
        <p:spPr>
          <a:xfrm>
            <a:off x="1079499" y="2664000"/>
            <a:ext cx="3905999" cy="3106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0C5DE9-6995-4F6E-AF64-6CE9A677971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11/22/2021</a:t>
            </a:fld>
            <a:endParaRPr lang="en-US"/>
          </a:p>
        </p:txBody>
      </p:sp>
      <p:sp>
        <p:nvSpPr>
          <p:cNvPr id="6" name="Footer Placeholder 5">
            <a:extLst>
              <a:ext uri="{FF2B5EF4-FFF2-40B4-BE49-F238E27FC236}">
                <a16:creationId xmlns:a16="http://schemas.microsoft.com/office/drawing/2014/main" id="{388BC655-2B4D-48CA-90B9-740400332295}"/>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14A7E0-1D83-4CE0-9FFE-3EEE2B3C27E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246603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F7F85-950A-4BED-AE31-5C85DE4FA488}"/>
              </a:ext>
            </a:extLst>
          </p:cNvPr>
          <p:cNvSpPr>
            <a:spLocks noGrp="1"/>
          </p:cNvSpPr>
          <p:nvPr>
            <p:ph type="title"/>
          </p:nvPr>
        </p:nvSpPr>
        <p:spPr>
          <a:xfrm>
            <a:off x="1079501" y="1011238"/>
            <a:ext cx="3905250" cy="1292662"/>
          </a:xfrm>
        </p:spPr>
        <p:txBody>
          <a:bodyPr anchor="t" anchorCtr="0">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813A008-3741-4305-8A06-C0D8404A32BB}"/>
              </a:ext>
            </a:extLst>
          </p:cNvPr>
          <p:cNvSpPr>
            <a:spLocks noGrp="1"/>
          </p:cNvSpPr>
          <p:nvPr>
            <p:ph type="pic" idx="1"/>
          </p:nvPr>
        </p:nvSpPr>
        <p:spPr>
          <a:xfrm>
            <a:off x="5537200" y="531813"/>
            <a:ext cx="6113812" cy="57848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BF2ADC63-3365-4920-AF26-600F4D2EA579}"/>
              </a:ext>
            </a:extLst>
          </p:cNvPr>
          <p:cNvSpPr>
            <a:spLocks noGrp="1"/>
          </p:cNvSpPr>
          <p:nvPr>
            <p:ph type="body" sz="half" idx="2"/>
          </p:nvPr>
        </p:nvSpPr>
        <p:spPr>
          <a:xfrm>
            <a:off x="1079500" y="2663825"/>
            <a:ext cx="3905250" cy="310515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C161BE-EF8B-4F4D-8197-61442EBC46B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11/22/2021</a:t>
            </a:fld>
            <a:endParaRPr lang="en-US"/>
          </a:p>
        </p:txBody>
      </p:sp>
      <p:sp>
        <p:nvSpPr>
          <p:cNvPr id="6" name="Footer Placeholder 5">
            <a:extLst>
              <a:ext uri="{FF2B5EF4-FFF2-40B4-BE49-F238E27FC236}">
                <a16:creationId xmlns:a16="http://schemas.microsoft.com/office/drawing/2014/main" id="{9FD37897-BFE5-414E-9334-53116988DC3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5BF024-9A20-4B80-976D-420DCCD1616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140684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700152-D18D-4405-8FB2-5985831B57A0}"/>
              </a:ext>
            </a:extLst>
          </p:cNvPr>
          <p:cNvSpPr>
            <a:spLocks noGrp="1"/>
          </p:cNvSpPr>
          <p:nvPr>
            <p:ph type="title"/>
          </p:nvPr>
        </p:nvSpPr>
        <p:spPr>
          <a:xfrm>
            <a:off x="1079500" y="1011238"/>
            <a:ext cx="10026650" cy="655637"/>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22E92E1-0C4A-474E-8E29-8DB404101BA7}"/>
              </a:ext>
            </a:extLst>
          </p:cNvPr>
          <p:cNvSpPr>
            <a:spLocks noGrp="1"/>
          </p:cNvSpPr>
          <p:nvPr>
            <p:ph type="body" idx="1"/>
          </p:nvPr>
        </p:nvSpPr>
        <p:spPr>
          <a:xfrm>
            <a:off x="1079500" y="1790700"/>
            <a:ext cx="10026650" cy="3978275"/>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122E245-B48B-4526-8D2D-9475E64B0624}"/>
              </a:ext>
            </a:extLst>
          </p:cNvPr>
          <p:cNvSpPr>
            <a:spLocks noGrp="1"/>
          </p:cNvSpPr>
          <p:nvPr>
            <p:ph type="dt" sz="half" idx="2"/>
          </p:nvPr>
        </p:nvSpPr>
        <p:spPr>
          <a:xfrm>
            <a:off x="541338" y="6401999"/>
            <a:ext cx="2206625" cy="369332"/>
          </a:xfrm>
          <a:prstGeom prst="rect">
            <a:avLst/>
          </a:prstGeom>
        </p:spPr>
        <p:txBody>
          <a:bodyPr vert="horz" lIns="0" tIns="0" rIns="0" bIns="0" rtlCol="0" anchor="ctr">
            <a:normAutofit/>
          </a:bodyPr>
          <a:lstStyle>
            <a:lvl1pPr algn="l">
              <a:defRPr sz="1000" cap="all" spc="300" baseline="0">
                <a:solidFill>
                  <a:schemeClr val="tx1">
                    <a:alpha val="70000"/>
                  </a:schemeClr>
                </a:solidFill>
              </a:defRPr>
            </a:lvl1pPr>
          </a:lstStyle>
          <a:p>
            <a:fld id="{64F0E216-BA48-4F04-AC4F-645AA0DD6AC6}" type="datetimeFigureOut">
              <a:rPr lang="en-US" smtClean="0"/>
              <a:pPr/>
              <a:t>11/22/2021</a:t>
            </a:fld>
            <a:endParaRPr lang="en-US" dirty="0"/>
          </a:p>
        </p:txBody>
      </p:sp>
      <p:sp>
        <p:nvSpPr>
          <p:cNvPr id="5" name="Footer Placeholder 4">
            <a:extLst>
              <a:ext uri="{FF2B5EF4-FFF2-40B4-BE49-F238E27FC236}">
                <a16:creationId xmlns:a16="http://schemas.microsoft.com/office/drawing/2014/main" id="{C2A0FE5C-A494-40F2-A357-786AFFA6318E}"/>
              </a:ext>
            </a:extLst>
          </p:cNvPr>
          <p:cNvSpPr>
            <a:spLocks noGrp="1"/>
          </p:cNvSpPr>
          <p:nvPr>
            <p:ph type="ftr" sz="quarter" idx="3"/>
          </p:nvPr>
        </p:nvSpPr>
        <p:spPr>
          <a:xfrm>
            <a:off x="3308350" y="6401999"/>
            <a:ext cx="5575300" cy="369332"/>
          </a:xfrm>
          <a:prstGeom prst="rect">
            <a:avLst/>
          </a:prstGeom>
        </p:spPr>
        <p:txBody>
          <a:bodyPr vert="horz" lIns="0" tIns="0" rIns="0" bIns="0" rtlCol="0" anchor="ctr">
            <a:normAutofit/>
          </a:bodyPr>
          <a:lstStyle>
            <a:lvl1pPr algn="ctr">
              <a:defRPr sz="1000" cap="all" spc="300" baseline="0">
                <a:solidFill>
                  <a:schemeClr val="tx1">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id="{504686A1-EDE2-44D9-A671-F708A6F883D7}"/>
              </a:ext>
            </a:extLst>
          </p:cNvPr>
          <p:cNvSpPr>
            <a:spLocks noGrp="1"/>
          </p:cNvSpPr>
          <p:nvPr>
            <p:ph type="sldNum" sz="quarter" idx="4"/>
          </p:nvPr>
        </p:nvSpPr>
        <p:spPr>
          <a:xfrm>
            <a:off x="9442800" y="6401999"/>
            <a:ext cx="2208212" cy="369332"/>
          </a:xfrm>
          <a:prstGeom prst="rect">
            <a:avLst/>
          </a:prstGeom>
        </p:spPr>
        <p:txBody>
          <a:bodyPr vert="horz" lIns="0" tIns="0" rIns="0" bIns="0" rtlCol="0" anchor="ctr">
            <a:normAutofit/>
          </a:bodyPr>
          <a:lstStyle>
            <a:lvl1pPr algn="r">
              <a:defRPr sz="1000" cap="all" spc="300" baseline="0">
                <a:solidFill>
                  <a:schemeClr val="tx1">
                    <a:alpha val="70000"/>
                  </a:schemeClr>
                </a:solidFill>
              </a:defRPr>
            </a:lvl1p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178654486"/>
      </p:ext>
    </p:extLst>
  </p:cSld>
  <p:clrMap bg1="dk1" tx1="lt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18" r:id="rId6"/>
    <p:sldLayoutId id="2147483714" r:id="rId7"/>
    <p:sldLayoutId id="2147483715" r:id="rId8"/>
    <p:sldLayoutId id="2147483716" r:id="rId9"/>
    <p:sldLayoutId id="2147483717" r:id="rId10"/>
    <p:sldLayoutId id="2147483719" r:id="rId11"/>
  </p:sldLayoutIdLst>
  <p:txStyles>
    <p:titleStyle>
      <a:lvl1pPr algn="l" defTabSz="914400" rtl="0" eaLnBrk="1" latinLnBrk="0" hangingPunct="1">
        <a:lnSpc>
          <a:spcPct val="100000"/>
        </a:lnSpc>
        <a:spcBef>
          <a:spcPct val="0"/>
        </a:spcBef>
        <a:buNone/>
        <a:defRPr sz="2800" kern="1200" cap="all" spc="400" baseline="0">
          <a:solidFill>
            <a:schemeClr val="tx1"/>
          </a:solidFill>
          <a:latin typeface="+mj-lt"/>
          <a:ea typeface="+mj-ea"/>
          <a:cs typeface="+mj-cs"/>
        </a:defRPr>
      </a:lvl1pPr>
    </p:titleStyle>
    <p:body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fd16sNr9T2Q" TargetMode="Externa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LhZ2N5KAWak" TargetMode="External"/><Relationship Id="rId2" Type="http://schemas.openxmlformats.org/officeDocument/2006/relationships/hyperlink" Target="https://www.youtube.com/watch?v=-nzckoISaE4" TargetMode="External"/><Relationship Id="rId1" Type="http://schemas.openxmlformats.org/officeDocument/2006/relationships/slideLayout" Target="../slideLayouts/slideLayout2.xml"/><Relationship Id="rId4" Type="http://schemas.openxmlformats.org/officeDocument/2006/relationships/hyperlink" Target="https://www.youtube.com/watch?v=on2FOpWJpks"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liveworksheets.com/worksheets/en/Music/Instruments/Instrument_families_hm463417jp" TargetMode="External"/><Relationship Id="rId2" Type="http://schemas.openxmlformats.org/officeDocument/2006/relationships/hyperlink" Target="https://www.liveworksheets.com/worksheets/en/Music/Instruments/Instruments_it1393474kf" TargetMode="External"/><Relationship Id="rId1" Type="http://schemas.openxmlformats.org/officeDocument/2006/relationships/slideLayout" Target="../slideLayouts/slideLayout2.xml"/><Relationship Id="rId5" Type="http://schemas.openxmlformats.org/officeDocument/2006/relationships/hyperlink" Target="https://www.liveworksheets.com/worksheets/en/Music/Instruments/Identif_2%C2%BA_gp780223bn" TargetMode="External"/><Relationship Id="rId4" Type="http://schemas.openxmlformats.org/officeDocument/2006/relationships/hyperlink" Target="https://www.liveworksheets.com/pq155530vq"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mdFrn89x74k" TargetMode="External"/><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D9LrEXF3USs" TargetMode="External"/><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s://www.youtube.com/watch?v=qGKqkwarK2o"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CA5B2A81-2C8E-4963-AFD4-E539D168B4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8A4047-FBB6-4AB3-8A19-7648C5D4D16D}"/>
              </a:ext>
            </a:extLst>
          </p:cNvPr>
          <p:cNvSpPr>
            <a:spLocks noGrp="1"/>
          </p:cNvSpPr>
          <p:nvPr>
            <p:ph type="ctrTitle"/>
          </p:nvPr>
        </p:nvSpPr>
        <p:spPr>
          <a:xfrm>
            <a:off x="4983900" y="1079500"/>
            <a:ext cx="6119131" cy="2138400"/>
          </a:xfrm>
        </p:spPr>
        <p:txBody>
          <a:bodyPr>
            <a:normAutofit/>
          </a:bodyPr>
          <a:lstStyle/>
          <a:p>
            <a:pPr rtl="1"/>
            <a:r>
              <a:rPr lang="fa-IR" dirty="0"/>
              <a:t>سازهای موسیقی</a:t>
            </a:r>
            <a:endParaRPr lang="en-US" dirty="0"/>
          </a:p>
        </p:txBody>
      </p:sp>
      <p:sp>
        <p:nvSpPr>
          <p:cNvPr id="3" name="Subtitle 2">
            <a:extLst>
              <a:ext uri="{FF2B5EF4-FFF2-40B4-BE49-F238E27FC236}">
                <a16:creationId xmlns:a16="http://schemas.microsoft.com/office/drawing/2014/main" id="{E69BFCFA-16DE-4817-839E-1A4163126237}"/>
              </a:ext>
            </a:extLst>
          </p:cNvPr>
          <p:cNvSpPr>
            <a:spLocks noGrp="1"/>
          </p:cNvSpPr>
          <p:nvPr>
            <p:ph type="subTitle" idx="1"/>
          </p:nvPr>
        </p:nvSpPr>
        <p:spPr>
          <a:xfrm>
            <a:off x="4980779" y="4113213"/>
            <a:ext cx="6125372" cy="1655762"/>
          </a:xfrm>
        </p:spPr>
        <p:txBody>
          <a:bodyPr>
            <a:normAutofit/>
          </a:bodyPr>
          <a:lstStyle/>
          <a:p>
            <a:r>
              <a:rPr lang="sr-Latn-RS" i="0" dirty="0"/>
              <a:t>Muzički instrumenti</a:t>
            </a:r>
            <a:endParaRPr lang="en-US" i="0" dirty="0"/>
          </a:p>
        </p:txBody>
      </p:sp>
      <p:cxnSp>
        <p:nvCxnSpPr>
          <p:cNvPr id="73" name="Straight Connector 72">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73465"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4" descr="Free Vector | Musical instrument set">
            <a:extLst>
              <a:ext uri="{FF2B5EF4-FFF2-40B4-BE49-F238E27FC236}">
                <a16:creationId xmlns:a16="http://schemas.microsoft.com/office/drawing/2014/main" id="{82DDB3BA-53E0-4EAB-B7DF-6C518A47D8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537"/>
            <a:ext cx="5131293" cy="6940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7359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C3D9F1-6B6F-4CC6-9ED7-1FCD84D9D5B8}"/>
              </a:ext>
            </a:extLst>
          </p:cNvPr>
          <p:cNvPicPr>
            <a:picLocks noChangeAspect="1"/>
          </p:cNvPicPr>
          <p:nvPr/>
        </p:nvPicPr>
        <p:blipFill rotWithShape="1">
          <a:blip r:embed="rId2">
            <a:extLst>
              <a:ext uri="{28A0092B-C50C-407E-A947-70E740481C1C}">
                <a14:useLocalDpi xmlns:a14="http://schemas.microsoft.com/office/drawing/2010/main" val="0"/>
              </a:ext>
            </a:extLst>
          </a:blip>
          <a:srcRect l="40404"/>
          <a:stretch/>
        </p:blipFill>
        <p:spPr>
          <a:xfrm>
            <a:off x="8649049" y="1438183"/>
            <a:ext cx="3019177" cy="4452152"/>
          </a:xfrm>
          <a:prstGeom prst="rect">
            <a:avLst/>
          </a:prstGeom>
        </p:spPr>
      </p:pic>
      <p:pic>
        <p:nvPicPr>
          <p:cNvPr id="4" name="Picture 3">
            <a:extLst>
              <a:ext uri="{FF2B5EF4-FFF2-40B4-BE49-F238E27FC236}">
                <a16:creationId xmlns:a16="http://schemas.microsoft.com/office/drawing/2014/main" id="{7101BC3F-039D-424B-9FE3-6408BDB98513}"/>
              </a:ext>
            </a:extLst>
          </p:cNvPr>
          <p:cNvPicPr>
            <a:picLocks noChangeAspect="1"/>
          </p:cNvPicPr>
          <p:nvPr/>
        </p:nvPicPr>
        <p:blipFill rotWithShape="1">
          <a:blip r:embed="rId3"/>
          <a:srcRect r="50535"/>
          <a:stretch/>
        </p:blipFill>
        <p:spPr>
          <a:xfrm>
            <a:off x="523774" y="1438183"/>
            <a:ext cx="2756322" cy="4452153"/>
          </a:xfrm>
          <a:prstGeom prst="rect">
            <a:avLst/>
          </a:prstGeom>
        </p:spPr>
      </p:pic>
      <p:sp>
        <p:nvSpPr>
          <p:cNvPr id="5" name="TextBox 4">
            <a:extLst>
              <a:ext uri="{FF2B5EF4-FFF2-40B4-BE49-F238E27FC236}">
                <a16:creationId xmlns:a16="http://schemas.microsoft.com/office/drawing/2014/main" id="{947BEE66-5F4A-4D98-B5D7-4651B4884194}"/>
              </a:ext>
            </a:extLst>
          </p:cNvPr>
          <p:cNvSpPr txBox="1"/>
          <p:nvPr/>
        </p:nvSpPr>
        <p:spPr>
          <a:xfrm>
            <a:off x="3280096" y="1438183"/>
            <a:ext cx="2167378" cy="2585323"/>
          </a:xfrm>
          <a:prstGeom prst="rect">
            <a:avLst/>
          </a:prstGeom>
          <a:solidFill>
            <a:schemeClr val="tx1"/>
          </a:solidFill>
        </p:spPr>
        <p:txBody>
          <a:bodyPr wrap="square" rtlCol="0">
            <a:spAutoFit/>
          </a:bodyPr>
          <a:lstStyle/>
          <a:p>
            <a:pPr algn="r" rtl="1"/>
            <a:r>
              <a:rPr lang="fa-IR" b="1" dirty="0" err="1">
                <a:solidFill>
                  <a:srgbClr val="002060"/>
                </a:solidFill>
              </a:rPr>
              <a:t>کلارینت</a:t>
            </a:r>
            <a:r>
              <a:rPr lang="fa-IR" b="1" dirty="0">
                <a:solidFill>
                  <a:srgbClr val="002060"/>
                </a:solidFill>
              </a:rPr>
              <a:t> </a:t>
            </a:r>
            <a:r>
              <a:rPr lang="fa-IR" dirty="0">
                <a:solidFill>
                  <a:schemeClr val="bg1"/>
                </a:solidFill>
              </a:rPr>
              <a:t>یک ساز تک نی است. لحن در </a:t>
            </a:r>
            <a:r>
              <a:rPr lang="fa-IR" dirty="0" err="1">
                <a:solidFill>
                  <a:schemeClr val="bg1"/>
                </a:solidFill>
              </a:rPr>
              <a:t>رجیستر</a:t>
            </a:r>
            <a:r>
              <a:rPr lang="fa-IR" dirty="0">
                <a:solidFill>
                  <a:schemeClr val="bg1"/>
                </a:solidFill>
              </a:rPr>
              <a:t> بالاتر زیبا، واضح و قدرتمند است، در وسط آرام و در </a:t>
            </a:r>
            <a:r>
              <a:rPr lang="fa-IR" dirty="0" err="1">
                <a:solidFill>
                  <a:schemeClr val="bg1"/>
                </a:solidFill>
              </a:rPr>
              <a:t>رجیستر</a:t>
            </a:r>
            <a:r>
              <a:rPr lang="fa-IR" dirty="0">
                <a:solidFill>
                  <a:schemeClr val="bg1"/>
                </a:solidFill>
              </a:rPr>
              <a:t> پایین خنک و تقریباً انتظاری است. این </a:t>
            </a:r>
            <a:r>
              <a:rPr lang="fa-IR" dirty="0" err="1">
                <a:solidFill>
                  <a:schemeClr val="bg1"/>
                </a:solidFill>
              </a:rPr>
              <a:t>آلتو</a:t>
            </a:r>
            <a:r>
              <a:rPr lang="fa-IR" dirty="0">
                <a:solidFill>
                  <a:schemeClr val="bg1"/>
                </a:solidFill>
              </a:rPr>
              <a:t> از خانواده بادهای چوبی در نظر گرفته می شود.</a:t>
            </a:r>
            <a:endParaRPr lang="en-US" dirty="0">
              <a:solidFill>
                <a:schemeClr val="bg1"/>
              </a:solidFill>
            </a:endParaRPr>
          </a:p>
        </p:txBody>
      </p:sp>
      <p:sp>
        <p:nvSpPr>
          <p:cNvPr id="6" name="TextBox 5">
            <a:extLst>
              <a:ext uri="{FF2B5EF4-FFF2-40B4-BE49-F238E27FC236}">
                <a16:creationId xmlns:a16="http://schemas.microsoft.com/office/drawing/2014/main" id="{3AF04B6B-7DA6-47B2-BE03-F426376BE14C}"/>
              </a:ext>
            </a:extLst>
          </p:cNvPr>
          <p:cNvSpPr txBox="1"/>
          <p:nvPr/>
        </p:nvSpPr>
        <p:spPr>
          <a:xfrm>
            <a:off x="6481671" y="1438183"/>
            <a:ext cx="2167378" cy="2031325"/>
          </a:xfrm>
          <a:prstGeom prst="rect">
            <a:avLst/>
          </a:prstGeom>
          <a:solidFill>
            <a:schemeClr val="tx1"/>
          </a:solidFill>
        </p:spPr>
        <p:txBody>
          <a:bodyPr wrap="square" rtlCol="0">
            <a:spAutoFit/>
          </a:bodyPr>
          <a:lstStyle/>
          <a:p>
            <a:pPr algn="r" rtl="1"/>
            <a:r>
              <a:rPr lang="fa-IR" b="1" dirty="0" err="1">
                <a:solidFill>
                  <a:srgbClr val="002060"/>
                </a:solidFill>
              </a:rPr>
              <a:t>کلارینت</a:t>
            </a:r>
            <a:r>
              <a:rPr lang="fa-IR" b="1" dirty="0">
                <a:solidFill>
                  <a:srgbClr val="002060"/>
                </a:solidFill>
              </a:rPr>
              <a:t> باس </a:t>
            </a:r>
            <a:r>
              <a:rPr lang="fa-IR" dirty="0">
                <a:solidFill>
                  <a:schemeClr val="bg1"/>
                </a:solidFill>
              </a:rPr>
              <a:t>دارای لحنی غنی، انعطاف پذیر، عریض و پویا است که آن را به عضوی ارزشمند در یک ارکستر تبدیل می کند. محدوده یک </a:t>
            </a:r>
            <a:r>
              <a:rPr lang="fa-IR" dirty="0" err="1">
                <a:solidFill>
                  <a:schemeClr val="bg1"/>
                </a:solidFill>
              </a:rPr>
              <a:t>اکتاو</a:t>
            </a:r>
            <a:r>
              <a:rPr lang="fa-IR" dirty="0">
                <a:solidFill>
                  <a:schemeClr val="bg1"/>
                </a:solidFill>
              </a:rPr>
              <a:t> کمتر از محدوده </a:t>
            </a:r>
            <a:r>
              <a:rPr lang="fa-IR" dirty="0" err="1">
                <a:solidFill>
                  <a:schemeClr val="bg1"/>
                </a:solidFill>
              </a:rPr>
              <a:t>کلارینت</a:t>
            </a:r>
            <a:r>
              <a:rPr lang="fa-IR" dirty="0">
                <a:solidFill>
                  <a:schemeClr val="bg1"/>
                </a:solidFill>
              </a:rPr>
              <a:t> است</a:t>
            </a:r>
            <a:endParaRPr lang="en-US" dirty="0">
              <a:solidFill>
                <a:schemeClr val="bg1"/>
              </a:solidFill>
            </a:endParaRPr>
          </a:p>
        </p:txBody>
      </p:sp>
    </p:spTree>
    <p:extLst>
      <p:ext uri="{BB962C8B-B14F-4D97-AF65-F5344CB8AC3E}">
        <p14:creationId xmlns:p14="http://schemas.microsoft.com/office/powerpoint/2010/main" val="31264746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5A0C-02DC-449A-B0D5-6A975F5CC02E}"/>
              </a:ext>
            </a:extLst>
          </p:cNvPr>
          <p:cNvSpPr>
            <a:spLocks noGrp="1"/>
          </p:cNvSpPr>
          <p:nvPr>
            <p:ph type="title"/>
          </p:nvPr>
        </p:nvSpPr>
        <p:spPr>
          <a:xfrm>
            <a:off x="1079499" y="711696"/>
            <a:ext cx="10026650" cy="980609"/>
          </a:xfrm>
          <a:solidFill>
            <a:srgbClr val="C00000"/>
          </a:solidFill>
        </p:spPr>
        <p:txBody>
          <a:bodyPr>
            <a:normAutofit/>
          </a:bodyPr>
          <a:lstStyle/>
          <a:p>
            <a:pPr algn="ctr" rtl="1"/>
            <a:r>
              <a:rPr lang="fa-IR" sz="2800" b="1" i="0" dirty="0"/>
              <a:t>سازهای بادی </a:t>
            </a:r>
            <a:r>
              <a:rPr lang="fa-IR" sz="2800" b="1" i="0" dirty="0" err="1"/>
              <a:t>برنجی</a:t>
            </a:r>
            <a:r>
              <a:rPr lang="fa-IR" b="1" dirty="0" err="1">
                <a:latin typeface="Times New Roman" panose="02020603050405020304" pitchFamily="18" charset="0"/>
                <a:cs typeface="Times New Roman" panose="02020603050405020304" pitchFamily="18" charset="0"/>
              </a:rPr>
              <a:t>عبارتند</a:t>
            </a:r>
            <a:r>
              <a:rPr lang="fa-IR" b="1" dirty="0">
                <a:latin typeface="Times New Roman" panose="02020603050405020304" pitchFamily="18" charset="0"/>
                <a:cs typeface="Times New Roman" panose="02020603050405020304" pitchFamily="18" charset="0"/>
              </a:rPr>
              <a:t> از</a:t>
            </a:r>
            <a:br>
              <a:rPr lang="fa-IR" b="1" dirty="0">
                <a:latin typeface="Times New Roman" panose="02020603050405020304" pitchFamily="18" charset="0"/>
                <a:cs typeface="Times New Roman" panose="02020603050405020304" pitchFamily="18" charset="0"/>
              </a:rPr>
            </a:br>
            <a:r>
              <a:rPr lang="fa-IR" b="1" dirty="0">
                <a:latin typeface="Times New Roman" panose="02020603050405020304" pitchFamily="18" charset="0"/>
                <a:cs typeface="Times New Roman" panose="02020603050405020304" pitchFamily="18" charset="0"/>
              </a:rPr>
              <a:t> </a:t>
            </a:r>
            <a:r>
              <a:rPr lang="fa-IR" b="1" dirty="0" err="1">
                <a:latin typeface="Times New Roman" panose="02020603050405020304" pitchFamily="18" charset="0"/>
                <a:cs typeface="Times New Roman" panose="02020603050405020304" pitchFamily="18" charset="0"/>
              </a:rPr>
              <a:t>ترومپت</a:t>
            </a:r>
            <a:r>
              <a:rPr lang="fa-IR" b="1" dirty="0">
                <a:latin typeface="Times New Roman" panose="02020603050405020304" pitchFamily="18" charset="0"/>
                <a:cs typeface="Times New Roman" panose="02020603050405020304" pitchFamily="18" charset="0"/>
              </a:rPr>
              <a:t>، </a:t>
            </a:r>
            <a:r>
              <a:rPr lang="fa-IR" b="1" dirty="0" err="1">
                <a:latin typeface="Times New Roman" panose="02020603050405020304" pitchFamily="18" charset="0"/>
                <a:cs typeface="Times New Roman" panose="02020603050405020304" pitchFamily="18" charset="0"/>
              </a:rPr>
              <a:t>کورنت،ترومبون</a:t>
            </a:r>
            <a:r>
              <a:rPr lang="fa-IR" b="1" dirty="0">
                <a:latin typeface="Times New Roman" panose="02020603050405020304" pitchFamily="18" charset="0"/>
                <a:cs typeface="Times New Roman" panose="02020603050405020304" pitchFamily="18" charset="0"/>
              </a:rPr>
              <a:t> و </a:t>
            </a:r>
            <a:r>
              <a:rPr lang="fa-IR" b="1" dirty="0" err="1">
                <a:latin typeface="Times New Roman" panose="02020603050405020304" pitchFamily="18" charset="0"/>
                <a:cs typeface="Times New Roman" panose="02020603050405020304" pitchFamily="18" charset="0"/>
              </a:rPr>
              <a:t>توبا</a:t>
            </a:r>
            <a:r>
              <a:rPr lang="fa-IR" b="1" dirty="0">
                <a:latin typeface="Times New Roman" panose="02020603050405020304" pitchFamily="18" charset="0"/>
                <a:cs typeface="Times New Roman" panose="02020603050405020304" pitchFamily="18" charset="0"/>
              </a:rPr>
              <a:t>.</a:t>
            </a:r>
            <a:endParaRPr lang="en-US" dirty="0"/>
          </a:p>
        </p:txBody>
      </p:sp>
      <p:pic>
        <p:nvPicPr>
          <p:cNvPr id="7" name="Content Placeholder 6">
            <a:extLst>
              <a:ext uri="{FF2B5EF4-FFF2-40B4-BE49-F238E27FC236}">
                <a16:creationId xmlns:a16="http://schemas.microsoft.com/office/drawing/2014/main" id="{D759AA73-2320-4F0E-BEA9-1FA3AE0A64D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66429" y="1790700"/>
            <a:ext cx="5452791" cy="3978275"/>
          </a:xfrm>
          <a:prstGeom prst="rect">
            <a:avLst/>
          </a:prstGeom>
        </p:spPr>
      </p:pic>
      <p:sp>
        <p:nvSpPr>
          <p:cNvPr id="5" name="TextBox 4">
            <a:extLst>
              <a:ext uri="{FF2B5EF4-FFF2-40B4-BE49-F238E27FC236}">
                <a16:creationId xmlns:a16="http://schemas.microsoft.com/office/drawing/2014/main" id="{B5317325-7055-4CEC-8FB3-A0CD404DFCD3}"/>
              </a:ext>
            </a:extLst>
          </p:cNvPr>
          <p:cNvSpPr txBox="1"/>
          <p:nvPr/>
        </p:nvSpPr>
        <p:spPr>
          <a:xfrm>
            <a:off x="5757163" y="3584364"/>
            <a:ext cx="3062057" cy="861774"/>
          </a:xfrm>
          <a:prstGeom prst="rect">
            <a:avLst/>
          </a:prstGeom>
          <a:noFill/>
        </p:spPr>
        <p:txBody>
          <a:bodyPr wrap="none" rtlCol="0">
            <a:spAutoFit/>
          </a:bodyPr>
          <a:lstStyle/>
          <a:p>
            <a:r>
              <a:rPr lang="fa-IR" sz="3200" b="1" i="0" dirty="0">
                <a:solidFill>
                  <a:schemeClr val="bg1"/>
                </a:solidFill>
              </a:rPr>
              <a:t>ساز های بادی برنجی</a:t>
            </a:r>
            <a:endParaRPr lang="sr-Latn-RS" sz="3200" b="1" i="0" dirty="0">
              <a:solidFill>
                <a:schemeClr val="bg1"/>
              </a:solidFill>
            </a:endParaRPr>
          </a:p>
          <a:p>
            <a:endParaRPr lang="en-US" dirty="0"/>
          </a:p>
        </p:txBody>
      </p:sp>
    </p:spTree>
    <p:extLst>
      <p:ext uri="{BB962C8B-B14F-4D97-AF65-F5344CB8AC3E}">
        <p14:creationId xmlns:p14="http://schemas.microsoft.com/office/powerpoint/2010/main" val="14342125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65341A-4216-4450-9045-0DD02266912C}"/>
              </a:ext>
            </a:extLst>
          </p:cNvPr>
          <p:cNvPicPr>
            <a:picLocks noChangeAspect="1"/>
          </p:cNvPicPr>
          <p:nvPr/>
        </p:nvPicPr>
        <p:blipFill rotWithShape="1">
          <a:blip r:embed="rId2">
            <a:extLst>
              <a:ext uri="{28A0092B-C50C-407E-A947-70E740481C1C}">
                <a14:useLocalDpi xmlns:a14="http://schemas.microsoft.com/office/drawing/2010/main" val="0"/>
              </a:ext>
            </a:extLst>
          </a:blip>
          <a:srcRect l="52513"/>
          <a:stretch/>
        </p:blipFill>
        <p:spPr>
          <a:xfrm>
            <a:off x="3624044" y="414731"/>
            <a:ext cx="1966283" cy="2925492"/>
          </a:xfrm>
          <a:prstGeom prst="rect">
            <a:avLst/>
          </a:prstGeom>
        </p:spPr>
      </p:pic>
      <p:pic>
        <p:nvPicPr>
          <p:cNvPr id="4" name="Picture 3">
            <a:extLst>
              <a:ext uri="{FF2B5EF4-FFF2-40B4-BE49-F238E27FC236}">
                <a16:creationId xmlns:a16="http://schemas.microsoft.com/office/drawing/2014/main" id="{8D236A5E-26C2-42F9-819E-A9719EF9329A}"/>
              </a:ext>
            </a:extLst>
          </p:cNvPr>
          <p:cNvPicPr>
            <a:picLocks noChangeAspect="1"/>
          </p:cNvPicPr>
          <p:nvPr/>
        </p:nvPicPr>
        <p:blipFill rotWithShape="1">
          <a:blip r:embed="rId3">
            <a:extLst>
              <a:ext uri="{28A0092B-C50C-407E-A947-70E740481C1C}">
                <a14:useLocalDpi xmlns:a14="http://schemas.microsoft.com/office/drawing/2010/main" val="0"/>
              </a:ext>
            </a:extLst>
          </a:blip>
          <a:srcRect r="46573"/>
          <a:stretch/>
        </p:blipFill>
        <p:spPr>
          <a:xfrm>
            <a:off x="6427432" y="1757779"/>
            <a:ext cx="2716568" cy="3697619"/>
          </a:xfrm>
          <a:prstGeom prst="rect">
            <a:avLst/>
          </a:prstGeom>
        </p:spPr>
      </p:pic>
      <p:pic>
        <p:nvPicPr>
          <p:cNvPr id="6" name="Picture 5">
            <a:extLst>
              <a:ext uri="{FF2B5EF4-FFF2-40B4-BE49-F238E27FC236}">
                <a16:creationId xmlns:a16="http://schemas.microsoft.com/office/drawing/2014/main" id="{D842F3C7-A90F-4902-A67D-8288CF15BF10}"/>
              </a:ext>
            </a:extLst>
          </p:cNvPr>
          <p:cNvPicPr>
            <a:picLocks noChangeAspect="1"/>
          </p:cNvPicPr>
          <p:nvPr/>
        </p:nvPicPr>
        <p:blipFill rotWithShape="1">
          <a:blip r:embed="rId4">
            <a:extLst>
              <a:ext uri="{28A0092B-C50C-407E-A947-70E740481C1C}">
                <a14:useLocalDpi xmlns:a14="http://schemas.microsoft.com/office/drawing/2010/main" val="0"/>
              </a:ext>
            </a:extLst>
          </a:blip>
          <a:srcRect l="52344"/>
          <a:stretch/>
        </p:blipFill>
        <p:spPr>
          <a:xfrm>
            <a:off x="3617042" y="3517778"/>
            <a:ext cx="1973285" cy="3045427"/>
          </a:xfrm>
          <a:prstGeom prst="rect">
            <a:avLst/>
          </a:prstGeom>
        </p:spPr>
      </p:pic>
      <p:sp>
        <p:nvSpPr>
          <p:cNvPr id="5" name="TextBox 4">
            <a:extLst>
              <a:ext uri="{FF2B5EF4-FFF2-40B4-BE49-F238E27FC236}">
                <a16:creationId xmlns:a16="http://schemas.microsoft.com/office/drawing/2014/main" id="{184B2A26-E285-4708-AB1B-DF50C210A83B}"/>
              </a:ext>
            </a:extLst>
          </p:cNvPr>
          <p:cNvSpPr txBox="1"/>
          <p:nvPr/>
        </p:nvSpPr>
        <p:spPr>
          <a:xfrm>
            <a:off x="1449664" y="400149"/>
            <a:ext cx="2167378" cy="1477328"/>
          </a:xfrm>
          <a:prstGeom prst="rect">
            <a:avLst/>
          </a:prstGeom>
          <a:solidFill>
            <a:schemeClr val="tx1"/>
          </a:solidFill>
        </p:spPr>
        <p:txBody>
          <a:bodyPr wrap="square" rtlCol="0">
            <a:spAutoFit/>
          </a:bodyPr>
          <a:lstStyle/>
          <a:p>
            <a:pPr algn="r" rtl="1"/>
            <a:r>
              <a:rPr lang="fa-IR" b="1" dirty="0" err="1">
                <a:solidFill>
                  <a:srgbClr val="002060"/>
                </a:solidFill>
              </a:rPr>
              <a:t>ترومپت</a:t>
            </a:r>
            <a:r>
              <a:rPr lang="fa-IR" dirty="0">
                <a:solidFill>
                  <a:schemeClr val="bg1"/>
                </a:solidFill>
              </a:rPr>
              <a:t> با موسیقی رزمی مرتبط است. لحن محکم و درخشان است که به توده ارکستر درخشندگی می بخشد. </a:t>
            </a:r>
            <a:endParaRPr lang="en-US" dirty="0">
              <a:solidFill>
                <a:schemeClr val="bg1"/>
              </a:solidFill>
            </a:endParaRPr>
          </a:p>
        </p:txBody>
      </p:sp>
      <p:sp>
        <p:nvSpPr>
          <p:cNvPr id="7" name="TextBox 6">
            <a:extLst>
              <a:ext uri="{FF2B5EF4-FFF2-40B4-BE49-F238E27FC236}">
                <a16:creationId xmlns:a16="http://schemas.microsoft.com/office/drawing/2014/main" id="{3C20F121-40F2-45FA-BB19-7158D7F2A243}"/>
              </a:ext>
            </a:extLst>
          </p:cNvPr>
          <p:cNvSpPr txBox="1"/>
          <p:nvPr/>
        </p:nvSpPr>
        <p:spPr>
          <a:xfrm>
            <a:off x="1449664" y="3517778"/>
            <a:ext cx="2167378" cy="2031325"/>
          </a:xfrm>
          <a:prstGeom prst="rect">
            <a:avLst/>
          </a:prstGeom>
          <a:solidFill>
            <a:schemeClr val="tx1"/>
          </a:solidFill>
        </p:spPr>
        <p:txBody>
          <a:bodyPr wrap="square" rtlCol="0">
            <a:spAutoFit/>
          </a:bodyPr>
          <a:lstStyle/>
          <a:p>
            <a:pPr algn="r" rtl="1"/>
            <a:r>
              <a:rPr lang="fa-IR" b="1" dirty="0" err="1">
                <a:solidFill>
                  <a:srgbClr val="002060"/>
                </a:solidFill>
              </a:rPr>
              <a:t>کورنت</a:t>
            </a:r>
            <a:r>
              <a:rPr lang="fa-IR" b="1" dirty="0">
                <a:solidFill>
                  <a:srgbClr val="002060"/>
                </a:solidFill>
              </a:rPr>
              <a:t> </a:t>
            </a:r>
            <a:r>
              <a:rPr lang="fa-IR" dirty="0">
                <a:solidFill>
                  <a:schemeClr val="bg1"/>
                </a:solidFill>
              </a:rPr>
              <a:t>شبیه به </a:t>
            </a:r>
            <a:r>
              <a:rPr lang="fa-IR" dirty="0" err="1">
                <a:solidFill>
                  <a:schemeClr val="bg1"/>
                </a:solidFill>
              </a:rPr>
              <a:t>ترومپت</a:t>
            </a:r>
            <a:r>
              <a:rPr lang="fa-IR" dirty="0">
                <a:solidFill>
                  <a:schemeClr val="bg1"/>
                </a:solidFill>
              </a:rPr>
              <a:t> بسیار است. دارای 3 دریچه، همان دهانه فنجانی، اما تا حدی مخروطی شکل. تن نسبت به </a:t>
            </a:r>
            <a:r>
              <a:rPr lang="fa-IR" dirty="0" err="1">
                <a:solidFill>
                  <a:schemeClr val="bg1"/>
                </a:solidFill>
              </a:rPr>
              <a:t>ترومپت</a:t>
            </a:r>
            <a:r>
              <a:rPr lang="fa-IR" dirty="0">
                <a:solidFill>
                  <a:schemeClr val="bg1"/>
                </a:solidFill>
              </a:rPr>
              <a:t> ملایم تر، نافذ تر و کوتاه تر است</a:t>
            </a:r>
            <a:endParaRPr lang="en-US" dirty="0">
              <a:solidFill>
                <a:schemeClr val="bg1"/>
              </a:solidFill>
            </a:endParaRPr>
          </a:p>
        </p:txBody>
      </p:sp>
      <p:sp>
        <p:nvSpPr>
          <p:cNvPr id="8" name="TextBox 7">
            <a:extLst>
              <a:ext uri="{FF2B5EF4-FFF2-40B4-BE49-F238E27FC236}">
                <a16:creationId xmlns:a16="http://schemas.microsoft.com/office/drawing/2014/main" id="{99CB8C68-EC1D-4F90-9E7B-1CCD9ADE89D9}"/>
              </a:ext>
            </a:extLst>
          </p:cNvPr>
          <p:cNvSpPr txBox="1"/>
          <p:nvPr/>
        </p:nvSpPr>
        <p:spPr>
          <a:xfrm>
            <a:off x="9144000" y="1784419"/>
            <a:ext cx="2167378" cy="1754326"/>
          </a:xfrm>
          <a:prstGeom prst="rect">
            <a:avLst/>
          </a:prstGeom>
          <a:solidFill>
            <a:schemeClr val="tx1"/>
          </a:solidFill>
        </p:spPr>
        <p:txBody>
          <a:bodyPr wrap="square" rtlCol="0">
            <a:spAutoFit/>
          </a:bodyPr>
          <a:lstStyle/>
          <a:p>
            <a:pPr algn="r" rtl="1"/>
            <a:r>
              <a:rPr lang="fa-IR" b="1" dirty="0" err="1">
                <a:solidFill>
                  <a:srgbClr val="002060"/>
                </a:solidFill>
              </a:rPr>
              <a:t>ترومبون</a:t>
            </a:r>
            <a:r>
              <a:rPr lang="fa-IR" b="1" dirty="0">
                <a:solidFill>
                  <a:srgbClr val="002060"/>
                </a:solidFill>
              </a:rPr>
              <a:t> </a:t>
            </a:r>
            <a:r>
              <a:rPr lang="fa-IR" dirty="0">
                <a:solidFill>
                  <a:schemeClr val="bg1"/>
                </a:solidFill>
              </a:rPr>
              <a:t>یک کلمه ایتالیایی به معنای "</a:t>
            </a:r>
            <a:r>
              <a:rPr lang="fa-IR" dirty="0" err="1">
                <a:solidFill>
                  <a:schemeClr val="bg1"/>
                </a:solidFill>
              </a:rPr>
              <a:t>ترومپت</a:t>
            </a:r>
            <a:r>
              <a:rPr lang="fa-IR" dirty="0">
                <a:solidFill>
                  <a:schemeClr val="bg1"/>
                </a:solidFill>
              </a:rPr>
              <a:t> بزرگ" است. لحن صوتی خود را دارد که درخشش </a:t>
            </a:r>
            <a:r>
              <a:rPr lang="fa-IR" dirty="0" err="1">
                <a:solidFill>
                  <a:schemeClr val="bg1"/>
                </a:solidFill>
              </a:rPr>
              <a:t>ترومپت</a:t>
            </a:r>
            <a:r>
              <a:rPr lang="fa-IR" dirty="0">
                <a:solidFill>
                  <a:schemeClr val="bg1"/>
                </a:solidFill>
              </a:rPr>
              <a:t> و </a:t>
            </a:r>
            <a:r>
              <a:rPr lang="fa-IR" dirty="0" err="1">
                <a:solidFill>
                  <a:schemeClr val="bg1"/>
                </a:solidFill>
              </a:rPr>
              <a:t>هورنا</a:t>
            </a:r>
            <a:r>
              <a:rPr lang="fa-IR" dirty="0">
                <a:solidFill>
                  <a:schemeClr val="bg1"/>
                </a:solidFill>
              </a:rPr>
              <a:t> را با هم ترکیب می کند</a:t>
            </a:r>
            <a:endParaRPr lang="en-US" dirty="0">
              <a:solidFill>
                <a:schemeClr val="bg1"/>
              </a:solidFill>
            </a:endParaRPr>
          </a:p>
        </p:txBody>
      </p:sp>
    </p:spTree>
    <p:extLst>
      <p:ext uri="{BB962C8B-B14F-4D97-AF65-F5344CB8AC3E}">
        <p14:creationId xmlns:p14="http://schemas.microsoft.com/office/powerpoint/2010/main" val="3817244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CA29ED-7CFA-479E-A3EC-40E552EF657F}"/>
              </a:ext>
            </a:extLst>
          </p:cNvPr>
          <p:cNvPicPr>
            <a:picLocks noChangeAspect="1"/>
          </p:cNvPicPr>
          <p:nvPr/>
        </p:nvPicPr>
        <p:blipFill rotWithShape="1">
          <a:blip r:embed="rId2">
            <a:extLst>
              <a:ext uri="{28A0092B-C50C-407E-A947-70E740481C1C}">
                <a14:useLocalDpi xmlns:a14="http://schemas.microsoft.com/office/drawing/2010/main" val="0"/>
              </a:ext>
            </a:extLst>
          </a:blip>
          <a:srcRect l="52453"/>
          <a:stretch/>
        </p:blipFill>
        <p:spPr>
          <a:xfrm>
            <a:off x="8999895" y="1059729"/>
            <a:ext cx="2331811" cy="4408916"/>
          </a:xfrm>
          <a:prstGeom prst="rect">
            <a:avLst/>
          </a:prstGeom>
        </p:spPr>
      </p:pic>
      <p:pic>
        <p:nvPicPr>
          <p:cNvPr id="7" name="Picture 6">
            <a:extLst>
              <a:ext uri="{FF2B5EF4-FFF2-40B4-BE49-F238E27FC236}">
                <a16:creationId xmlns:a16="http://schemas.microsoft.com/office/drawing/2014/main" id="{ACDED3AE-06A7-4B85-9C80-6CE97528942D}"/>
              </a:ext>
            </a:extLst>
          </p:cNvPr>
          <p:cNvPicPr>
            <a:picLocks noChangeAspect="1"/>
          </p:cNvPicPr>
          <p:nvPr/>
        </p:nvPicPr>
        <p:blipFill rotWithShape="1">
          <a:blip r:embed="rId3">
            <a:extLst>
              <a:ext uri="{28A0092B-C50C-407E-A947-70E740481C1C}">
                <a14:useLocalDpi xmlns:a14="http://schemas.microsoft.com/office/drawing/2010/main" val="0"/>
              </a:ext>
            </a:extLst>
          </a:blip>
          <a:srcRect r="50987"/>
          <a:stretch/>
        </p:blipFill>
        <p:spPr>
          <a:xfrm>
            <a:off x="1007007" y="1059729"/>
            <a:ext cx="2331811" cy="4408916"/>
          </a:xfrm>
          <a:prstGeom prst="rect">
            <a:avLst/>
          </a:prstGeom>
        </p:spPr>
      </p:pic>
      <p:sp>
        <p:nvSpPr>
          <p:cNvPr id="4" name="TextBox 3">
            <a:extLst>
              <a:ext uri="{FF2B5EF4-FFF2-40B4-BE49-F238E27FC236}">
                <a16:creationId xmlns:a16="http://schemas.microsoft.com/office/drawing/2014/main" id="{5D4C767B-4D59-4759-8311-CBEA0BB71E6C}"/>
              </a:ext>
            </a:extLst>
          </p:cNvPr>
          <p:cNvSpPr txBox="1"/>
          <p:nvPr/>
        </p:nvSpPr>
        <p:spPr>
          <a:xfrm>
            <a:off x="3338818" y="1059729"/>
            <a:ext cx="2167378" cy="2308324"/>
          </a:xfrm>
          <a:prstGeom prst="rect">
            <a:avLst/>
          </a:prstGeom>
          <a:solidFill>
            <a:schemeClr val="tx1"/>
          </a:solidFill>
        </p:spPr>
        <p:txBody>
          <a:bodyPr wrap="square" rtlCol="0">
            <a:spAutoFit/>
          </a:bodyPr>
          <a:lstStyle/>
          <a:p>
            <a:pPr algn="r" rtl="1"/>
            <a:r>
              <a:rPr lang="fa-IR" b="1" dirty="0" err="1">
                <a:solidFill>
                  <a:srgbClr val="002060"/>
                </a:solidFill>
              </a:rPr>
              <a:t>طوبا</a:t>
            </a:r>
            <a:r>
              <a:rPr lang="fa-IR" b="1" dirty="0">
                <a:solidFill>
                  <a:srgbClr val="002060"/>
                </a:solidFill>
              </a:rPr>
              <a:t> </a:t>
            </a:r>
            <a:r>
              <a:rPr lang="fa-IR" dirty="0">
                <a:solidFill>
                  <a:schemeClr val="bg1"/>
                </a:solidFill>
              </a:rPr>
              <a:t>باس گروه کر برنجی است. پایه </a:t>
            </a:r>
            <a:r>
              <a:rPr lang="fa-IR" dirty="0" err="1">
                <a:solidFill>
                  <a:schemeClr val="bg1"/>
                </a:solidFill>
              </a:rPr>
              <a:t>هارمونیک</a:t>
            </a:r>
            <a:r>
              <a:rPr lang="fa-IR" dirty="0">
                <a:solidFill>
                  <a:schemeClr val="bg1"/>
                </a:solidFill>
              </a:rPr>
              <a:t> بخش را فراهم می کند. از فلز ساخته شده است و دارای سه </a:t>
            </a:r>
            <a:r>
              <a:rPr lang="fa-IR" dirty="0" err="1">
                <a:solidFill>
                  <a:schemeClr val="bg1"/>
                </a:solidFill>
              </a:rPr>
              <a:t>سوپاپ</a:t>
            </a:r>
            <a:r>
              <a:rPr lang="fa-IR" dirty="0">
                <a:solidFill>
                  <a:schemeClr val="bg1"/>
                </a:solidFill>
              </a:rPr>
              <a:t> است، اما برخی از لوله ها دارای دریچه چهارم هستند و بدین ترتیب دامنه ابزار افزایش می یابد</a:t>
            </a:r>
            <a:endParaRPr lang="en-US" dirty="0">
              <a:solidFill>
                <a:schemeClr val="bg1"/>
              </a:solidFill>
            </a:endParaRPr>
          </a:p>
        </p:txBody>
      </p:sp>
      <p:sp>
        <p:nvSpPr>
          <p:cNvPr id="6" name="TextBox 5">
            <a:extLst>
              <a:ext uri="{FF2B5EF4-FFF2-40B4-BE49-F238E27FC236}">
                <a16:creationId xmlns:a16="http://schemas.microsoft.com/office/drawing/2014/main" id="{9A3B0FF5-AF19-424D-8BB0-9C10261A1A20}"/>
              </a:ext>
            </a:extLst>
          </p:cNvPr>
          <p:cNvSpPr txBox="1"/>
          <p:nvPr/>
        </p:nvSpPr>
        <p:spPr>
          <a:xfrm>
            <a:off x="6832517" y="1059729"/>
            <a:ext cx="2167378" cy="2585323"/>
          </a:xfrm>
          <a:prstGeom prst="rect">
            <a:avLst/>
          </a:prstGeom>
          <a:solidFill>
            <a:schemeClr val="tx1"/>
          </a:solidFill>
        </p:spPr>
        <p:txBody>
          <a:bodyPr wrap="square" rtlCol="0">
            <a:spAutoFit/>
          </a:bodyPr>
          <a:lstStyle/>
          <a:p>
            <a:pPr algn="r" rtl="1"/>
            <a:r>
              <a:rPr lang="fa-IR" b="1" dirty="0" err="1">
                <a:solidFill>
                  <a:srgbClr val="002060"/>
                </a:solidFill>
              </a:rPr>
              <a:t>هورنا</a:t>
            </a:r>
            <a:r>
              <a:rPr lang="fa-IR" b="1" dirty="0">
                <a:solidFill>
                  <a:srgbClr val="002060"/>
                </a:solidFill>
              </a:rPr>
              <a:t> </a:t>
            </a:r>
            <a:r>
              <a:rPr lang="fa-IR" dirty="0">
                <a:solidFill>
                  <a:schemeClr val="bg1"/>
                </a:solidFill>
              </a:rPr>
              <a:t>عموماً «فرنچ </a:t>
            </a:r>
            <a:r>
              <a:rPr lang="fa-IR" dirty="0" err="1">
                <a:solidFill>
                  <a:schemeClr val="bg1"/>
                </a:solidFill>
              </a:rPr>
              <a:t>هورن</a:t>
            </a:r>
            <a:r>
              <a:rPr lang="fa-IR" dirty="0">
                <a:solidFill>
                  <a:schemeClr val="bg1"/>
                </a:solidFill>
              </a:rPr>
              <a:t>» می نامند. دارای 4 دریچه مانند </a:t>
            </a:r>
            <a:r>
              <a:rPr lang="fa-IR" dirty="0" err="1">
                <a:solidFill>
                  <a:schemeClr val="bg1"/>
                </a:solidFill>
              </a:rPr>
              <a:t>ترومپت</a:t>
            </a:r>
            <a:r>
              <a:rPr lang="fa-IR" dirty="0">
                <a:solidFill>
                  <a:schemeClr val="bg1"/>
                </a:solidFill>
              </a:rPr>
              <a:t> و </a:t>
            </a:r>
            <a:r>
              <a:rPr lang="fa-IR" dirty="0" err="1">
                <a:solidFill>
                  <a:schemeClr val="bg1"/>
                </a:solidFill>
              </a:rPr>
              <a:t>کرنت</a:t>
            </a:r>
            <a:r>
              <a:rPr lang="fa-IR" dirty="0">
                <a:solidFill>
                  <a:schemeClr val="bg1"/>
                </a:solidFill>
              </a:rPr>
              <a:t> به جای دست راست با دست چپ نواخته می شود. این ساز موسیقی اولین بار توسط پادشاهان فرانسوی برای شکار پیچیده ساخته شد</a:t>
            </a:r>
            <a:endParaRPr lang="en-US" dirty="0">
              <a:solidFill>
                <a:schemeClr val="bg1"/>
              </a:solidFill>
            </a:endParaRPr>
          </a:p>
        </p:txBody>
      </p:sp>
    </p:spTree>
    <p:extLst>
      <p:ext uri="{BB962C8B-B14F-4D97-AF65-F5344CB8AC3E}">
        <p14:creationId xmlns:p14="http://schemas.microsoft.com/office/powerpoint/2010/main" val="3739930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FCACC7-C228-4BA0-9C74-61FFC6B47588}"/>
              </a:ext>
            </a:extLst>
          </p:cNvPr>
          <p:cNvSpPr>
            <a:spLocks noGrp="1"/>
          </p:cNvSpPr>
          <p:nvPr>
            <p:ph type="title"/>
          </p:nvPr>
        </p:nvSpPr>
        <p:spPr>
          <a:xfrm>
            <a:off x="1132513" y="257444"/>
            <a:ext cx="9973635" cy="1260963"/>
          </a:xfrm>
          <a:solidFill>
            <a:srgbClr val="C00000"/>
          </a:solidFill>
        </p:spPr>
        <p:txBody>
          <a:bodyPr>
            <a:noAutofit/>
          </a:bodyPr>
          <a:lstStyle/>
          <a:p>
            <a:pPr algn="ctr" rtl="1"/>
            <a:br>
              <a:rPr lang="fa-IR" dirty="0"/>
            </a:br>
            <a:r>
              <a:rPr lang="fa-IR" dirty="0"/>
              <a:t>لغت ضرب به معنای ضربه زدن است. سازهای موسیقی این گروه با ضرب، چیدن یا نواختن نواخته می شوند</a:t>
            </a:r>
            <a:endParaRPr lang="en-US" dirty="0"/>
          </a:p>
        </p:txBody>
      </p:sp>
      <p:pic>
        <p:nvPicPr>
          <p:cNvPr id="10" name="Content Placeholder 9">
            <a:extLst>
              <a:ext uri="{FF2B5EF4-FFF2-40B4-BE49-F238E27FC236}">
                <a16:creationId xmlns:a16="http://schemas.microsoft.com/office/drawing/2014/main" id="{8A3B7EFC-3686-4B27-A729-EC803F51928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32264" y="1790700"/>
            <a:ext cx="5321121" cy="3978275"/>
          </a:xfrm>
          <a:prstGeom prst="rect">
            <a:avLst/>
          </a:prstGeom>
        </p:spPr>
      </p:pic>
      <p:sp>
        <p:nvSpPr>
          <p:cNvPr id="2" name="TextBox 1">
            <a:extLst>
              <a:ext uri="{FF2B5EF4-FFF2-40B4-BE49-F238E27FC236}">
                <a16:creationId xmlns:a16="http://schemas.microsoft.com/office/drawing/2014/main" id="{B942958D-70D2-43AD-A59C-0849DE49EEA1}"/>
              </a:ext>
            </a:extLst>
          </p:cNvPr>
          <p:cNvSpPr txBox="1"/>
          <p:nvPr/>
        </p:nvSpPr>
        <p:spPr>
          <a:xfrm>
            <a:off x="6092824" y="3583581"/>
            <a:ext cx="2406428" cy="584775"/>
          </a:xfrm>
          <a:prstGeom prst="rect">
            <a:avLst/>
          </a:prstGeom>
          <a:noFill/>
        </p:spPr>
        <p:txBody>
          <a:bodyPr wrap="none" rtlCol="0">
            <a:spAutoFit/>
          </a:bodyPr>
          <a:lstStyle/>
          <a:p>
            <a:r>
              <a:rPr lang="fa-IR" sz="3200" dirty="0" err="1">
                <a:solidFill>
                  <a:schemeClr val="bg1"/>
                </a:solidFill>
              </a:rPr>
              <a:t>سازهاي</a:t>
            </a:r>
            <a:r>
              <a:rPr lang="fa-IR" sz="3200" dirty="0">
                <a:solidFill>
                  <a:schemeClr val="bg1"/>
                </a:solidFill>
              </a:rPr>
              <a:t> کوبه </a:t>
            </a:r>
            <a:r>
              <a:rPr lang="fa-IR" sz="3200" dirty="0" err="1">
                <a:solidFill>
                  <a:schemeClr val="bg1"/>
                </a:solidFill>
              </a:rPr>
              <a:t>اي</a:t>
            </a:r>
            <a:endParaRPr lang="en-US" sz="3200" dirty="0">
              <a:solidFill>
                <a:schemeClr val="bg1"/>
              </a:solidFill>
            </a:endParaRPr>
          </a:p>
        </p:txBody>
      </p:sp>
    </p:spTree>
    <p:extLst>
      <p:ext uri="{BB962C8B-B14F-4D97-AF65-F5344CB8AC3E}">
        <p14:creationId xmlns:p14="http://schemas.microsoft.com/office/powerpoint/2010/main" val="27000318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9249D8-A15E-4AEE-8E68-393756121012}"/>
              </a:ext>
            </a:extLst>
          </p:cNvPr>
          <p:cNvPicPr>
            <a:picLocks noChangeAspect="1"/>
          </p:cNvPicPr>
          <p:nvPr/>
        </p:nvPicPr>
        <p:blipFill rotWithShape="1">
          <a:blip r:embed="rId2">
            <a:extLst>
              <a:ext uri="{28A0092B-C50C-407E-A947-70E740481C1C}">
                <a14:useLocalDpi xmlns:a14="http://schemas.microsoft.com/office/drawing/2010/main" val="0"/>
              </a:ext>
            </a:extLst>
          </a:blip>
          <a:srcRect l="51241"/>
          <a:stretch/>
        </p:blipFill>
        <p:spPr>
          <a:xfrm>
            <a:off x="2491530" y="370119"/>
            <a:ext cx="1804107" cy="2688265"/>
          </a:xfrm>
          <a:prstGeom prst="rect">
            <a:avLst/>
          </a:prstGeom>
        </p:spPr>
      </p:pic>
      <p:pic>
        <p:nvPicPr>
          <p:cNvPr id="5" name="Picture 4">
            <a:extLst>
              <a:ext uri="{FF2B5EF4-FFF2-40B4-BE49-F238E27FC236}">
                <a16:creationId xmlns:a16="http://schemas.microsoft.com/office/drawing/2014/main" id="{50EE4A1A-F453-4EA1-A3EF-110CD541D1DF}"/>
              </a:ext>
            </a:extLst>
          </p:cNvPr>
          <p:cNvPicPr>
            <a:picLocks noChangeAspect="1"/>
          </p:cNvPicPr>
          <p:nvPr/>
        </p:nvPicPr>
        <p:blipFill rotWithShape="1">
          <a:blip r:embed="rId3">
            <a:extLst>
              <a:ext uri="{28A0092B-C50C-407E-A947-70E740481C1C}">
                <a14:useLocalDpi xmlns:a14="http://schemas.microsoft.com/office/drawing/2010/main" val="0"/>
              </a:ext>
            </a:extLst>
          </a:blip>
          <a:srcRect r="47377"/>
          <a:stretch/>
        </p:blipFill>
        <p:spPr>
          <a:xfrm>
            <a:off x="183812" y="3473388"/>
            <a:ext cx="2022493" cy="2778901"/>
          </a:xfrm>
          <a:prstGeom prst="rect">
            <a:avLst/>
          </a:prstGeom>
        </p:spPr>
      </p:pic>
      <p:pic>
        <p:nvPicPr>
          <p:cNvPr id="7" name="Picture 6">
            <a:extLst>
              <a:ext uri="{FF2B5EF4-FFF2-40B4-BE49-F238E27FC236}">
                <a16:creationId xmlns:a16="http://schemas.microsoft.com/office/drawing/2014/main" id="{EF2B82A1-CFE4-41C9-AE8D-3339F597852A}"/>
              </a:ext>
            </a:extLst>
          </p:cNvPr>
          <p:cNvPicPr>
            <a:picLocks noChangeAspect="1"/>
          </p:cNvPicPr>
          <p:nvPr/>
        </p:nvPicPr>
        <p:blipFill rotWithShape="1">
          <a:blip r:embed="rId4">
            <a:extLst>
              <a:ext uri="{28A0092B-C50C-407E-A947-70E740481C1C}">
                <a14:useLocalDpi xmlns:a14="http://schemas.microsoft.com/office/drawing/2010/main" val="0"/>
              </a:ext>
            </a:extLst>
          </a:blip>
          <a:srcRect l="53732"/>
          <a:stretch/>
        </p:blipFill>
        <p:spPr>
          <a:xfrm>
            <a:off x="7751427" y="445552"/>
            <a:ext cx="1859305" cy="2537401"/>
          </a:xfrm>
          <a:prstGeom prst="rect">
            <a:avLst/>
          </a:prstGeom>
        </p:spPr>
      </p:pic>
      <p:pic>
        <p:nvPicPr>
          <p:cNvPr id="9" name="Picture 8">
            <a:extLst>
              <a:ext uri="{FF2B5EF4-FFF2-40B4-BE49-F238E27FC236}">
                <a16:creationId xmlns:a16="http://schemas.microsoft.com/office/drawing/2014/main" id="{E91615D0-E876-464D-96BE-727AC0BA4704}"/>
              </a:ext>
            </a:extLst>
          </p:cNvPr>
          <p:cNvPicPr>
            <a:picLocks noChangeAspect="1"/>
          </p:cNvPicPr>
          <p:nvPr/>
        </p:nvPicPr>
        <p:blipFill rotWithShape="1">
          <a:blip r:embed="rId5">
            <a:extLst>
              <a:ext uri="{28A0092B-C50C-407E-A947-70E740481C1C}">
                <a14:useLocalDpi xmlns:a14="http://schemas.microsoft.com/office/drawing/2010/main" val="0"/>
              </a:ext>
            </a:extLst>
          </a:blip>
          <a:srcRect r="47843"/>
          <a:stretch/>
        </p:blipFill>
        <p:spPr>
          <a:xfrm>
            <a:off x="5592129" y="3076330"/>
            <a:ext cx="2572683" cy="3573016"/>
          </a:xfrm>
          <a:prstGeom prst="rect">
            <a:avLst/>
          </a:prstGeom>
        </p:spPr>
      </p:pic>
      <p:sp>
        <p:nvSpPr>
          <p:cNvPr id="6" name="TextBox 5">
            <a:extLst>
              <a:ext uri="{FF2B5EF4-FFF2-40B4-BE49-F238E27FC236}">
                <a16:creationId xmlns:a16="http://schemas.microsoft.com/office/drawing/2014/main" id="{EED5B779-F9F2-466E-A38C-AA8CB331B918}"/>
              </a:ext>
            </a:extLst>
          </p:cNvPr>
          <p:cNvSpPr txBox="1"/>
          <p:nvPr/>
        </p:nvSpPr>
        <p:spPr>
          <a:xfrm>
            <a:off x="8164812" y="3076330"/>
            <a:ext cx="2167378" cy="2585323"/>
          </a:xfrm>
          <a:prstGeom prst="rect">
            <a:avLst/>
          </a:prstGeom>
          <a:solidFill>
            <a:schemeClr val="tx1"/>
          </a:solidFill>
        </p:spPr>
        <p:txBody>
          <a:bodyPr wrap="square" rtlCol="0">
            <a:spAutoFit/>
          </a:bodyPr>
          <a:lstStyle/>
          <a:p>
            <a:pPr algn="r" rtl="1"/>
            <a:r>
              <a:rPr lang="fa-IR" b="1" dirty="0" err="1">
                <a:solidFill>
                  <a:srgbClr val="002060"/>
                </a:solidFill>
              </a:rPr>
              <a:t>پيانوفرته</a:t>
            </a:r>
            <a:r>
              <a:rPr lang="fa-IR" dirty="0">
                <a:solidFill>
                  <a:schemeClr val="bg1"/>
                </a:solidFill>
              </a:rPr>
              <a:t> عموماً به عنوان "پیانو" شناخته می شود. این محبوب ترین ساز مورد استفاده در خانه و همچنین در صحنه کنسرت است. سیم آن در داخل بدنه پیانو با چکش های کوچکی که توسط کیبورد کنترل می شود، زده می شود. </a:t>
            </a:r>
          </a:p>
        </p:txBody>
      </p:sp>
      <p:sp>
        <p:nvSpPr>
          <p:cNvPr id="8" name="TextBox 7">
            <a:extLst>
              <a:ext uri="{FF2B5EF4-FFF2-40B4-BE49-F238E27FC236}">
                <a16:creationId xmlns:a16="http://schemas.microsoft.com/office/drawing/2014/main" id="{04EE453C-E926-412D-96D0-50FE8ECA0126}"/>
              </a:ext>
            </a:extLst>
          </p:cNvPr>
          <p:cNvSpPr txBox="1"/>
          <p:nvPr/>
        </p:nvSpPr>
        <p:spPr>
          <a:xfrm>
            <a:off x="5539057" y="427743"/>
            <a:ext cx="2167378" cy="2862322"/>
          </a:xfrm>
          <a:prstGeom prst="rect">
            <a:avLst/>
          </a:prstGeom>
          <a:solidFill>
            <a:schemeClr val="tx1"/>
          </a:solidFill>
        </p:spPr>
        <p:txBody>
          <a:bodyPr wrap="square" rtlCol="0">
            <a:spAutoFit/>
          </a:bodyPr>
          <a:lstStyle/>
          <a:p>
            <a:pPr algn="r" rtl="1"/>
            <a:r>
              <a:rPr lang="fa-IR" b="1" dirty="0" err="1">
                <a:solidFill>
                  <a:srgbClr val="002060"/>
                </a:solidFill>
              </a:rPr>
              <a:t>چلستا</a:t>
            </a:r>
            <a:r>
              <a:rPr lang="fa-IR" dirty="0">
                <a:solidFill>
                  <a:schemeClr val="bg1"/>
                </a:solidFill>
              </a:rPr>
              <a:t> شبیه به یک </a:t>
            </a:r>
            <a:r>
              <a:rPr lang="fa-IR" dirty="0" err="1">
                <a:solidFill>
                  <a:schemeClr val="bg1"/>
                </a:solidFill>
              </a:rPr>
              <a:t>پیانوی</a:t>
            </a:r>
            <a:r>
              <a:rPr lang="fa-IR" dirty="0">
                <a:solidFill>
                  <a:schemeClr val="bg1"/>
                </a:solidFill>
              </a:rPr>
              <a:t> ایستاده کوچک است. توسط یک صفحه کلید اداره می شود. صفحات فولادی وقتی با یک چکش کوچک برخورد می کنند صدایی اثیری تولید می کند. بهتر است با جلوه های سبک و برازنده سازگار شود.</a:t>
            </a:r>
          </a:p>
        </p:txBody>
      </p:sp>
      <p:sp>
        <p:nvSpPr>
          <p:cNvPr id="10" name="TextBox 9">
            <a:extLst>
              <a:ext uri="{FF2B5EF4-FFF2-40B4-BE49-F238E27FC236}">
                <a16:creationId xmlns:a16="http://schemas.microsoft.com/office/drawing/2014/main" id="{E091BEED-BF40-488C-8DB9-50BEE2890237}"/>
              </a:ext>
            </a:extLst>
          </p:cNvPr>
          <p:cNvSpPr txBox="1"/>
          <p:nvPr/>
        </p:nvSpPr>
        <p:spPr>
          <a:xfrm>
            <a:off x="413890" y="370119"/>
            <a:ext cx="2167378" cy="3139321"/>
          </a:xfrm>
          <a:prstGeom prst="rect">
            <a:avLst/>
          </a:prstGeom>
          <a:solidFill>
            <a:schemeClr val="tx1"/>
          </a:solidFill>
        </p:spPr>
        <p:txBody>
          <a:bodyPr wrap="square" rtlCol="0">
            <a:spAutoFit/>
          </a:bodyPr>
          <a:lstStyle/>
          <a:p>
            <a:pPr algn="r" rtl="1"/>
            <a:r>
              <a:rPr lang="fa-IR" b="1" dirty="0" err="1">
                <a:solidFill>
                  <a:srgbClr val="002060"/>
                </a:solidFill>
              </a:rPr>
              <a:t>تیمپانی</a:t>
            </a:r>
            <a:r>
              <a:rPr lang="fa-IR" dirty="0">
                <a:solidFill>
                  <a:schemeClr val="bg1"/>
                </a:solidFill>
              </a:rPr>
              <a:t> در مجموعه های دو، چهار </a:t>
            </a:r>
            <a:r>
              <a:rPr lang="fa-IR" dirty="0" err="1">
                <a:solidFill>
                  <a:schemeClr val="bg1"/>
                </a:solidFill>
              </a:rPr>
              <a:t>تایی</a:t>
            </a:r>
            <a:r>
              <a:rPr lang="fa-IR" dirty="0">
                <a:solidFill>
                  <a:schemeClr val="bg1"/>
                </a:solidFill>
              </a:rPr>
              <a:t> شش طبل استفاده می شود. این یک پوسته مسی نیمکره ای است که در سراسر آن سر پوست گوساله کشیده شده توسط یک حلقه فلزی نگه داشته شده است. با دو چوب </a:t>
            </a:r>
            <a:r>
              <a:rPr lang="fa-IR" dirty="0" err="1">
                <a:solidFill>
                  <a:schemeClr val="bg1"/>
                </a:solidFill>
              </a:rPr>
              <a:t>بالشتکی</a:t>
            </a:r>
            <a:r>
              <a:rPr lang="fa-IR" dirty="0">
                <a:solidFill>
                  <a:schemeClr val="bg1"/>
                </a:solidFill>
              </a:rPr>
              <a:t> که ممکن است نرم یا سخت باشند بازی می شود.</a:t>
            </a:r>
          </a:p>
        </p:txBody>
      </p:sp>
      <p:sp>
        <p:nvSpPr>
          <p:cNvPr id="11" name="TextBox 10">
            <a:extLst>
              <a:ext uri="{FF2B5EF4-FFF2-40B4-BE49-F238E27FC236}">
                <a16:creationId xmlns:a16="http://schemas.microsoft.com/office/drawing/2014/main" id="{02C5539A-4E34-4916-8BF1-8AA06CDB1BF9}"/>
              </a:ext>
            </a:extLst>
          </p:cNvPr>
          <p:cNvSpPr txBox="1"/>
          <p:nvPr/>
        </p:nvSpPr>
        <p:spPr>
          <a:xfrm>
            <a:off x="2206305" y="3509440"/>
            <a:ext cx="2167378" cy="2308324"/>
          </a:xfrm>
          <a:prstGeom prst="rect">
            <a:avLst/>
          </a:prstGeom>
          <a:solidFill>
            <a:schemeClr val="tx1"/>
          </a:solidFill>
        </p:spPr>
        <p:txBody>
          <a:bodyPr wrap="square" rtlCol="0">
            <a:spAutoFit/>
          </a:bodyPr>
          <a:lstStyle/>
          <a:p>
            <a:pPr algn="r" rtl="1"/>
            <a:r>
              <a:rPr lang="fa-IR" b="1" dirty="0" err="1">
                <a:solidFill>
                  <a:srgbClr val="002060"/>
                </a:solidFill>
              </a:rPr>
              <a:t>زیلوفون</a:t>
            </a:r>
            <a:r>
              <a:rPr lang="fa-IR" dirty="0">
                <a:solidFill>
                  <a:srgbClr val="002060"/>
                </a:solidFill>
              </a:rPr>
              <a:t> از </a:t>
            </a:r>
            <a:r>
              <a:rPr lang="fa-IR" dirty="0" err="1">
                <a:solidFill>
                  <a:srgbClr val="002060"/>
                </a:solidFill>
              </a:rPr>
              <a:t>بلوک‌های</a:t>
            </a:r>
            <a:r>
              <a:rPr lang="fa-IR" dirty="0">
                <a:solidFill>
                  <a:srgbClr val="002060"/>
                </a:solidFill>
              </a:rPr>
              <a:t> چوبی </a:t>
            </a:r>
            <a:r>
              <a:rPr lang="fa-IR" dirty="0" err="1">
                <a:solidFill>
                  <a:srgbClr val="002060"/>
                </a:solidFill>
              </a:rPr>
              <a:t>تنظیم‌شده</a:t>
            </a:r>
            <a:r>
              <a:rPr lang="fa-IR" dirty="0">
                <a:solidFill>
                  <a:srgbClr val="002060"/>
                </a:solidFill>
              </a:rPr>
              <a:t> تشکیل شده است که در هنگام ضربه زدن، صدای خشک و </a:t>
            </a:r>
            <a:r>
              <a:rPr lang="fa-IR" dirty="0" err="1">
                <a:solidFill>
                  <a:srgbClr val="002060"/>
                </a:solidFill>
              </a:rPr>
              <a:t>واضحی</a:t>
            </a:r>
            <a:r>
              <a:rPr lang="fa-IR" dirty="0">
                <a:solidFill>
                  <a:srgbClr val="002060"/>
                </a:solidFill>
              </a:rPr>
              <a:t> تولید </a:t>
            </a:r>
            <a:r>
              <a:rPr lang="fa-IR" dirty="0" err="1">
                <a:solidFill>
                  <a:srgbClr val="002060"/>
                </a:solidFill>
              </a:rPr>
              <a:t>می‌کند</a:t>
            </a:r>
            <a:r>
              <a:rPr lang="fa-IR" dirty="0">
                <a:solidFill>
                  <a:srgbClr val="002060"/>
                </a:solidFill>
              </a:rPr>
              <a:t>. این اغلب در فرهنگ های بدوی، به ویژه در آفریقا استفاده می شود. </a:t>
            </a:r>
          </a:p>
        </p:txBody>
      </p:sp>
    </p:spTree>
    <p:extLst>
      <p:ext uri="{BB962C8B-B14F-4D97-AF65-F5344CB8AC3E}">
        <p14:creationId xmlns:p14="http://schemas.microsoft.com/office/powerpoint/2010/main" val="28191836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62CE69-E8E1-46F1-9AEF-9D2BD05D54F1}"/>
              </a:ext>
            </a:extLst>
          </p:cNvPr>
          <p:cNvPicPr>
            <a:picLocks noChangeAspect="1"/>
          </p:cNvPicPr>
          <p:nvPr/>
        </p:nvPicPr>
        <p:blipFill rotWithShape="1">
          <a:blip r:embed="rId2">
            <a:extLst>
              <a:ext uri="{28A0092B-C50C-407E-A947-70E740481C1C}">
                <a14:useLocalDpi xmlns:a14="http://schemas.microsoft.com/office/drawing/2010/main" val="0"/>
              </a:ext>
            </a:extLst>
          </a:blip>
          <a:srcRect r="49121"/>
          <a:stretch/>
        </p:blipFill>
        <p:spPr>
          <a:xfrm>
            <a:off x="821423" y="3151572"/>
            <a:ext cx="2450283" cy="3454604"/>
          </a:xfrm>
          <a:prstGeom prst="rect">
            <a:avLst/>
          </a:prstGeom>
        </p:spPr>
      </p:pic>
      <p:pic>
        <p:nvPicPr>
          <p:cNvPr id="5" name="Picture 4">
            <a:extLst>
              <a:ext uri="{FF2B5EF4-FFF2-40B4-BE49-F238E27FC236}">
                <a16:creationId xmlns:a16="http://schemas.microsoft.com/office/drawing/2014/main" id="{D50B2EF7-7BB7-41A9-ABCF-C182751A3607}"/>
              </a:ext>
            </a:extLst>
          </p:cNvPr>
          <p:cNvPicPr>
            <a:picLocks noChangeAspect="1"/>
          </p:cNvPicPr>
          <p:nvPr/>
        </p:nvPicPr>
        <p:blipFill rotWithShape="1">
          <a:blip r:embed="rId3">
            <a:extLst>
              <a:ext uri="{28A0092B-C50C-407E-A947-70E740481C1C}">
                <a14:useLocalDpi xmlns:a14="http://schemas.microsoft.com/office/drawing/2010/main" val="0"/>
              </a:ext>
            </a:extLst>
          </a:blip>
          <a:srcRect r="50240"/>
          <a:stretch/>
        </p:blipFill>
        <p:spPr>
          <a:xfrm>
            <a:off x="4119240" y="251824"/>
            <a:ext cx="1795000" cy="2736062"/>
          </a:xfrm>
          <a:prstGeom prst="rect">
            <a:avLst/>
          </a:prstGeom>
        </p:spPr>
      </p:pic>
      <p:pic>
        <p:nvPicPr>
          <p:cNvPr id="7" name="Picture 6">
            <a:extLst>
              <a:ext uri="{FF2B5EF4-FFF2-40B4-BE49-F238E27FC236}">
                <a16:creationId xmlns:a16="http://schemas.microsoft.com/office/drawing/2014/main" id="{A845EFC3-2CE5-4CED-8783-478A5FCA3478}"/>
              </a:ext>
            </a:extLst>
          </p:cNvPr>
          <p:cNvPicPr>
            <a:picLocks noChangeAspect="1"/>
          </p:cNvPicPr>
          <p:nvPr/>
        </p:nvPicPr>
        <p:blipFill rotWithShape="1">
          <a:blip r:embed="rId4">
            <a:extLst>
              <a:ext uri="{28A0092B-C50C-407E-A947-70E740481C1C}">
                <a14:useLocalDpi xmlns:a14="http://schemas.microsoft.com/office/drawing/2010/main" val="0"/>
              </a:ext>
            </a:extLst>
          </a:blip>
          <a:srcRect r="45909"/>
          <a:stretch/>
        </p:blipFill>
        <p:spPr>
          <a:xfrm>
            <a:off x="6096000" y="3151572"/>
            <a:ext cx="2553705" cy="3454604"/>
          </a:xfrm>
          <a:prstGeom prst="rect">
            <a:avLst/>
          </a:prstGeom>
        </p:spPr>
      </p:pic>
      <p:sp>
        <p:nvSpPr>
          <p:cNvPr id="6" name="TextBox 5">
            <a:extLst>
              <a:ext uri="{FF2B5EF4-FFF2-40B4-BE49-F238E27FC236}">
                <a16:creationId xmlns:a16="http://schemas.microsoft.com/office/drawing/2014/main" id="{1776CECE-075D-4AB6-B280-4F9E2885A018}"/>
              </a:ext>
            </a:extLst>
          </p:cNvPr>
          <p:cNvSpPr txBox="1"/>
          <p:nvPr/>
        </p:nvSpPr>
        <p:spPr>
          <a:xfrm>
            <a:off x="8649705" y="3160115"/>
            <a:ext cx="2167378" cy="2585323"/>
          </a:xfrm>
          <a:prstGeom prst="rect">
            <a:avLst/>
          </a:prstGeom>
          <a:solidFill>
            <a:schemeClr val="tx1"/>
          </a:solidFill>
        </p:spPr>
        <p:txBody>
          <a:bodyPr wrap="square" rtlCol="0">
            <a:spAutoFit/>
          </a:bodyPr>
          <a:lstStyle/>
          <a:p>
            <a:pPr algn="r" rtl="1"/>
            <a:r>
              <a:rPr lang="fa-IR" b="1" dirty="0">
                <a:solidFill>
                  <a:srgbClr val="002060"/>
                </a:solidFill>
              </a:rPr>
              <a:t>سنج</a:t>
            </a:r>
            <a:r>
              <a:rPr lang="fa-IR" dirty="0">
                <a:solidFill>
                  <a:schemeClr val="bg1"/>
                </a:solidFill>
              </a:rPr>
              <a:t> از دو صفحه برنجی دایره ای بزرگ با اندازه مساوی تشکیل شده است که کمی محدب ساخته شده </a:t>
            </a:r>
            <a:r>
              <a:rPr lang="fa-IR" dirty="0" err="1">
                <a:solidFill>
                  <a:schemeClr val="bg1"/>
                </a:solidFill>
              </a:rPr>
              <a:t>اند</a:t>
            </a:r>
            <a:r>
              <a:rPr lang="fa-IR" dirty="0">
                <a:solidFill>
                  <a:schemeClr val="bg1"/>
                </a:solidFill>
              </a:rPr>
              <a:t> به طوری که فقط لبه ها با هم تماس داشته باشند. آنها با یک حرکت </a:t>
            </a:r>
            <a:r>
              <a:rPr lang="fa-IR" dirty="0" err="1">
                <a:solidFill>
                  <a:schemeClr val="bg1"/>
                </a:solidFill>
              </a:rPr>
              <a:t>لغزشی</a:t>
            </a:r>
            <a:r>
              <a:rPr lang="fa-IR" dirty="0">
                <a:solidFill>
                  <a:schemeClr val="bg1"/>
                </a:solidFill>
              </a:rPr>
              <a:t> به هم کوبیده می شوند تا صدای تصادف ایجاد شود. </a:t>
            </a:r>
          </a:p>
        </p:txBody>
      </p:sp>
      <p:sp>
        <p:nvSpPr>
          <p:cNvPr id="8" name="TextBox 7">
            <a:extLst>
              <a:ext uri="{FF2B5EF4-FFF2-40B4-BE49-F238E27FC236}">
                <a16:creationId xmlns:a16="http://schemas.microsoft.com/office/drawing/2014/main" id="{5F3FF6A0-99C3-4742-BAC4-3D691194141B}"/>
              </a:ext>
            </a:extLst>
          </p:cNvPr>
          <p:cNvSpPr txBox="1"/>
          <p:nvPr/>
        </p:nvSpPr>
        <p:spPr>
          <a:xfrm>
            <a:off x="3271706" y="3151572"/>
            <a:ext cx="2167378" cy="2862322"/>
          </a:xfrm>
          <a:prstGeom prst="rect">
            <a:avLst/>
          </a:prstGeom>
          <a:solidFill>
            <a:schemeClr val="tx1"/>
          </a:solidFill>
        </p:spPr>
        <p:txBody>
          <a:bodyPr wrap="square" rtlCol="0">
            <a:spAutoFit/>
          </a:bodyPr>
          <a:lstStyle/>
          <a:p>
            <a:pPr algn="r" rtl="1"/>
            <a:r>
              <a:rPr lang="fa-IR" b="1" dirty="0">
                <a:solidFill>
                  <a:srgbClr val="002060"/>
                </a:solidFill>
              </a:rPr>
              <a:t>زنگ ها</a:t>
            </a:r>
            <a:r>
              <a:rPr lang="sr-Latn-RS" b="1" dirty="0">
                <a:solidFill>
                  <a:srgbClr val="002060"/>
                </a:solidFill>
              </a:rPr>
              <a:t> </a:t>
            </a:r>
            <a:r>
              <a:rPr lang="fa-IR" dirty="0">
                <a:solidFill>
                  <a:schemeClr val="bg1"/>
                </a:solidFill>
              </a:rPr>
              <a:t>صداهای زنگ </a:t>
            </a:r>
            <a:r>
              <a:rPr lang="fa-IR" dirty="0" err="1">
                <a:solidFill>
                  <a:schemeClr val="bg1"/>
                </a:solidFill>
              </a:rPr>
              <a:t>مانندی</a:t>
            </a:r>
            <a:r>
              <a:rPr lang="fa-IR" dirty="0">
                <a:solidFill>
                  <a:schemeClr val="bg1"/>
                </a:solidFill>
              </a:rPr>
              <a:t> تولید می کنند. </a:t>
            </a:r>
            <a:r>
              <a:rPr lang="fa-IR" b="1" dirty="0">
                <a:solidFill>
                  <a:srgbClr val="002060"/>
                </a:solidFill>
              </a:rPr>
              <a:t>زنگ ها</a:t>
            </a:r>
            <a:r>
              <a:rPr lang="sr-Latn-RS" b="1" dirty="0">
                <a:solidFill>
                  <a:srgbClr val="002060"/>
                </a:solidFill>
              </a:rPr>
              <a:t> </a:t>
            </a:r>
            <a:r>
              <a:rPr lang="fa-IR" dirty="0" err="1">
                <a:solidFill>
                  <a:schemeClr val="bg1"/>
                </a:solidFill>
              </a:rPr>
              <a:t>مجموعه‌ای</a:t>
            </a:r>
            <a:r>
              <a:rPr lang="fa-IR" dirty="0">
                <a:solidFill>
                  <a:schemeClr val="bg1"/>
                </a:solidFill>
              </a:rPr>
              <a:t> از </a:t>
            </a:r>
            <a:r>
              <a:rPr lang="fa-IR" dirty="0" err="1">
                <a:solidFill>
                  <a:schemeClr val="bg1"/>
                </a:solidFill>
              </a:rPr>
              <a:t>لوله‌های</a:t>
            </a:r>
            <a:r>
              <a:rPr lang="fa-IR" dirty="0">
                <a:solidFill>
                  <a:schemeClr val="bg1"/>
                </a:solidFill>
              </a:rPr>
              <a:t> فلزی هستند که از یک قاب فلزی آویزان </a:t>
            </a:r>
            <a:r>
              <a:rPr lang="fa-IR" dirty="0" err="1">
                <a:solidFill>
                  <a:schemeClr val="bg1"/>
                </a:solidFill>
              </a:rPr>
              <a:t>شده‌اند</a:t>
            </a:r>
            <a:r>
              <a:rPr lang="fa-IR" dirty="0">
                <a:solidFill>
                  <a:schemeClr val="bg1"/>
                </a:solidFill>
              </a:rPr>
              <a:t>، </a:t>
            </a:r>
            <a:r>
              <a:rPr lang="fa-IR" dirty="0" err="1">
                <a:solidFill>
                  <a:schemeClr val="bg1"/>
                </a:solidFill>
              </a:rPr>
              <a:t>به‌صورت</a:t>
            </a:r>
            <a:r>
              <a:rPr lang="fa-IR" dirty="0">
                <a:solidFill>
                  <a:schemeClr val="bg1"/>
                </a:solidFill>
              </a:rPr>
              <a:t> رنگی تنظیم شده و با یک چکش چوبی زده </a:t>
            </a:r>
            <a:r>
              <a:rPr lang="fa-IR" dirty="0" err="1">
                <a:solidFill>
                  <a:schemeClr val="bg1"/>
                </a:solidFill>
              </a:rPr>
              <a:t>می‌شوند</a:t>
            </a:r>
            <a:r>
              <a:rPr lang="fa-IR" dirty="0">
                <a:solidFill>
                  <a:schemeClr val="bg1"/>
                </a:solidFill>
              </a:rPr>
              <a:t>. آنها اثر </a:t>
            </a:r>
            <a:r>
              <a:rPr lang="fa-IR" dirty="0" err="1">
                <a:solidFill>
                  <a:schemeClr val="bg1"/>
                </a:solidFill>
              </a:rPr>
              <a:t>ناقوس</a:t>
            </a:r>
            <a:r>
              <a:rPr lang="fa-IR" dirty="0">
                <a:solidFill>
                  <a:schemeClr val="bg1"/>
                </a:solidFill>
              </a:rPr>
              <a:t> کلیسا را تولید می کنند.</a:t>
            </a:r>
          </a:p>
        </p:txBody>
      </p:sp>
      <p:sp>
        <p:nvSpPr>
          <p:cNvPr id="9" name="TextBox 8">
            <a:extLst>
              <a:ext uri="{FF2B5EF4-FFF2-40B4-BE49-F238E27FC236}">
                <a16:creationId xmlns:a16="http://schemas.microsoft.com/office/drawing/2014/main" id="{E14EB797-3292-46FD-A854-EC269BEF09E9}"/>
              </a:ext>
            </a:extLst>
          </p:cNvPr>
          <p:cNvSpPr txBox="1"/>
          <p:nvPr/>
        </p:nvSpPr>
        <p:spPr>
          <a:xfrm>
            <a:off x="5914240" y="251824"/>
            <a:ext cx="2167378" cy="2862322"/>
          </a:xfrm>
          <a:prstGeom prst="rect">
            <a:avLst/>
          </a:prstGeom>
          <a:solidFill>
            <a:schemeClr val="tx1"/>
          </a:solidFill>
        </p:spPr>
        <p:txBody>
          <a:bodyPr wrap="square" rtlCol="0">
            <a:spAutoFit/>
          </a:bodyPr>
          <a:lstStyle/>
          <a:p>
            <a:pPr algn="r" rtl="1"/>
            <a:r>
              <a:rPr lang="fa-IR" b="1" dirty="0" err="1">
                <a:solidFill>
                  <a:srgbClr val="002060"/>
                </a:solidFill>
              </a:rPr>
              <a:t>کاستنیت</a:t>
            </a:r>
            <a:r>
              <a:rPr lang="fa-IR" b="1" dirty="0">
                <a:solidFill>
                  <a:srgbClr val="002060"/>
                </a:solidFill>
              </a:rPr>
              <a:t> ها</a:t>
            </a:r>
            <a:r>
              <a:rPr lang="fa-IR" dirty="0">
                <a:solidFill>
                  <a:schemeClr val="bg1"/>
                </a:solidFill>
              </a:rPr>
              <a:t> متشکل از </a:t>
            </a:r>
            <a:r>
              <a:rPr lang="fa-IR" dirty="0" err="1">
                <a:solidFill>
                  <a:schemeClr val="bg1"/>
                </a:solidFill>
              </a:rPr>
              <a:t>کلاپرهای</a:t>
            </a:r>
            <a:r>
              <a:rPr lang="fa-IR" dirty="0">
                <a:solidFill>
                  <a:schemeClr val="bg1"/>
                </a:solidFill>
              </a:rPr>
              <a:t> چوبی فنجانی هستند که توسط رقصندگان اسپانیایی که به </a:t>
            </a:r>
            <a:r>
              <a:rPr lang="fa-IR" dirty="0" err="1">
                <a:solidFill>
                  <a:schemeClr val="bg1"/>
                </a:solidFill>
              </a:rPr>
              <a:t>دستانشان</a:t>
            </a:r>
            <a:r>
              <a:rPr lang="fa-IR" dirty="0">
                <a:solidFill>
                  <a:schemeClr val="bg1"/>
                </a:solidFill>
              </a:rPr>
              <a:t> وصل شده </a:t>
            </a:r>
            <a:r>
              <a:rPr lang="fa-IR" dirty="0" err="1">
                <a:solidFill>
                  <a:schemeClr val="bg1"/>
                </a:solidFill>
              </a:rPr>
              <a:t>اند</a:t>
            </a:r>
            <a:r>
              <a:rPr lang="fa-IR" dirty="0">
                <a:solidFill>
                  <a:schemeClr val="bg1"/>
                </a:solidFill>
              </a:rPr>
              <a:t> به صورت ریتمیک روی هم کلیک می کنند. در استفاده ارکسترال در دسته ای که تکان می خورد سوار می شوند.</a:t>
            </a:r>
          </a:p>
        </p:txBody>
      </p:sp>
    </p:spTree>
    <p:extLst>
      <p:ext uri="{BB962C8B-B14F-4D97-AF65-F5344CB8AC3E}">
        <p14:creationId xmlns:p14="http://schemas.microsoft.com/office/powerpoint/2010/main" val="25493027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D0C6C2-1C31-4CDC-840F-63988865E7B6}"/>
              </a:ext>
            </a:extLst>
          </p:cNvPr>
          <p:cNvPicPr>
            <a:picLocks noChangeAspect="1"/>
          </p:cNvPicPr>
          <p:nvPr/>
        </p:nvPicPr>
        <p:blipFill rotWithShape="1">
          <a:blip r:embed="rId2">
            <a:extLst>
              <a:ext uri="{28A0092B-C50C-407E-A947-70E740481C1C}">
                <a14:useLocalDpi xmlns:a14="http://schemas.microsoft.com/office/drawing/2010/main" val="0"/>
              </a:ext>
            </a:extLst>
          </a:blip>
          <a:srcRect l="51629"/>
          <a:stretch/>
        </p:blipFill>
        <p:spPr>
          <a:xfrm>
            <a:off x="3112316" y="2451427"/>
            <a:ext cx="1802163" cy="3258104"/>
          </a:xfrm>
          <a:prstGeom prst="rect">
            <a:avLst/>
          </a:prstGeom>
        </p:spPr>
      </p:pic>
      <p:pic>
        <p:nvPicPr>
          <p:cNvPr id="5" name="Picture 4">
            <a:extLst>
              <a:ext uri="{FF2B5EF4-FFF2-40B4-BE49-F238E27FC236}">
                <a16:creationId xmlns:a16="http://schemas.microsoft.com/office/drawing/2014/main" id="{C32DC3B9-8AED-4A93-8116-6DA71CC15445}"/>
              </a:ext>
            </a:extLst>
          </p:cNvPr>
          <p:cNvPicPr>
            <a:picLocks noChangeAspect="1"/>
          </p:cNvPicPr>
          <p:nvPr/>
        </p:nvPicPr>
        <p:blipFill rotWithShape="1">
          <a:blip r:embed="rId3">
            <a:extLst>
              <a:ext uri="{28A0092B-C50C-407E-A947-70E740481C1C}">
                <a14:useLocalDpi xmlns:a14="http://schemas.microsoft.com/office/drawing/2010/main" val="0"/>
              </a:ext>
            </a:extLst>
          </a:blip>
          <a:srcRect l="51168"/>
          <a:stretch/>
        </p:blipFill>
        <p:spPr>
          <a:xfrm>
            <a:off x="8539993" y="665209"/>
            <a:ext cx="2956590" cy="5133098"/>
          </a:xfrm>
          <a:prstGeom prst="rect">
            <a:avLst/>
          </a:prstGeom>
        </p:spPr>
      </p:pic>
      <p:sp>
        <p:nvSpPr>
          <p:cNvPr id="4" name="TextBox 3">
            <a:extLst>
              <a:ext uri="{FF2B5EF4-FFF2-40B4-BE49-F238E27FC236}">
                <a16:creationId xmlns:a16="http://schemas.microsoft.com/office/drawing/2014/main" id="{1D576EDE-2F49-4BDB-AF4E-F1186561EE01}"/>
              </a:ext>
            </a:extLst>
          </p:cNvPr>
          <p:cNvSpPr txBox="1"/>
          <p:nvPr/>
        </p:nvSpPr>
        <p:spPr>
          <a:xfrm>
            <a:off x="944938" y="2451427"/>
            <a:ext cx="2167378" cy="2585323"/>
          </a:xfrm>
          <a:prstGeom prst="rect">
            <a:avLst/>
          </a:prstGeom>
          <a:solidFill>
            <a:schemeClr val="tx1"/>
          </a:solidFill>
        </p:spPr>
        <p:txBody>
          <a:bodyPr wrap="square" rtlCol="0">
            <a:spAutoFit/>
          </a:bodyPr>
          <a:lstStyle/>
          <a:p>
            <a:pPr algn="r" rtl="1"/>
            <a:r>
              <a:rPr lang="fa-IR" b="1" dirty="0">
                <a:solidFill>
                  <a:srgbClr val="002060"/>
                </a:solidFill>
              </a:rPr>
              <a:t>طبل کوچک </a:t>
            </a:r>
            <a:r>
              <a:rPr lang="fa-IR" dirty="0">
                <a:solidFill>
                  <a:srgbClr val="002060"/>
                </a:solidFill>
              </a:rPr>
              <a:t>به عنوان "درام جانبی" شناخته می شود. طبل کوچکی است که دو سر آن روی پوسته ای فلزی کشیده شده است. سر بالایی که توسط نوازنده با دو چوب طبل خود ضربه می زند، </a:t>
            </a:r>
            <a:r>
              <a:rPr lang="fa-IR" dirty="0" err="1">
                <a:solidFill>
                  <a:srgbClr val="002060"/>
                </a:solidFill>
              </a:rPr>
              <a:t>باترهد</a:t>
            </a:r>
            <a:r>
              <a:rPr lang="fa-IR" dirty="0">
                <a:solidFill>
                  <a:srgbClr val="002060"/>
                </a:solidFill>
              </a:rPr>
              <a:t> نامیده می شود. </a:t>
            </a:r>
          </a:p>
        </p:txBody>
      </p:sp>
      <p:sp>
        <p:nvSpPr>
          <p:cNvPr id="6" name="TextBox 5">
            <a:extLst>
              <a:ext uri="{FF2B5EF4-FFF2-40B4-BE49-F238E27FC236}">
                <a16:creationId xmlns:a16="http://schemas.microsoft.com/office/drawing/2014/main" id="{4E689367-BA68-4F51-8026-57C5DAA98C06}"/>
              </a:ext>
            </a:extLst>
          </p:cNvPr>
          <p:cNvSpPr txBox="1"/>
          <p:nvPr/>
        </p:nvSpPr>
        <p:spPr>
          <a:xfrm>
            <a:off x="6372615" y="668449"/>
            <a:ext cx="2167378" cy="2585323"/>
          </a:xfrm>
          <a:prstGeom prst="rect">
            <a:avLst/>
          </a:prstGeom>
          <a:solidFill>
            <a:schemeClr val="tx1"/>
          </a:solidFill>
        </p:spPr>
        <p:txBody>
          <a:bodyPr wrap="square" rtlCol="0">
            <a:spAutoFit/>
          </a:bodyPr>
          <a:lstStyle/>
          <a:p>
            <a:pPr algn="r" rtl="1"/>
            <a:r>
              <a:rPr lang="fa-IR" b="1" dirty="0">
                <a:solidFill>
                  <a:srgbClr val="002060"/>
                </a:solidFill>
              </a:rPr>
              <a:t>طبل بزرگ</a:t>
            </a:r>
            <a:endParaRPr lang="sr-Latn-RS" b="1" dirty="0">
              <a:solidFill>
                <a:srgbClr val="002060"/>
              </a:solidFill>
            </a:endParaRPr>
          </a:p>
          <a:p>
            <a:pPr algn="r" rtl="1"/>
            <a:r>
              <a:rPr lang="fa-IR" dirty="0">
                <a:solidFill>
                  <a:schemeClr val="bg1"/>
                </a:solidFill>
              </a:rPr>
              <a:t>با نام ایتالیایی خود "</a:t>
            </a:r>
            <a:r>
              <a:rPr lang="en-US" dirty="0">
                <a:solidFill>
                  <a:schemeClr val="bg1"/>
                </a:solidFill>
              </a:rPr>
              <a:t>"Gran </a:t>
            </a:r>
            <a:r>
              <a:rPr lang="en-US" dirty="0" err="1">
                <a:solidFill>
                  <a:schemeClr val="bg1"/>
                </a:solidFill>
              </a:rPr>
              <a:t>cassa</a:t>
            </a:r>
            <a:r>
              <a:rPr lang="en-US" dirty="0">
                <a:solidFill>
                  <a:schemeClr val="bg1"/>
                </a:solidFill>
              </a:rPr>
              <a:t>". </a:t>
            </a:r>
            <a:r>
              <a:rPr lang="fa-IR" dirty="0">
                <a:solidFill>
                  <a:schemeClr val="bg1"/>
                </a:solidFill>
              </a:rPr>
              <a:t> یک درام بزرگ که از نظر اندازه و عمق و قطر متفاوت است. سرهای درام ضخیم تر و کشش آن بسیار کمتر از درام های کوچکتر است. </a:t>
            </a:r>
          </a:p>
        </p:txBody>
      </p:sp>
    </p:spTree>
    <p:extLst>
      <p:ext uri="{BB962C8B-B14F-4D97-AF65-F5344CB8AC3E}">
        <p14:creationId xmlns:p14="http://schemas.microsoft.com/office/powerpoint/2010/main" val="31122971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664529-41E5-471A-9CF5-7C2659936D21}"/>
              </a:ext>
            </a:extLst>
          </p:cNvPr>
          <p:cNvPicPr>
            <a:picLocks noChangeAspect="1"/>
          </p:cNvPicPr>
          <p:nvPr/>
        </p:nvPicPr>
        <p:blipFill rotWithShape="1">
          <a:blip r:embed="rId2">
            <a:extLst>
              <a:ext uri="{28A0092B-C50C-407E-A947-70E740481C1C}">
                <a14:useLocalDpi xmlns:a14="http://schemas.microsoft.com/office/drawing/2010/main" val="0"/>
              </a:ext>
            </a:extLst>
          </a:blip>
          <a:srcRect l="50295"/>
          <a:stretch/>
        </p:blipFill>
        <p:spPr>
          <a:xfrm>
            <a:off x="3389151" y="525490"/>
            <a:ext cx="2510379" cy="3584872"/>
          </a:xfrm>
          <a:prstGeom prst="rect">
            <a:avLst/>
          </a:prstGeom>
        </p:spPr>
      </p:pic>
      <p:pic>
        <p:nvPicPr>
          <p:cNvPr id="5" name="Picture 4">
            <a:extLst>
              <a:ext uri="{FF2B5EF4-FFF2-40B4-BE49-F238E27FC236}">
                <a16:creationId xmlns:a16="http://schemas.microsoft.com/office/drawing/2014/main" id="{07006354-BEEB-49F0-AA03-9C4AC6D6C239}"/>
              </a:ext>
            </a:extLst>
          </p:cNvPr>
          <p:cNvPicPr>
            <a:picLocks noChangeAspect="1"/>
          </p:cNvPicPr>
          <p:nvPr/>
        </p:nvPicPr>
        <p:blipFill rotWithShape="1">
          <a:blip r:embed="rId3">
            <a:extLst>
              <a:ext uri="{28A0092B-C50C-407E-A947-70E740481C1C}">
                <a14:useLocalDpi xmlns:a14="http://schemas.microsoft.com/office/drawing/2010/main" val="0"/>
              </a:ext>
            </a:extLst>
          </a:blip>
          <a:srcRect r="46950"/>
          <a:stretch/>
        </p:blipFill>
        <p:spPr>
          <a:xfrm>
            <a:off x="6498454" y="525490"/>
            <a:ext cx="2570045" cy="3605073"/>
          </a:xfrm>
          <a:prstGeom prst="rect">
            <a:avLst/>
          </a:prstGeom>
        </p:spPr>
      </p:pic>
      <p:pic>
        <p:nvPicPr>
          <p:cNvPr id="7" name="Picture 6">
            <a:extLst>
              <a:ext uri="{FF2B5EF4-FFF2-40B4-BE49-F238E27FC236}">
                <a16:creationId xmlns:a16="http://schemas.microsoft.com/office/drawing/2014/main" id="{7A5ED516-D23B-4E20-AF2C-0B5B2010BC65}"/>
              </a:ext>
            </a:extLst>
          </p:cNvPr>
          <p:cNvPicPr>
            <a:picLocks noChangeAspect="1"/>
          </p:cNvPicPr>
          <p:nvPr/>
        </p:nvPicPr>
        <p:blipFill rotWithShape="1">
          <a:blip r:embed="rId4">
            <a:extLst>
              <a:ext uri="{28A0092B-C50C-407E-A947-70E740481C1C}">
                <a14:useLocalDpi xmlns:a14="http://schemas.microsoft.com/office/drawing/2010/main" val="0"/>
              </a:ext>
            </a:extLst>
          </a:blip>
          <a:srcRect l="50746"/>
          <a:stretch/>
        </p:blipFill>
        <p:spPr>
          <a:xfrm>
            <a:off x="6316910" y="4291097"/>
            <a:ext cx="1702207" cy="2420559"/>
          </a:xfrm>
          <a:prstGeom prst="rect">
            <a:avLst/>
          </a:prstGeom>
        </p:spPr>
      </p:pic>
      <p:sp>
        <p:nvSpPr>
          <p:cNvPr id="6" name="TextBox 5">
            <a:extLst>
              <a:ext uri="{FF2B5EF4-FFF2-40B4-BE49-F238E27FC236}">
                <a16:creationId xmlns:a16="http://schemas.microsoft.com/office/drawing/2014/main" id="{5338B0CA-D122-4F6C-BEFE-8C8084527AA9}"/>
              </a:ext>
            </a:extLst>
          </p:cNvPr>
          <p:cNvSpPr txBox="1"/>
          <p:nvPr/>
        </p:nvSpPr>
        <p:spPr>
          <a:xfrm>
            <a:off x="1221773" y="525490"/>
            <a:ext cx="2167378" cy="2308324"/>
          </a:xfrm>
          <a:prstGeom prst="rect">
            <a:avLst/>
          </a:prstGeom>
          <a:solidFill>
            <a:schemeClr val="tx1"/>
          </a:solidFill>
        </p:spPr>
        <p:txBody>
          <a:bodyPr wrap="square" rtlCol="0">
            <a:spAutoFit/>
          </a:bodyPr>
          <a:lstStyle/>
          <a:p>
            <a:pPr algn="r" rtl="1"/>
            <a:r>
              <a:rPr lang="fa-IR" b="1" dirty="0" err="1">
                <a:solidFill>
                  <a:srgbClr val="002060"/>
                </a:solidFill>
              </a:rPr>
              <a:t>گونگ</a:t>
            </a:r>
            <a:r>
              <a:rPr lang="fa-IR" b="1" dirty="0">
                <a:solidFill>
                  <a:srgbClr val="002060"/>
                </a:solidFill>
              </a:rPr>
              <a:t> ها </a:t>
            </a:r>
            <a:r>
              <a:rPr lang="fa-IR" dirty="0">
                <a:solidFill>
                  <a:srgbClr val="002060"/>
                </a:solidFill>
              </a:rPr>
              <a:t>را "تام </a:t>
            </a:r>
            <a:r>
              <a:rPr lang="fa-IR" dirty="0" err="1">
                <a:solidFill>
                  <a:srgbClr val="002060"/>
                </a:solidFill>
              </a:rPr>
              <a:t>تام</a:t>
            </a:r>
            <a:r>
              <a:rPr lang="fa-IR" dirty="0">
                <a:solidFill>
                  <a:srgbClr val="002060"/>
                </a:solidFill>
              </a:rPr>
              <a:t>" با منشاء چینی نیز می نامند. یک دیسک دایره ای پهن از فلز کمی محدب با لبه های </a:t>
            </a:r>
            <a:r>
              <a:rPr lang="fa-IR" dirty="0" err="1">
                <a:solidFill>
                  <a:srgbClr val="002060"/>
                </a:solidFill>
              </a:rPr>
              <a:t>چرخانده</a:t>
            </a:r>
            <a:r>
              <a:rPr lang="fa-IR" dirty="0">
                <a:solidFill>
                  <a:srgbClr val="002060"/>
                </a:solidFill>
              </a:rPr>
              <a:t> به آن ظاهر یک صفحه کم عمق با اسلایدهای عمودی کم می دهد.</a:t>
            </a:r>
          </a:p>
        </p:txBody>
      </p:sp>
      <p:sp>
        <p:nvSpPr>
          <p:cNvPr id="8" name="TextBox 7">
            <a:extLst>
              <a:ext uri="{FF2B5EF4-FFF2-40B4-BE49-F238E27FC236}">
                <a16:creationId xmlns:a16="http://schemas.microsoft.com/office/drawing/2014/main" id="{D84E917C-550A-4ACF-8E08-4D5535FC36A9}"/>
              </a:ext>
            </a:extLst>
          </p:cNvPr>
          <p:cNvSpPr txBox="1"/>
          <p:nvPr/>
        </p:nvSpPr>
        <p:spPr>
          <a:xfrm>
            <a:off x="9068499" y="525490"/>
            <a:ext cx="2167378" cy="2308324"/>
          </a:xfrm>
          <a:prstGeom prst="rect">
            <a:avLst/>
          </a:prstGeom>
          <a:solidFill>
            <a:schemeClr val="tx1"/>
          </a:solidFill>
        </p:spPr>
        <p:txBody>
          <a:bodyPr wrap="square" rtlCol="0">
            <a:spAutoFit/>
          </a:bodyPr>
          <a:lstStyle/>
          <a:p>
            <a:pPr algn="r" rtl="1"/>
            <a:r>
              <a:rPr lang="fa-IR" b="1" dirty="0">
                <a:solidFill>
                  <a:srgbClr val="002060"/>
                </a:solidFill>
              </a:rPr>
              <a:t>مثلث</a:t>
            </a:r>
            <a:r>
              <a:rPr lang="fa-IR" dirty="0">
                <a:solidFill>
                  <a:srgbClr val="002060"/>
                </a:solidFill>
              </a:rPr>
              <a:t> یک میله گرد کوچک فولادی است که به شکل مثلث خم شده است که در انتهای بالایی باز می شود و با کوبنده ای از همان مواد زده می شود. لحن نافذ است و باید به قدری از آن استفاده کرد. </a:t>
            </a:r>
          </a:p>
        </p:txBody>
      </p:sp>
      <p:sp>
        <p:nvSpPr>
          <p:cNvPr id="9" name="TextBox 8">
            <a:extLst>
              <a:ext uri="{FF2B5EF4-FFF2-40B4-BE49-F238E27FC236}">
                <a16:creationId xmlns:a16="http://schemas.microsoft.com/office/drawing/2014/main" id="{AD5F6063-A623-48CD-9DBC-E0B39E02646F}"/>
              </a:ext>
            </a:extLst>
          </p:cNvPr>
          <p:cNvSpPr txBox="1"/>
          <p:nvPr/>
        </p:nvSpPr>
        <p:spPr>
          <a:xfrm>
            <a:off x="3489819" y="4291097"/>
            <a:ext cx="2827091" cy="2031325"/>
          </a:xfrm>
          <a:prstGeom prst="rect">
            <a:avLst/>
          </a:prstGeom>
          <a:solidFill>
            <a:schemeClr val="tx1"/>
          </a:solidFill>
        </p:spPr>
        <p:txBody>
          <a:bodyPr wrap="square" rtlCol="0">
            <a:spAutoFit/>
          </a:bodyPr>
          <a:lstStyle/>
          <a:p>
            <a:pPr algn="r" rtl="1"/>
            <a:r>
              <a:rPr lang="fa-IR" b="1" dirty="0" err="1">
                <a:solidFill>
                  <a:srgbClr val="002060"/>
                </a:solidFill>
              </a:rPr>
              <a:t>دایره‌زنگی</a:t>
            </a:r>
            <a:r>
              <a:rPr lang="fa-IR" b="1" dirty="0">
                <a:solidFill>
                  <a:srgbClr val="002060"/>
                </a:solidFill>
              </a:rPr>
              <a:t> </a:t>
            </a:r>
            <a:r>
              <a:rPr lang="fa-IR" dirty="0">
                <a:solidFill>
                  <a:schemeClr val="bg1"/>
                </a:solidFill>
              </a:rPr>
              <a:t>یک طبل کوچک تک سر است که پوسته آن در فواصل زمانی سوراخ می شود تا به نازل های آویزان آزاد ساخته شده از صفحات فلزی مدور که معمولاً به صورت جفت توسط یک سیم فلزی به هم متصل می شوند، اجازه دهد.</a:t>
            </a:r>
          </a:p>
        </p:txBody>
      </p:sp>
    </p:spTree>
    <p:extLst>
      <p:ext uri="{BB962C8B-B14F-4D97-AF65-F5344CB8AC3E}">
        <p14:creationId xmlns:p14="http://schemas.microsoft.com/office/powerpoint/2010/main" val="27901590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3922-A6D4-424C-A52B-DC03E33219C7}"/>
              </a:ext>
            </a:extLst>
          </p:cNvPr>
          <p:cNvSpPr>
            <a:spLocks noGrp="1"/>
          </p:cNvSpPr>
          <p:nvPr>
            <p:ph type="title"/>
          </p:nvPr>
        </p:nvSpPr>
        <p:spPr>
          <a:xfrm>
            <a:off x="1269385" y="269198"/>
            <a:ext cx="10026650" cy="655637"/>
          </a:xfrm>
        </p:spPr>
        <p:txBody>
          <a:bodyPr>
            <a:normAutofit/>
          </a:bodyPr>
          <a:lstStyle/>
          <a:p>
            <a:pPr algn="ctr" rtl="1"/>
            <a:r>
              <a:rPr lang="fa-IR" sz="3600" b="1" dirty="0"/>
              <a:t>ساز ها در ارکستر</a:t>
            </a:r>
            <a:endParaRPr lang="en-US" sz="3600" b="1" dirty="0"/>
          </a:p>
        </p:txBody>
      </p:sp>
      <p:pic>
        <p:nvPicPr>
          <p:cNvPr id="5" name="Picture 4">
            <a:extLst>
              <a:ext uri="{FF2B5EF4-FFF2-40B4-BE49-F238E27FC236}">
                <a16:creationId xmlns:a16="http://schemas.microsoft.com/office/drawing/2014/main" id="{D95F2551-51C4-49A2-B350-1DF06DCB16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8042" y="1393865"/>
            <a:ext cx="7409335" cy="5142950"/>
          </a:xfrm>
          <a:prstGeom prst="rect">
            <a:avLst/>
          </a:prstGeom>
        </p:spPr>
      </p:pic>
      <p:sp>
        <p:nvSpPr>
          <p:cNvPr id="6" name="TextBox 5">
            <a:extLst>
              <a:ext uri="{FF2B5EF4-FFF2-40B4-BE49-F238E27FC236}">
                <a16:creationId xmlns:a16="http://schemas.microsoft.com/office/drawing/2014/main" id="{CC2356D7-B7FE-46BD-8148-53B3F2B0D1AE}"/>
              </a:ext>
            </a:extLst>
          </p:cNvPr>
          <p:cNvSpPr txBox="1"/>
          <p:nvPr/>
        </p:nvSpPr>
        <p:spPr>
          <a:xfrm>
            <a:off x="3792955" y="924835"/>
            <a:ext cx="6093994" cy="369332"/>
          </a:xfrm>
          <a:prstGeom prst="rect">
            <a:avLst/>
          </a:prstGeom>
          <a:noFill/>
        </p:spPr>
        <p:txBody>
          <a:bodyPr wrap="square">
            <a:spAutoFit/>
          </a:bodyPr>
          <a:lstStyle/>
          <a:p>
            <a:r>
              <a:rPr lang="en-US" dirty="0">
                <a:hlinkClick r:id="rId3"/>
              </a:rPr>
              <a:t>https://www.youtube.com/watch?v=fd16sNr9T2Q</a:t>
            </a:r>
            <a:endParaRPr lang="en-US" dirty="0"/>
          </a:p>
        </p:txBody>
      </p:sp>
      <p:sp>
        <p:nvSpPr>
          <p:cNvPr id="3" name="TextBox 2">
            <a:extLst>
              <a:ext uri="{FF2B5EF4-FFF2-40B4-BE49-F238E27FC236}">
                <a16:creationId xmlns:a16="http://schemas.microsoft.com/office/drawing/2014/main" id="{97D49AB9-F210-4000-AAED-E7F57A462964}"/>
              </a:ext>
            </a:extLst>
          </p:cNvPr>
          <p:cNvSpPr txBox="1"/>
          <p:nvPr/>
        </p:nvSpPr>
        <p:spPr>
          <a:xfrm>
            <a:off x="3228156" y="6199464"/>
            <a:ext cx="1343638" cy="307777"/>
          </a:xfrm>
          <a:prstGeom prst="rect">
            <a:avLst/>
          </a:prstGeom>
          <a:solidFill>
            <a:schemeClr val="tx1"/>
          </a:solidFill>
        </p:spPr>
        <p:txBody>
          <a:bodyPr wrap="none" rtlCol="0">
            <a:spAutoFit/>
          </a:bodyPr>
          <a:lstStyle/>
          <a:p>
            <a:r>
              <a:rPr lang="fa-IR" sz="1400" b="1" i="0" dirty="0">
                <a:solidFill>
                  <a:schemeClr val="bg1"/>
                </a:solidFill>
              </a:rPr>
              <a:t>سازهای بادی چوبی</a:t>
            </a:r>
          </a:p>
        </p:txBody>
      </p:sp>
      <p:sp>
        <p:nvSpPr>
          <p:cNvPr id="7" name="TextBox 6">
            <a:extLst>
              <a:ext uri="{FF2B5EF4-FFF2-40B4-BE49-F238E27FC236}">
                <a16:creationId xmlns:a16="http://schemas.microsoft.com/office/drawing/2014/main" id="{DB0D4AE5-8A13-4F90-A67C-6F042EF1C6EB}"/>
              </a:ext>
            </a:extLst>
          </p:cNvPr>
          <p:cNvSpPr txBox="1"/>
          <p:nvPr/>
        </p:nvSpPr>
        <p:spPr>
          <a:xfrm>
            <a:off x="4709081" y="6329706"/>
            <a:ext cx="1386919" cy="307777"/>
          </a:xfrm>
          <a:prstGeom prst="rect">
            <a:avLst/>
          </a:prstGeom>
          <a:solidFill>
            <a:schemeClr val="tx1"/>
          </a:solidFill>
        </p:spPr>
        <p:txBody>
          <a:bodyPr wrap="none" rtlCol="0">
            <a:spAutoFit/>
          </a:bodyPr>
          <a:lstStyle/>
          <a:p>
            <a:pPr algn="r" rtl="1"/>
            <a:r>
              <a:rPr lang="fa-IR" sz="1400" b="1" i="0" dirty="0" err="1">
                <a:solidFill>
                  <a:schemeClr val="bg1"/>
                </a:solidFill>
              </a:rPr>
              <a:t>سازهاي</a:t>
            </a:r>
            <a:r>
              <a:rPr lang="fa-IR" sz="1400" b="1" i="0" dirty="0">
                <a:solidFill>
                  <a:schemeClr val="bg1"/>
                </a:solidFill>
              </a:rPr>
              <a:t> بادی برنجی</a:t>
            </a:r>
            <a:endParaRPr lang="sr-Latn-RS" sz="1400" b="1" i="0" dirty="0">
              <a:solidFill>
                <a:schemeClr val="bg1"/>
              </a:solidFill>
            </a:endParaRPr>
          </a:p>
        </p:txBody>
      </p:sp>
      <p:sp>
        <p:nvSpPr>
          <p:cNvPr id="8" name="TextBox 7">
            <a:extLst>
              <a:ext uri="{FF2B5EF4-FFF2-40B4-BE49-F238E27FC236}">
                <a16:creationId xmlns:a16="http://schemas.microsoft.com/office/drawing/2014/main" id="{2182F17C-BA1F-40B7-BD70-4AAEE3E32EA8}"/>
              </a:ext>
            </a:extLst>
          </p:cNvPr>
          <p:cNvSpPr txBox="1"/>
          <p:nvPr/>
        </p:nvSpPr>
        <p:spPr>
          <a:xfrm>
            <a:off x="6475341" y="6229038"/>
            <a:ext cx="1125629" cy="307777"/>
          </a:xfrm>
          <a:prstGeom prst="rect">
            <a:avLst/>
          </a:prstGeom>
          <a:solidFill>
            <a:schemeClr val="tx1"/>
          </a:solidFill>
        </p:spPr>
        <p:txBody>
          <a:bodyPr wrap="none" rtlCol="0">
            <a:spAutoFit/>
          </a:bodyPr>
          <a:lstStyle/>
          <a:p>
            <a:pPr algn="r" rtl="1"/>
            <a:r>
              <a:rPr lang="fa-IR" sz="1400" b="1" i="0" dirty="0">
                <a:solidFill>
                  <a:schemeClr val="bg1"/>
                </a:solidFill>
              </a:rPr>
              <a:t>سازهای </a:t>
            </a:r>
            <a:r>
              <a:rPr lang="fa-IR" sz="1400" b="1" i="0" dirty="0" err="1">
                <a:solidFill>
                  <a:schemeClr val="bg1"/>
                </a:solidFill>
              </a:rPr>
              <a:t>کوبه‌ای</a:t>
            </a:r>
            <a:endParaRPr lang="fa-IR" sz="1400" b="1" i="0" dirty="0">
              <a:solidFill>
                <a:schemeClr val="bg1"/>
              </a:solidFill>
            </a:endParaRPr>
          </a:p>
        </p:txBody>
      </p:sp>
      <p:sp>
        <p:nvSpPr>
          <p:cNvPr id="9" name="TextBox 8">
            <a:extLst>
              <a:ext uri="{FF2B5EF4-FFF2-40B4-BE49-F238E27FC236}">
                <a16:creationId xmlns:a16="http://schemas.microsoft.com/office/drawing/2014/main" id="{31247B18-5100-49BB-AE27-6807F35BEDDE}"/>
              </a:ext>
            </a:extLst>
          </p:cNvPr>
          <p:cNvSpPr txBox="1"/>
          <p:nvPr/>
        </p:nvSpPr>
        <p:spPr>
          <a:xfrm>
            <a:off x="8400476" y="6293821"/>
            <a:ext cx="787395" cy="307777"/>
          </a:xfrm>
          <a:prstGeom prst="rect">
            <a:avLst/>
          </a:prstGeom>
          <a:solidFill>
            <a:schemeClr val="tx1"/>
          </a:solidFill>
        </p:spPr>
        <p:txBody>
          <a:bodyPr wrap="none" rtlCol="0">
            <a:spAutoFit/>
          </a:bodyPr>
          <a:lstStyle/>
          <a:p>
            <a:pPr algn="r" rtl="1"/>
            <a:r>
              <a:rPr lang="fa-IR" sz="1400" b="1" i="0" dirty="0">
                <a:solidFill>
                  <a:schemeClr val="bg1"/>
                </a:solidFill>
              </a:rPr>
              <a:t>گروه </a:t>
            </a:r>
            <a:r>
              <a:rPr lang="fa-IR" sz="1400" b="1" i="0" dirty="0" err="1">
                <a:solidFill>
                  <a:schemeClr val="bg1"/>
                </a:solidFill>
              </a:rPr>
              <a:t>ويلن</a:t>
            </a:r>
            <a:endParaRPr lang="fa-IR" sz="1400" b="1" i="0" dirty="0">
              <a:solidFill>
                <a:schemeClr val="bg1"/>
              </a:solidFill>
            </a:endParaRPr>
          </a:p>
        </p:txBody>
      </p:sp>
    </p:spTree>
    <p:extLst>
      <p:ext uri="{BB962C8B-B14F-4D97-AF65-F5344CB8AC3E}">
        <p14:creationId xmlns:p14="http://schemas.microsoft.com/office/powerpoint/2010/main" val="3468395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2B0C6C-DB35-4078-A0FD-E600EE4CD252}"/>
              </a:ext>
            </a:extLst>
          </p:cNvPr>
          <p:cNvSpPr>
            <a:spLocks noGrp="1"/>
          </p:cNvSpPr>
          <p:nvPr>
            <p:ph type="title"/>
          </p:nvPr>
        </p:nvSpPr>
        <p:spPr/>
        <p:txBody>
          <a:bodyPr>
            <a:noAutofit/>
          </a:bodyPr>
          <a:lstStyle/>
          <a:p>
            <a:pPr algn="ctr" rtl="1"/>
            <a:r>
              <a:rPr lang="fa-IR" sz="4800" dirty="0">
                <a:latin typeface="+mn-lt"/>
                <a:cs typeface="Arial" panose="020B0604020202020204" pitchFamily="34" charset="0"/>
              </a:rPr>
              <a:t>سازها تقسیم  به ۴ </a:t>
            </a:r>
            <a:r>
              <a:rPr lang="fa-IR" sz="4800" dirty="0" err="1">
                <a:latin typeface="+mn-lt"/>
                <a:cs typeface="Arial" panose="020B0604020202020204" pitchFamily="34" charset="0"/>
              </a:rPr>
              <a:t>فاميل</a:t>
            </a:r>
            <a:r>
              <a:rPr lang="fa-IR" sz="4800" dirty="0">
                <a:latin typeface="+mn-lt"/>
                <a:cs typeface="Arial" panose="020B0604020202020204" pitchFamily="34" charset="0"/>
              </a:rPr>
              <a:t>:</a:t>
            </a:r>
            <a:endParaRPr lang="en-US" sz="4800" dirty="0">
              <a:latin typeface="+mn-lt"/>
              <a:cs typeface="Arial" panose="020B0604020202020204" pitchFamily="34" charset="0"/>
            </a:endParaRPr>
          </a:p>
        </p:txBody>
      </p:sp>
      <p:sp>
        <p:nvSpPr>
          <p:cNvPr id="3" name="Subtitle 2">
            <a:extLst>
              <a:ext uri="{FF2B5EF4-FFF2-40B4-BE49-F238E27FC236}">
                <a16:creationId xmlns:a16="http://schemas.microsoft.com/office/drawing/2014/main" id="{0A668390-348B-4DF0-8D67-D797F4A72234}"/>
              </a:ext>
            </a:extLst>
          </p:cNvPr>
          <p:cNvSpPr>
            <a:spLocks noGrp="1"/>
          </p:cNvSpPr>
          <p:nvPr>
            <p:ph idx="1"/>
          </p:nvPr>
        </p:nvSpPr>
        <p:spPr>
          <a:xfrm>
            <a:off x="3772366" y="1868487"/>
            <a:ext cx="5606526" cy="3978275"/>
          </a:xfrm>
        </p:spPr>
        <p:txBody>
          <a:bodyPr>
            <a:normAutofit/>
          </a:bodyPr>
          <a:lstStyle/>
          <a:p>
            <a:pPr marL="342900" indent="-342900" algn="r" rtl="1">
              <a:buFont typeface="Arial" panose="020B0604020202020204" pitchFamily="34" charset="0"/>
              <a:buChar char="•"/>
            </a:pPr>
            <a:r>
              <a:rPr lang="fa-IR" sz="3600" b="1" i="0" dirty="0"/>
              <a:t>سازهای زهی</a:t>
            </a:r>
            <a:endParaRPr lang="sr-Latn-RS" sz="3600" b="1" i="0" dirty="0"/>
          </a:p>
          <a:p>
            <a:pPr marL="342900" indent="-342900" algn="r" rtl="1">
              <a:buFont typeface="Arial" panose="020B0604020202020204" pitchFamily="34" charset="0"/>
              <a:buChar char="•"/>
            </a:pPr>
            <a:r>
              <a:rPr lang="fa-IR" sz="3600" b="1" i="0" dirty="0"/>
              <a:t>سازهای بادی چوبی</a:t>
            </a:r>
          </a:p>
          <a:p>
            <a:pPr marL="342900" indent="-342900" algn="r" rtl="1">
              <a:buFont typeface="Arial" panose="020B0604020202020204" pitchFamily="34" charset="0"/>
              <a:buChar char="•"/>
            </a:pPr>
            <a:r>
              <a:rPr lang="fa-IR" sz="3600" b="1" i="0" dirty="0"/>
              <a:t>ساز های بادی برنجی</a:t>
            </a:r>
            <a:endParaRPr lang="sr-Latn-RS" sz="3600" b="1" i="0" dirty="0"/>
          </a:p>
          <a:p>
            <a:pPr marL="342900" indent="-342900" algn="r" rtl="1">
              <a:buFont typeface="Arial" panose="020B0604020202020204" pitchFamily="34" charset="0"/>
              <a:buChar char="•"/>
            </a:pPr>
            <a:r>
              <a:rPr lang="fa-IR" sz="3600" b="1" i="0" dirty="0"/>
              <a:t>سازهای </a:t>
            </a:r>
            <a:r>
              <a:rPr lang="fa-IR" sz="3600" b="1" i="0" dirty="0" err="1"/>
              <a:t>کوبه‌ای</a:t>
            </a:r>
            <a:endParaRPr lang="fa-IR" sz="3600" b="1" i="0" dirty="0"/>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7817241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BA122A-13CB-4D00-871B-E933BAC2B4CA}"/>
              </a:ext>
            </a:extLst>
          </p:cNvPr>
          <p:cNvSpPr txBox="1"/>
          <p:nvPr/>
        </p:nvSpPr>
        <p:spPr>
          <a:xfrm>
            <a:off x="3331346" y="1384917"/>
            <a:ext cx="6094520" cy="369332"/>
          </a:xfrm>
          <a:prstGeom prst="rect">
            <a:avLst/>
          </a:prstGeom>
          <a:noFill/>
        </p:spPr>
        <p:txBody>
          <a:bodyPr wrap="square">
            <a:spAutoFit/>
          </a:bodyPr>
          <a:lstStyle/>
          <a:p>
            <a:r>
              <a:rPr lang="en-US" dirty="0">
                <a:solidFill>
                  <a:schemeClr val="bg2">
                    <a:lumMod val="20000"/>
                    <a:lumOff val="80000"/>
                  </a:schemeClr>
                </a:solidFill>
                <a:hlinkClick r:id="rId2">
                  <a:extLst>
                    <a:ext uri="{A12FA001-AC4F-418D-AE19-62706E023703}">
                      <ahyp:hlinkClr xmlns:ahyp="http://schemas.microsoft.com/office/drawing/2018/hyperlinkcolor" val="tx"/>
                    </a:ext>
                  </a:extLst>
                </a:hlinkClick>
              </a:rPr>
              <a:t>https://www.youtube.com/watch?v=-nzckoISaE4</a:t>
            </a:r>
            <a:endParaRPr lang="en-US" dirty="0">
              <a:solidFill>
                <a:schemeClr val="bg2">
                  <a:lumMod val="20000"/>
                  <a:lumOff val="80000"/>
                </a:schemeClr>
              </a:solidFill>
            </a:endParaRPr>
          </a:p>
        </p:txBody>
      </p:sp>
      <p:sp>
        <p:nvSpPr>
          <p:cNvPr id="4" name="TextBox 3">
            <a:extLst>
              <a:ext uri="{FF2B5EF4-FFF2-40B4-BE49-F238E27FC236}">
                <a16:creationId xmlns:a16="http://schemas.microsoft.com/office/drawing/2014/main" id="{B98F4EA1-0022-4AC9-8E25-322293E87BA4}"/>
              </a:ext>
            </a:extLst>
          </p:cNvPr>
          <p:cNvSpPr txBox="1"/>
          <p:nvPr/>
        </p:nvSpPr>
        <p:spPr>
          <a:xfrm>
            <a:off x="8453089" y="1409744"/>
            <a:ext cx="2938509" cy="369332"/>
          </a:xfrm>
          <a:prstGeom prst="rect">
            <a:avLst/>
          </a:prstGeom>
          <a:noFill/>
        </p:spPr>
        <p:txBody>
          <a:bodyPr wrap="square" rtlCol="0">
            <a:spAutoFit/>
          </a:bodyPr>
          <a:lstStyle/>
          <a:p>
            <a:pPr algn="r" rtl="1"/>
            <a:r>
              <a:rPr lang="fa-IR" dirty="0" err="1"/>
              <a:t>الات</a:t>
            </a:r>
            <a:r>
              <a:rPr lang="fa-IR" dirty="0"/>
              <a:t> </a:t>
            </a:r>
            <a:r>
              <a:rPr lang="fa-IR" dirty="0" err="1"/>
              <a:t>موسيقي</a:t>
            </a:r>
            <a:r>
              <a:rPr lang="fa-IR" dirty="0"/>
              <a:t>:</a:t>
            </a:r>
            <a:endParaRPr lang="en-US" dirty="0"/>
          </a:p>
        </p:txBody>
      </p:sp>
      <p:sp>
        <p:nvSpPr>
          <p:cNvPr id="6" name="TextBox 5">
            <a:extLst>
              <a:ext uri="{FF2B5EF4-FFF2-40B4-BE49-F238E27FC236}">
                <a16:creationId xmlns:a16="http://schemas.microsoft.com/office/drawing/2014/main" id="{377B48F9-BAC4-4018-83CB-A4896DC6048F}"/>
              </a:ext>
            </a:extLst>
          </p:cNvPr>
          <p:cNvSpPr txBox="1"/>
          <p:nvPr/>
        </p:nvSpPr>
        <p:spPr>
          <a:xfrm>
            <a:off x="3331346" y="3700220"/>
            <a:ext cx="5999085" cy="369332"/>
          </a:xfrm>
          <a:prstGeom prst="rect">
            <a:avLst/>
          </a:prstGeom>
          <a:noFill/>
        </p:spPr>
        <p:txBody>
          <a:bodyPr wrap="square">
            <a:spAutoFit/>
          </a:bodyPr>
          <a:lstStyle/>
          <a:p>
            <a:r>
              <a:rPr lang="en-US" dirty="0">
                <a:hlinkClick r:id="rId3"/>
              </a:rPr>
              <a:t>https://www.youtube.com/watch?v=LhZ2N5KAWak</a:t>
            </a:r>
            <a:endParaRPr lang="en-US" dirty="0"/>
          </a:p>
        </p:txBody>
      </p:sp>
      <p:sp>
        <p:nvSpPr>
          <p:cNvPr id="9" name="TextBox 8">
            <a:extLst>
              <a:ext uri="{FF2B5EF4-FFF2-40B4-BE49-F238E27FC236}">
                <a16:creationId xmlns:a16="http://schemas.microsoft.com/office/drawing/2014/main" id="{2B7AB216-296F-4059-93B6-983BCC62A3CC}"/>
              </a:ext>
            </a:extLst>
          </p:cNvPr>
          <p:cNvSpPr txBox="1"/>
          <p:nvPr/>
        </p:nvSpPr>
        <p:spPr>
          <a:xfrm>
            <a:off x="3331346" y="2173236"/>
            <a:ext cx="6094520" cy="369332"/>
          </a:xfrm>
          <a:prstGeom prst="rect">
            <a:avLst/>
          </a:prstGeom>
          <a:noFill/>
        </p:spPr>
        <p:txBody>
          <a:bodyPr wrap="square">
            <a:spAutoFit/>
          </a:bodyPr>
          <a:lstStyle/>
          <a:p>
            <a:r>
              <a:rPr lang="en-US" dirty="0">
                <a:hlinkClick r:id="rId4">
                  <a:extLst>
                    <a:ext uri="{A12FA001-AC4F-418D-AE19-62706E023703}">
                      <ahyp:hlinkClr xmlns:ahyp="http://schemas.microsoft.com/office/drawing/2018/hyperlinkcolor" val="tx"/>
                    </a:ext>
                  </a:extLst>
                </a:hlinkClick>
              </a:rPr>
              <a:t>https://www.youtube.com/watch?v=on2FOpWJpks</a:t>
            </a:r>
            <a:endParaRPr lang="en-US" dirty="0"/>
          </a:p>
        </p:txBody>
      </p:sp>
      <p:sp>
        <p:nvSpPr>
          <p:cNvPr id="11" name="TextBox 10">
            <a:extLst>
              <a:ext uri="{FF2B5EF4-FFF2-40B4-BE49-F238E27FC236}">
                <a16:creationId xmlns:a16="http://schemas.microsoft.com/office/drawing/2014/main" id="{CD70CDCB-6854-4A71-BB33-72FAF6F4E016}"/>
              </a:ext>
            </a:extLst>
          </p:cNvPr>
          <p:cNvSpPr txBox="1"/>
          <p:nvPr/>
        </p:nvSpPr>
        <p:spPr>
          <a:xfrm>
            <a:off x="1791068" y="386983"/>
            <a:ext cx="9079637" cy="707886"/>
          </a:xfrm>
          <a:prstGeom prst="rect">
            <a:avLst/>
          </a:prstGeom>
          <a:noFill/>
        </p:spPr>
        <p:txBody>
          <a:bodyPr wrap="square" rtlCol="0">
            <a:spAutoFit/>
          </a:bodyPr>
          <a:lstStyle/>
          <a:p>
            <a:pPr algn="ctr" rtl="1"/>
            <a:r>
              <a:rPr lang="fa-IR" sz="4000" b="1" dirty="0">
                <a:ln w="6600">
                  <a:solidFill>
                    <a:schemeClr val="accent2"/>
                  </a:solidFill>
                  <a:prstDash val="solid"/>
                </a:ln>
                <a:solidFill>
                  <a:srgbClr val="FFFFFF"/>
                </a:solidFill>
                <a:effectLst>
                  <a:outerShdw dist="38100" dir="2700000" algn="tl" rotWithShape="0">
                    <a:schemeClr val="accent2"/>
                  </a:outerShdw>
                </a:effectLst>
              </a:rPr>
              <a:t>ساز ها </a:t>
            </a:r>
            <a:r>
              <a:rPr lang="fa-IR" sz="4000" b="1" dirty="0" err="1">
                <a:ln w="6600">
                  <a:solidFill>
                    <a:schemeClr val="accent2"/>
                  </a:solidFill>
                  <a:prstDash val="solid"/>
                </a:ln>
                <a:solidFill>
                  <a:srgbClr val="FFFFFF"/>
                </a:solidFill>
                <a:effectLst>
                  <a:outerShdw dist="38100" dir="2700000" algn="tl" rotWithShape="0">
                    <a:schemeClr val="accent2"/>
                  </a:outerShdw>
                </a:effectLst>
              </a:rPr>
              <a:t>موسيقي</a:t>
            </a:r>
            <a:r>
              <a:rPr lang="fa-IR" sz="4000" b="1" dirty="0">
                <a:ln w="6600">
                  <a:solidFill>
                    <a:schemeClr val="accent2"/>
                  </a:solidFill>
                  <a:prstDash val="solid"/>
                </a:ln>
                <a:solidFill>
                  <a:srgbClr val="FFFFFF"/>
                </a:solidFill>
                <a:effectLst>
                  <a:outerShdw dist="38100" dir="2700000" algn="tl" rotWithShape="0">
                    <a:schemeClr val="accent2"/>
                  </a:outerShdw>
                </a:effectLst>
              </a:rPr>
              <a:t> و نوازندگان</a:t>
            </a:r>
            <a:endParaRPr lang="en-US" sz="40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2" name="TextBox 11">
            <a:extLst>
              <a:ext uri="{FF2B5EF4-FFF2-40B4-BE49-F238E27FC236}">
                <a16:creationId xmlns:a16="http://schemas.microsoft.com/office/drawing/2014/main" id="{35BEC8A6-E7BF-48D5-831E-AB40FE39A4AF}"/>
              </a:ext>
            </a:extLst>
          </p:cNvPr>
          <p:cNvSpPr txBox="1"/>
          <p:nvPr/>
        </p:nvSpPr>
        <p:spPr>
          <a:xfrm>
            <a:off x="8453089" y="2148409"/>
            <a:ext cx="2938509" cy="369332"/>
          </a:xfrm>
          <a:prstGeom prst="rect">
            <a:avLst/>
          </a:prstGeom>
          <a:noFill/>
        </p:spPr>
        <p:txBody>
          <a:bodyPr wrap="square" rtlCol="0">
            <a:spAutoFit/>
          </a:bodyPr>
          <a:lstStyle/>
          <a:p>
            <a:pPr algn="r" rtl="1"/>
            <a:r>
              <a:rPr lang="fa-IR" dirty="0" err="1"/>
              <a:t>الات</a:t>
            </a:r>
            <a:r>
              <a:rPr lang="fa-IR" dirty="0"/>
              <a:t> </a:t>
            </a:r>
            <a:r>
              <a:rPr lang="fa-IR" dirty="0" err="1"/>
              <a:t>موسيقي</a:t>
            </a:r>
            <a:r>
              <a:rPr lang="fa-IR" dirty="0"/>
              <a:t> به زبان </a:t>
            </a:r>
            <a:r>
              <a:rPr lang="fa-IR" dirty="0" err="1"/>
              <a:t>صربي</a:t>
            </a:r>
            <a:r>
              <a:rPr lang="fa-IR" dirty="0"/>
              <a:t>:</a:t>
            </a:r>
            <a:endParaRPr lang="en-US" dirty="0"/>
          </a:p>
        </p:txBody>
      </p:sp>
      <p:sp>
        <p:nvSpPr>
          <p:cNvPr id="13" name="TextBox 12">
            <a:extLst>
              <a:ext uri="{FF2B5EF4-FFF2-40B4-BE49-F238E27FC236}">
                <a16:creationId xmlns:a16="http://schemas.microsoft.com/office/drawing/2014/main" id="{C3EF97CC-D8B1-48CC-8C96-44D7CC25DF40}"/>
              </a:ext>
            </a:extLst>
          </p:cNvPr>
          <p:cNvSpPr txBox="1"/>
          <p:nvPr/>
        </p:nvSpPr>
        <p:spPr>
          <a:xfrm>
            <a:off x="8453089" y="3709870"/>
            <a:ext cx="2938509" cy="369332"/>
          </a:xfrm>
          <a:prstGeom prst="rect">
            <a:avLst/>
          </a:prstGeom>
          <a:noFill/>
        </p:spPr>
        <p:txBody>
          <a:bodyPr wrap="square" rtlCol="0">
            <a:spAutoFit/>
          </a:bodyPr>
          <a:lstStyle/>
          <a:p>
            <a:pPr algn="r" rtl="1"/>
            <a:r>
              <a:rPr lang="fa-IR" dirty="0"/>
              <a:t>اسم </a:t>
            </a:r>
            <a:r>
              <a:rPr lang="fa-IR" dirty="0" err="1"/>
              <a:t>هاي</a:t>
            </a:r>
            <a:r>
              <a:rPr lang="fa-IR" dirty="0"/>
              <a:t> نوازندگان:</a:t>
            </a:r>
            <a:endParaRPr lang="en-US" dirty="0"/>
          </a:p>
        </p:txBody>
      </p:sp>
    </p:spTree>
    <p:extLst>
      <p:ext uri="{BB962C8B-B14F-4D97-AF65-F5344CB8AC3E}">
        <p14:creationId xmlns:p14="http://schemas.microsoft.com/office/powerpoint/2010/main" val="37014358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9212622-2FE7-40E4-A8AB-8AFA0B1406E4}"/>
              </a:ext>
            </a:extLst>
          </p:cNvPr>
          <p:cNvSpPr txBox="1"/>
          <p:nvPr/>
        </p:nvSpPr>
        <p:spPr>
          <a:xfrm>
            <a:off x="1988886" y="1013715"/>
            <a:ext cx="8744217" cy="1362937"/>
          </a:xfrm>
          <a:prstGeom prst="rect">
            <a:avLst/>
          </a:prstGeom>
          <a:noFill/>
        </p:spPr>
        <p:txBody>
          <a:bodyPr wrap="square">
            <a:spAutoFit/>
          </a:bodyPr>
          <a:lstStyle/>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2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https://www.liveworksheets.com/worksheets/en/Music/Instruments/Instruments_it1393474kf</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4D2D07EB-E64B-46FF-AB96-76D804EFDCDE}"/>
              </a:ext>
            </a:extLst>
          </p:cNvPr>
          <p:cNvSpPr txBox="1"/>
          <p:nvPr/>
        </p:nvSpPr>
        <p:spPr>
          <a:xfrm>
            <a:off x="3906175" y="470517"/>
            <a:ext cx="3817398" cy="707886"/>
          </a:xfrm>
          <a:prstGeom prst="rect">
            <a:avLst/>
          </a:prstGeom>
          <a:noFill/>
        </p:spPr>
        <p:txBody>
          <a:bodyPr wrap="square" rtlCol="0">
            <a:spAutoFit/>
          </a:bodyPr>
          <a:lstStyle/>
          <a:p>
            <a:pPr algn="ctr" rtl="1"/>
            <a:r>
              <a:rPr lang="fa-IR" sz="4000" b="1" dirty="0" err="1">
                <a:ln w="6600">
                  <a:solidFill>
                    <a:schemeClr val="accent2"/>
                  </a:solidFill>
                  <a:prstDash val="solid"/>
                </a:ln>
                <a:solidFill>
                  <a:srgbClr val="FFFFFF"/>
                </a:solidFill>
                <a:effectLst>
                  <a:outerShdw dist="38100" dir="2700000" algn="tl" rotWithShape="0">
                    <a:schemeClr val="accent2"/>
                  </a:outerShdw>
                </a:effectLst>
              </a:rPr>
              <a:t>کاربرگ</a:t>
            </a:r>
            <a:endParaRPr lang="en-US" sz="40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8" name="TextBox 7">
            <a:extLst>
              <a:ext uri="{FF2B5EF4-FFF2-40B4-BE49-F238E27FC236}">
                <a16:creationId xmlns:a16="http://schemas.microsoft.com/office/drawing/2014/main" id="{94128946-A957-4BEA-909A-FF0DA4304DCA}"/>
              </a:ext>
            </a:extLst>
          </p:cNvPr>
          <p:cNvSpPr txBox="1"/>
          <p:nvPr/>
        </p:nvSpPr>
        <p:spPr>
          <a:xfrm>
            <a:off x="1829088" y="3961818"/>
            <a:ext cx="7152894" cy="865173"/>
          </a:xfrm>
          <a:prstGeom prst="rect">
            <a:avLst/>
          </a:prstGeom>
          <a:noFill/>
        </p:spPr>
        <p:txBody>
          <a:bodyPr wrap="square">
            <a:spAutoFit/>
          </a:bodyPr>
          <a:lstStyle/>
          <a:p>
            <a:pPr marL="0" marR="0">
              <a:lnSpc>
                <a:spcPct val="107000"/>
              </a:lnSpc>
              <a:spcBef>
                <a:spcPts val="0"/>
              </a:spcBef>
              <a:spcAft>
                <a:spcPts val="800"/>
              </a:spcAft>
            </a:pPr>
            <a:r>
              <a:rPr lang="en-US" sz="2400" u="sng" dirty="0">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https://www.liveworksheets.com/worksheets/en/Music/Instruments/Instrument_families_hm463417jp</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088F57CF-103B-48E0-BF16-43D17C04C197}"/>
              </a:ext>
            </a:extLst>
          </p:cNvPr>
          <p:cNvSpPr txBox="1"/>
          <p:nvPr/>
        </p:nvSpPr>
        <p:spPr>
          <a:xfrm>
            <a:off x="1908987" y="5523573"/>
            <a:ext cx="6094520" cy="470000"/>
          </a:xfrm>
          <a:prstGeom prst="rect">
            <a:avLst/>
          </a:prstGeom>
          <a:noFill/>
        </p:spPr>
        <p:txBody>
          <a:bodyPr wrap="square">
            <a:spAutoFit/>
          </a:bodyPr>
          <a:lstStyle/>
          <a:p>
            <a:pPr marL="0" marR="0">
              <a:lnSpc>
                <a:spcPct val="107000"/>
              </a:lnSpc>
              <a:spcBef>
                <a:spcPts val="0"/>
              </a:spcBef>
              <a:spcAft>
                <a:spcPts val="800"/>
              </a:spcAft>
            </a:pPr>
            <a:r>
              <a:rPr lang="en-US" sz="2400" u="sng" dirty="0">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https://www.liveworksheets.com/pq155530vq</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4D699823-6667-45B6-BBE8-9290227891E4}"/>
              </a:ext>
            </a:extLst>
          </p:cNvPr>
          <p:cNvSpPr txBox="1"/>
          <p:nvPr/>
        </p:nvSpPr>
        <p:spPr>
          <a:xfrm>
            <a:off x="1829088" y="2657735"/>
            <a:ext cx="8744216" cy="830997"/>
          </a:xfrm>
          <a:prstGeom prst="rect">
            <a:avLst/>
          </a:prstGeom>
          <a:noFill/>
        </p:spPr>
        <p:txBody>
          <a:bodyPr wrap="square">
            <a:spAutoFit/>
          </a:bodyPr>
          <a:lstStyle/>
          <a:p>
            <a:r>
              <a:rPr lang="en-US" sz="2400" dirty="0">
                <a:hlinkClick r:id="rId5"/>
              </a:rPr>
              <a:t>https://www.liveworksheets.com/worksheets/en/Music/Instruments/Identif_2%C2%BA_gp780223bn</a:t>
            </a:r>
            <a:endParaRPr lang="en-US" sz="2400" dirty="0"/>
          </a:p>
        </p:txBody>
      </p:sp>
    </p:spTree>
    <p:extLst>
      <p:ext uri="{BB962C8B-B14F-4D97-AF65-F5344CB8AC3E}">
        <p14:creationId xmlns:p14="http://schemas.microsoft.com/office/powerpoint/2010/main" val="30831937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3091A9-B31F-4A33-8C21-C19F203733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1863" y="1351347"/>
            <a:ext cx="6873537" cy="5065197"/>
          </a:xfrm>
          <a:prstGeom prst="rect">
            <a:avLst/>
          </a:prstGeom>
        </p:spPr>
      </p:pic>
      <p:sp>
        <p:nvSpPr>
          <p:cNvPr id="4" name="TextBox 3">
            <a:extLst>
              <a:ext uri="{FF2B5EF4-FFF2-40B4-BE49-F238E27FC236}">
                <a16:creationId xmlns:a16="http://schemas.microsoft.com/office/drawing/2014/main" id="{5B5A9714-0372-4B2E-B35F-E3AB411AF1A6}"/>
              </a:ext>
            </a:extLst>
          </p:cNvPr>
          <p:cNvSpPr txBox="1"/>
          <p:nvPr/>
        </p:nvSpPr>
        <p:spPr>
          <a:xfrm>
            <a:off x="2529640" y="738053"/>
            <a:ext cx="6093994" cy="369332"/>
          </a:xfrm>
          <a:prstGeom prst="rect">
            <a:avLst/>
          </a:prstGeom>
          <a:noFill/>
        </p:spPr>
        <p:txBody>
          <a:bodyPr wrap="square">
            <a:spAutoFit/>
          </a:bodyPr>
          <a:lstStyle/>
          <a:p>
            <a:r>
              <a:rPr lang="en-US" dirty="0">
                <a:hlinkClick r:id="rId3"/>
              </a:rPr>
              <a:t>https://www.youtube.com/watch?v=mdFrn89x74k</a:t>
            </a:r>
            <a:endParaRPr lang="en-US" dirty="0"/>
          </a:p>
        </p:txBody>
      </p:sp>
      <p:sp>
        <p:nvSpPr>
          <p:cNvPr id="2" name="TextBox 1">
            <a:extLst>
              <a:ext uri="{FF2B5EF4-FFF2-40B4-BE49-F238E27FC236}">
                <a16:creationId xmlns:a16="http://schemas.microsoft.com/office/drawing/2014/main" id="{E7F56CAC-9446-48B6-838D-B6C85071B684}"/>
              </a:ext>
            </a:extLst>
          </p:cNvPr>
          <p:cNvSpPr txBox="1"/>
          <p:nvPr/>
        </p:nvSpPr>
        <p:spPr>
          <a:xfrm>
            <a:off x="6710024" y="4860322"/>
            <a:ext cx="1242739" cy="646331"/>
          </a:xfrm>
          <a:prstGeom prst="rect">
            <a:avLst/>
          </a:prstGeom>
          <a:noFill/>
        </p:spPr>
        <p:txBody>
          <a:bodyPr wrap="square" rtlCol="0">
            <a:spAutoFit/>
          </a:bodyPr>
          <a:lstStyle/>
          <a:p>
            <a:pPr algn="r" rtl="1"/>
            <a:r>
              <a:rPr lang="fa-IR" sz="3600" b="1" dirty="0" err="1">
                <a:solidFill>
                  <a:schemeClr val="bg1"/>
                </a:solidFill>
              </a:rPr>
              <a:t>پايان</a:t>
            </a:r>
            <a:r>
              <a:rPr lang="fa-IR" sz="3600" b="1" dirty="0">
                <a:solidFill>
                  <a:schemeClr val="bg1"/>
                </a:solidFill>
              </a:rPr>
              <a:t>!!</a:t>
            </a:r>
            <a:endParaRPr lang="en-US" sz="3600" b="1" dirty="0">
              <a:solidFill>
                <a:schemeClr val="bg1"/>
              </a:solidFill>
            </a:endParaRPr>
          </a:p>
        </p:txBody>
      </p:sp>
    </p:spTree>
    <p:extLst>
      <p:ext uri="{BB962C8B-B14F-4D97-AF65-F5344CB8AC3E}">
        <p14:creationId xmlns:p14="http://schemas.microsoft.com/office/powerpoint/2010/main" val="22626556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1D65CC-635C-49F5-9424-6F4E9782AE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550F2FBB-A877-4937-BBA4-5984289B41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08534"/>
            <a:ext cx="4764505" cy="2680034"/>
          </a:xfrm>
          <a:prstGeom prst="rect">
            <a:avLst/>
          </a:prstGeom>
        </p:spPr>
      </p:pic>
    </p:spTree>
    <p:extLst>
      <p:ext uri="{BB962C8B-B14F-4D97-AF65-F5344CB8AC3E}">
        <p14:creationId xmlns:p14="http://schemas.microsoft.com/office/powerpoint/2010/main" val="2431129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9C30014-3A0C-49FA-8A53-F0B58AAF92FD}"/>
              </a:ext>
            </a:extLst>
          </p:cNvPr>
          <p:cNvSpPr txBox="1"/>
          <p:nvPr/>
        </p:nvSpPr>
        <p:spPr>
          <a:xfrm>
            <a:off x="7495141" y="3111024"/>
            <a:ext cx="2764595" cy="830997"/>
          </a:xfrm>
          <a:prstGeom prst="rect">
            <a:avLst/>
          </a:prstGeom>
          <a:noFill/>
        </p:spPr>
        <p:txBody>
          <a:bodyPr wrap="square">
            <a:spAutoFit/>
          </a:bodyPr>
          <a:lstStyle/>
          <a:p>
            <a:pPr algn="r" rtl="1"/>
            <a:r>
              <a:rPr lang="fa-IR" sz="2400" dirty="0" err="1">
                <a:latin typeface="Arial" panose="020B0604020202020204" pitchFamily="34" charset="0"/>
                <a:cs typeface="Arial" panose="020B0604020202020204" pitchFamily="34" charset="0"/>
              </a:rPr>
              <a:t>سازهاي</a:t>
            </a:r>
            <a:r>
              <a:rPr lang="fa-IR" sz="2400" dirty="0">
                <a:latin typeface="Arial" panose="020B0604020202020204" pitchFamily="34" charset="0"/>
                <a:cs typeface="Arial" panose="020B0604020202020204" pitchFamily="34" charset="0"/>
              </a:rPr>
              <a:t> </a:t>
            </a:r>
            <a:r>
              <a:rPr lang="fa-IR" sz="2400" dirty="0" err="1">
                <a:latin typeface="Arial" panose="020B0604020202020204" pitchFamily="34" charset="0"/>
                <a:cs typeface="Arial" panose="020B0604020202020204" pitchFamily="34" charset="0"/>
              </a:rPr>
              <a:t>زهي</a:t>
            </a:r>
            <a:r>
              <a:rPr lang="fa-IR" sz="2400" dirty="0">
                <a:latin typeface="Arial" panose="020B0604020202020204" pitchFamily="34" charset="0"/>
                <a:cs typeface="Arial" panose="020B0604020202020204" pitchFamily="34" charset="0"/>
              </a:rPr>
              <a:t> زه دارند تا نواختن </a:t>
            </a:r>
            <a:r>
              <a:rPr lang="fa-IR" sz="2400" dirty="0" err="1">
                <a:latin typeface="Arial" panose="020B0604020202020204" pitchFamily="34" charset="0"/>
                <a:cs typeface="Arial" panose="020B0604020202020204" pitchFamily="34" charset="0"/>
              </a:rPr>
              <a:t>موسيقي</a:t>
            </a:r>
            <a:endParaRPr lang="en-US" sz="2400" dirty="0">
              <a:latin typeface="Arial" panose="020B0604020202020204" pitchFamily="34" charset="0"/>
              <a:cs typeface="Arial" panose="020B0604020202020204" pitchFamily="34" charset="0"/>
            </a:endParaRPr>
          </a:p>
        </p:txBody>
      </p:sp>
      <p:sp>
        <p:nvSpPr>
          <p:cNvPr id="8" name="Title 7">
            <a:extLst>
              <a:ext uri="{FF2B5EF4-FFF2-40B4-BE49-F238E27FC236}">
                <a16:creationId xmlns:a16="http://schemas.microsoft.com/office/drawing/2014/main" id="{FDB4162E-8209-4DB1-8F73-053379066828}"/>
              </a:ext>
            </a:extLst>
          </p:cNvPr>
          <p:cNvSpPr>
            <a:spLocks noGrp="1"/>
          </p:cNvSpPr>
          <p:nvPr>
            <p:ph type="title"/>
          </p:nvPr>
        </p:nvSpPr>
        <p:spPr>
          <a:xfrm>
            <a:off x="1082675" y="603750"/>
            <a:ext cx="10026650" cy="655637"/>
          </a:xfrm>
          <a:solidFill>
            <a:schemeClr val="accent1"/>
          </a:solidFill>
        </p:spPr>
        <p:txBody>
          <a:bodyPr>
            <a:normAutofit fontScale="90000"/>
          </a:bodyPr>
          <a:lstStyle/>
          <a:p>
            <a:pPr algn="ctr" rtl="1"/>
            <a:r>
              <a:rPr lang="fa-IR" sz="2800" b="1" i="0" dirty="0">
                <a:latin typeface="Times New Roman" panose="02020603050405020304" pitchFamily="18" charset="0"/>
                <a:cs typeface="Times New Roman" panose="02020603050405020304" pitchFamily="18" charset="0"/>
              </a:rPr>
              <a:t>سازهای زهی </a:t>
            </a:r>
            <a:r>
              <a:rPr lang="fa-IR" b="1" dirty="0">
                <a:latin typeface="Times New Roman" panose="02020603050405020304" pitchFamily="18" charset="0"/>
                <a:cs typeface="Times New Roman" panose="02020603050405020304" pitchFamily="18" charset="0"/>
              </a:rPr>
              <a:t>عبارتند از </a:t>
            </a:r>
            <a:r>
              <a:rPr lang="fa-IR" b="1" dirty="0" err="1">
                <a:latin typeface="Times New Roman" panose="02020603050405020304" pitchFamily="18" charset="0"/>
                <a:cs typeface="Times New Roman" panose="02020603050405020304" pitchFamily="18" charset="0"/>
              </a:rPr>
              <a:t>ویولن</a:t>
            </a:r>
            <a:r>
              <a:rPr lang="fa-IR" b="1" dirty="0">
                <a:latin typeface="Times New Roman" panose="02020603050405020304" pitchFamily="18" charset="0"/>
                <a:cs typeface="Times New Roman" panose="02020603050405020304" pitchFamily="18" charset="0"/>
              </a:rPr>
              <a:t>،</a:t>
            </a:r>
            <a:br>
              <a:rPr lang="fa-IR" b="1" dirty="0">
                <a:latin typeface="Times New Roman" panose="02020603050405020304" pitchFamily="18" charset="0"/>
                <a:cs typeface="Times New Roman" panose="02020603050405020304" pitchFamily="18" charset="0"/>
              </a:rPr>
            </a:br>
            <a:r>
              <a:rPr lang="fa-IR" b="1" dirty="0">
                <a:latin typeface="Times New Roman" panose="02020603050405020304" pitchFamily="18" charset="0"/>
                <a:cs typeface="Times New Roman" panose="02020603050405020304" pitchFamily="18" charset="0"/>
              </a:rPr>
              <a:t> </a:t>
            </a:r>
            <a:r>
              <a:rPr lang="fa-IR" b="1" dirty="0" err="1">
                <a:latin typeface="Times New Roman" panose="02020603050405020304" pitchFamily="18" charset="0"/>
                <a:cs typeface="Times New Roman" panose="02020603050405020304" pitchFamily="18" charset="0"/>
              </a:rPr>
              <a:t>ویولا</a:t>
            </a:r>
            <a:r>
              <a:rPr lang="fa-IR" b="1" dirty="0">
                <a:latin typeface="Times New Roman" panose="02020603050405020304" pitchFamily="18" charset="0"/>
                <a:cs typeface="Times New Roman" panose="02020603050405020304" pitchFamily="18" charset="0"/>
              </a:rPr>
              <a:t>، </a:t>
            </a:r>
            <a:r>
              <a:rPr lang="fa-IR" b="1" dirty="0" err="1">
                <a:latin typeface="Times New Roman" panose="02020603050405020304" pitchFamily="18" charset="0"/>
                <a:cs typeface="Times New Roman" panose="02020603050405020304" pitchFamily="18" charset="0"/>
              </a:rPr>
              <a:t>ویولنسل</a:t>
            </a:r>
            <a:r>
              <a:rPr lang="fa-IR" b="1" dirty="0">
                <a:latin typeface="Times New Roman" panose="02020603050405020304" pitchFamily="18" charset="0"/>
                <a:cs typeface="Times New Roman" panose="02020603050405020304" pitchFamily="18" charset="0"/>
              </a:rPr>
              <a:t>، گیتار و کنترباس</a:t>
            </a:r>
            <a:br>
              <a:rPr lang="sr-Latn-RS" sz="2800" b="1" i="0" dirty="0"/>
            </a:br>
            <a:endParaRPr lang="en-US" dirty="0"/>
          </a:p>
        </p:txBody>
      </p:sp>
      <p:pic>
        <p:nvPicPr>
          <p:cNvPr id="11" name="Content Placeholder 10">
            <a:extLst>
              <a:ext uri="{FF2B5EF4-FFF2-40B4-BE49-F238E27FC236}">
                <a16:creationId xmlns:a16="http://schemas.microsoft.com/office/drawing/2014/main" id="{7FBE4F39-C7A7-426B-BF33-7D415504423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25178" y="1479615"/>
            <a:ext cx="5012223" cy="3978275"/>
          </a:xfrm>
          <a:prstGeom prst="rect">
            <a:avLst/>
          </a:prstGeom>
        </p:spPr>
      </p:pic>
      <p:sp>
        <p:nvSpPr>
          <p:cNvPr id="4" name="TextBox 3">
            <a:extLst>
              <a:ext uri="{FF2B5EF4-FFF2-40B4-BE49-F238E27FC236}">
                <a16:creationId xmlns:a16="http://schemas.microsoft.com/office/drawing/2014/main" id="{5EB984B0-55DB-46AD-9E7A-B6BBFCEC9EDD}"/>
              </a:ext>
            </a:extLst>
          </p:cNvPr>
          <p:cNvSpPr txBox="1"/>
          <p:nvPr/>
        </p:nvSpPr>
        <p:spPr>
          <a:xfrm>
            <a:off x="6111906" y="3830221"/>
            <a:ext cx="490230" cy="461665"/>
          </a:xfrm>
          <a:prstGeom prst="rect">
            <a:avLst/>
          </a:prstGeom>
          <a:noFill/>
          <a:ln>
            <a:solidFill>
              <a:schemeClr val="bg2"/>
            </a:solidFill>
          </a:ln>
        </p:spPr>
        <p:txBody>
          <a:bodyPr wrap="square" rtlCol="0">
            <a:spAutoFit/>
          </a:bodyPr>
          <a:lstStyle/>
          <a:p>
            <a:r>
              <a:rPr lang="fa-IR" sz="2400" b="1" dirty="0">
                <a:solidFill>
                  <a:schemeClr val="accent6">
                    <a:lumMod val="50000"/>
                  </a:schemeClr>
                </a:solidFill>
              </a:rPr>
              <a:t>زه</a:t>
            </a:r>
            <a:endParaRPr lang="en-US" sz="2400" b="1" dirty="0">
              <a:solidFill>
                <a:schemeClr val="accent6">
                  <a:lumMod val="50000"/>
                </a:schemeClr>
              </a:solidFill>
            </a:endParaRPr>
          </a:p>
        </p:txBody>
      </p:sp>
      <p:cxnSp>
        <p:nvCxnSpPr>
          <p:cNvPr id="9" name="Straight Arrow Connector 8">
            <a:extLst>
              <a:ext uri="{FF2B5EF4-FFF2-40B4-BE49-F238E27FC236}">
                <a16:creationId xmlns:a16="http://schemas.microsoft.com/office/drawing/2014/main" id="{F312463B-4AC6-42D1-976F-F315DDF91E12}"/>
              </a:ext>
            </a:extLst>
          </p:cNvPr>
          <p:cNvCxnSpPr>
            <a:cxnSpLocks/>
          </p:cNvCxnSpPr>
          <p:nvPr/>
        </p:nvCxnSpPr>
        <p:spPr>
          <a:xfrm flipH="1" flipV="1">
            <a:off x="4070039" y="3718312"/>
            <a:ext cx="2041867" cy="4083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EB5FBAD-B2B2-4F31-96F8-0FFD44CF5B65}"/>
              </a:ext>
            </a:extLst>
          </p:cNvPr>
          <p:cNvSpPr txBox="1"/>
          <p:nvPr/>
        </p:nvSpPr>
        <p:spPr>
          <a:xfrm>
            <a:off x="4821398" y="4346915"/>
            <a:ext cx="2208576" cy="830997"/>
          </a:xfrm>
          <a:prstGeom prst="rect">
            <a:avLst/>
          </a:prstGeom>
          <a:solidFill>
            <a:schemeClr val="tx1"/>
          </a:solidFill>
          <a:ln>
            <a:noFill/>
          </a:ln>
        </p:spPr>
        <p:txBody>
          <a:bodyPr wrap="square" rtlCol="0">
            <a:spAutoFit/>
          </a:bodyPr>
          <a:lstStyle/>
          <a:p>
            <a:pPr algn="r" rtl="1"/>
            <a:r>
              <a:rPr lang="fa-IR" sz="2400" b="1" dirty="0" err="1">
                <a:solidFill>
                  <a:schemeClr val="accent6">
                    <a:lumMod val="50000"/>
                  </a:schemeClr>
                </a:solidFill>
              </a:rPr>
              <a:t>سازهاي</a:t>
            </a:r>
            <a:endParaRPr lang="fa-IR" sz="2400" b="1" dirty="0">
              <a:solidFill>
                <a:schemeClr val="accent6">
                  <a:lumMod val="50000"/>
                </a:schemeClr>
              </a:solidFill>
            </a:endParaRPr>
          </a:p>
          <a:p>
            <a:pPr algn="r" rtl="1"/>
            <a:r>
              <a:rPr lang="fa-IR" sz="2400" b="1" dirty="0">
                <a:solidFill>
                  <a:schemeClr val="accent6">
                    <a:lumMod val="50000"/>
                  </a:schemeClr>
                </a:solidFill>
              </a:rPr>
              <a:t> </a:t>
            </a:r>
            <a:r>
              <a:rPr lang="fa-IR" sz="2400" b="1" dirty="0" err="1">
                <a:solidFill>
                  <a:schemeClr val="accent6">
                    <a:lumMod val="50000"/>
                  </a:schemeClr>
                </a:solidFill>
              </a:rPr>
              <a:t>زهي</a:t>
            </a:r>
            <a:endParaRPr lang="en-US" sz="2400" b="1" dirty="0">
              <a:solidFill>
                <a:schemeClr val="accent6">
                  <a:lumMod val="50000"/>
                </a:schemeClr>
              </a:solidFill>
            </a:endParaRPr>
          </a:p>
        </p:txBody>
      </p:sp>
    </p:spTree>
    <p:extLst>
      <p:ext uri="{BB962C8B-B14F-4D97-AF65-F5344CB8AC3E}">
        <p14:creationId xmlns:p14="http://schemas.microsoft.com/office/powerpoint/2010/main" val="4268183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5331F9-1637-4660-A6D9-73D8F74B655E}"/>
              </a:ext>
            </a:extLst>
          </p:cNvPr>
          <p:cNvPicPr>
            <a:picLocks noChangeAspect="1"/>
          </p:cNvPicPr>
          <p:nvPr/>
        </p:nvPicPr>
        <p:blipFill rotWithShape="1">
          <a:blip r:embed="rId2">
            <a:extLst>
              <a:ext uri="{28A0092B-C50C-407E-A947-70E740481C1C}">
                <a14:useLocalDpi xmlns:a14="http://schemas.microsoft.com/office/drawing/2010/main" val="0"/>
              </a:ext>
            </a:extLst>
          </a:blip>
          <a:srcRect l="52228"/>
          <a:stretch/>
        </p:blipFill>
        <p:spPr>
          <a:xfrm>
            <a:off x="2167377" y="726092"/>
            <a:ext cx="1635619" cy="4886029"/>
          </a:xfrm>
          <a:prstGeom prst="rect">
            <a:avLst/>
          </a:prstGeom>
        </p:spPr>
      </p:pic>
      <p:pic>
        <p:nvPicPr>
          <p:cNvPr id="7" name="Picture 6">
            <a:extLst>
              <a:ext uri="{FF2B5EF4-FFF2-40B4-BE49-F238E27FC236}">
                <a16:creationId xmlns:a16="http://schemas.microsoft.com/office/drawing/2014/main" id="{3A31A4D7-55A7-4333-B570-A05161B30387}"/>
              </a:ext>
            </a:extLst>
          </p:cNvPr>
          <p:cNvPicPr>
            <a:picLocks noChangeAspect="1"/>
          </p:cNvPicPr>
          <p:nvPr/>
        </p:nvPicPr>
        <p:blipFill rotWithShape="1">
          <a:blip r:embed="rId3">
            <a:extLst>
              <a:ext uri="{28A0092B-C50C-407E-A947-70E740481C1C}">
                <a14:useLocalDpi xmlns:a14="http://schemas.microsoft.com/office/drawing/2010/main" val="0"/>
              </a:ext>
            </a:extLst>
          </a:blip>
          <a:srcRect r="50262"/>
          <a:stretch/>
        </p:blipFill>
        <p:spPr>
          <a:xfrm>
            <a:off x="4000254" y="2768177"/>
            <a:ext cx="1783902" cy="3888419"/>
          </a:xfrm>
          <a:prstGeom prst="rect">
            <a:avLst/>
          </a:prstGeom>
        </p:spPr>
      </p:pic>
      <p:pic>
        <p:nvPicPr>
          <p:cNvPr id="8" name="Picture 7">
            <a:extLst>
              <a:ext uri="{FF2B5EF4-FFF2-40B4-BE49-F238E27FC236}">
                <a16:creationId xmlns:a16="http://schemas.microsoft.com/office/drawing/2014/main" id="{8A420F3B-87B8-40E2-B846-644157C874F3}"/>
              </a:ext>
            </a:extLst>
          </p:cNvPr>
          <p:cNvPicPr>
            <a:picLocks noChangeAspect="1"/>
          </p:cNvPicPr>
          <p:nvPr/>
        </p:nvPicPr>
        <p:blipFill rotWithShape="1">
          <a:blip r:embed="rId4">
            <a:extLst>
              <a:ext uri="{28A0092B-C50C-407E-A947-70E740481C1C}">
                <a14:useLocalDpi xmlns:a14="http://schemas.microsoft.com/office/drawing/2010/main" val="0"/>
              </a:ext>
            </a:extLst>
          </a:blip>
          <a:srcRect l="48656"/>
          <a:stretch/>
        </p:blipFill>
        <p:spPr>
          <a:xfrm>
            <a:off x="9844427" y="1562470"/>
            <a:ext cx="2030136" cy="4276759"/>
          </a:xfrm>
          <a:prstGeom prst="rect">
            <a:avLst/>
          </a:prstGeom>
        </p:spPr>
      </p:pic>
      <p:sp>
        <p:nvSpPr>
          <p:cNvPr id="2" name="TextBox 1">
            <a:extLst>
              <a:ext uri="{FF2B5EF4-FFF2-40B4-BE49-F238E27FC236}">
                <a16:creationId xmlns:a16="http://schemas.microsoft.com/office/drawing/2014/main" id="{89BBB68A-59A0-4A2E-8B7D-507F2D756F06}"/>
              </a:ext>
            </a:extLst>
          </p:cNvPr>
          <p:cNvSpPr txBox="1"/>
          <p:nvPr/>
        </p:nvSpPr>
        <p:spPr>
          <a:xfrm>
            <a:off x="7814291" y="1555604"/>
            <a:ext cx="2030136" cy="2031325"/>
          </a:xfrm>
          <a:prstGeom prst="rect">
            <a:avLst/>
          </a:prstGeom>
          <a:solidFill>
            <a:schemeClr val="tx1"/>
          </a:solidFill>
        </p:spPr>
        <p:txBody>
          <a:bodyPr wrap="square" rtlCol="0">
            <a:spAutoFit/>
          </a:bodyPr>
          <a:lstStyle/>
          <a:p>
            <a:pPr algn="r" rtl="1"/>
            <a:r>
              <a:rPr lang="fa-IR" b="1" dirty="0" err="1">
                <a:solidFill>
                  <a:schemeClr val="bg1"/>
                </a:solidFill>
              </a:rPr>
              <a:t>ویولا</a:t>
            </a:r>
            <a:r>
              <a:rPr lang="fa-IR" dirty="0">
                <a:solidFill>
                  <a:schemeClr val="bg1"/>
                </a:solidFill>
              </a:rPr>
              <a:t> بزرگتر از </a:t>
            </a:r>
            <a:r>
              <a:rPr lang="fa-IR" dirty="0" err="1">
                <a:solidFill>
                  <a:schemeClr val="bg1"/>
                </a:solidFill>
              </a:rPr>
              <a:t>ویولن</a:t>
            </a:r>
            <a:r>
              <a:rPr lang="fa-IR" dirty="0">
                <a:solidFill>
                  <a:schemeClr val="bg1"/>
                </a:solidFill>
              </a:rPr>
              <a:t> است. دارای زه های بلندتر، ضخیم تر و سنگین تر است. این یک ساز موسیقی ایده آل برای بیان طبیعت سوگوار و پرشور است</a:t>
            </a:r>
            <a:endParaRPr lang="en-US" dirty="0">
              <a:solidFill>
                <a:schemeClr val="bg1"/>
              </a:solidFill>
            </a:endParaRPr>
          </a:p>
        </p:txBody>
      </p:sp>
      <p:sp>
        <p:nvSpPr>
          <p:cNvPr id="3" name="TextBox 2">
            <a:extLst>
              <a:ext uri="{FF2B5EF4-FFF2-40B4-BE49-F238E27FC236}">
                <a16:creationId xmlns:a16="http://schemas.microsoft.com/office/drawing/2014/main" id="{73BB77E0-3273-4BFA-9A5B-C1B12E9650A7}"/>
              </a:ext>
            </a:extLst>
          </p:cNvPr>
          <p:cNvSpPr txBox="1"/>
          <p:nvPr/>
        </p:nvSpPr>
        <p:spPr>
          <a:xfrm>
            <a:off x="5704600" y="2768177"/>
            <a:ext cx="1822796" cy="2585323"/>
          </a:xfrm>
          <a:prstGeom prst="rect">
            <a:avLst/>
          </a:prstGeom>
          <a:solidFill>
            <a:schemeClr val="tx1"/>
          </a:solidFill>
        </p:spPr>
        <p:txBody>
          <a:bodyPr wrap="square" rtlCol="0">
            <a:spAutoFit/>
          </a:bodyPr>
          <a:lstStyle/>
          <a:p>
            <a:pPr algn="r" rtl="1"/>
            <a:r>
              <a:rPr lang="fa-IR" b="1" dirty="0" err="1">
                <a:solidFill>
                  <a:srgbClr val="002060"/>
                </a:solidFill>
              </a:rPr>
              <a:t>ویولن</a:t>
            </a:r>
            <a:r>
              <a:rPr lang="fa-IR" dirty="0">
                <a:solidFill>
                  <a:schemeClr val="bg1"/>
                </a:solidFill>
              </a:rPr>
              <a:t> دامنه صدای بسیار وسیعی دارد. به دلیل آهنگ </a:t>
            </a:r>
            <a:r>
              <a:rPr lang="fa-IR" dirty="0" err="1">
                <a:solidFill>
                  <a:schemeClr val="bg1"/>
                </a:solidFill>
              </a:rPr>
              <a:t>آوازش</a:t>
            </a:r>
            <a:r>
              <a:rPr lang="fa-IR" dirty="0">
                <a:solidFill>
                  <a:schemeClr val="bg1"/>
                </a:solidFill>
              </a:rPr>
              <a:t> که نزدیک ترین به صدای انسان است، تحسین می شود. بزرگترین سازنده </a:t>
            </a:r>
            <a:r>
              <a:rPr lang="fa-IR" dirty="0" err="1">
                <a:solidFill>
                  <a:schemeClr val="bg1"/>
                </a:solidFill>
              </a:rPr>
              <a:t>ویولن</a:t>
            </a:r>
            <a:r>
              <a:rPr lang="fa-IR" dirty="0">
                <a:solidFill>
                  <a:schemeClr val="bg1"/>
                </a:solidFill>
              </a:rPr>
              <a:t> ایتالیایی آنتونیو </a:t>
            </a:r>
            <a:r>
              <a:rPr lang="fa-IR" dirty="0" err="1">
                <a:solidFill>
                  <a:schemeClr val="bg1"/>
                </a:solidFill>
              </a:rPr>
              <a:t>استرادیواری</a:t>
            </a:r>
            <a:r>
              <a:rPr lang="fa-IR" dirty="0">
                <a:solidFill>
                  <a:schemeClr val="bg1"/>
                </a:solidFill>
              </a:rPr>
              <a:t> بود</a:t>
            </a:r>
            <a:endParaRPr lang="en-US" dirty="0">
              <a:solidFill>
                <a:schemeClr val="bg1"/>
              </a:solidFill>
            </a:endParaRPr>
          </a:p>
        </p:txBody>
      </p:sp>
      <p:sp>
        <p:nvSpPr>
          <p:cNvPr id="9" name="TextBox 8">
            <a:extLst>
              <a:ext uri="{FF2B5EF4-FFF2-40B4-BE49-F238E27FC236}">
                <a16:creationId xmlns:a16="http://schemas.microsoft.com/office/drawing/2014/main" id="{9610483B-1AC2-4383-9B66-B379137B6A23}"/>
              </a:ext>
            </a:extLst>
          </p:cNvPr>
          <p:cNvSpPr txBox="1"/>
          <p:nvPr/>
        </p:nvSpPr>
        <p:spPr>
          <a:xfrm>
            <a:off x="344581" y="724607"/>
            <a:ext cx="1822796" cy="2862322"/>
          </a:xfrm>
          <a:prstGeom prst="rect">
            <a:avLst/>
          </a:prstGeom>
          <a:solidFill>
            <a:schemeClr val="tx1"/>
          </a:solidFill>
        </p:spPr>
        <p:txBody>
          <a:bodyPr wrap="square" rtlCol="0">
            <a:spAutoFit/>
          </a:bodyPr>
          <a:lstStyle/>
          <a:p>
            <a:pPr algn="r" rtl="1"/>
            <a:r>
              <a:rPr lang="fa-IR" b="1" dirty="0">
                <a:solidFill>
                  <a:srgbClr val="002060"/>
                </a:solidFill>
              </a:rPr>
              <a:t>گیتار</a:t>
            </a:r>
            <a:r>
              <a:rPr lang="fa-IR" dirty="0">
                <a:solidFill>
                  <a:schemeClr val="bg1"/>
                </a:solidFill>
              </a:rPr>
              <a:t> یک ساز (</a:t>
            </a:r>
            <a:r>
              <a:rPr lang="fa-IR" dirty="0" err="1">
                <a:solidFill>
                  <a:schemeClr val="bg1"/>
                </a:solidFill>
              </a:rPr>
              <a:t>پیتزیکاتو</a:t>
            </a:r>
            <a:r>
              <a:rPr lang="fa-IR" dirty="0">
                <a:solidFill>
                  <a:schemeClr val="bg1"/>
                </a:solidFill>
              </a:rPr>
              <a:t>) است که پشتی صاف و دو طرف خمیده به داخل و شش زه دارد. گفته می شود که منشاء آن شرقی است. احیای علاقه به موسیقی گیتار توسط اسپانیایی ها انجام شد</a:t>
            </a:r>
            <a:endParaRPr lang="en-US" dirty="0">
              <a:solidFill>
                <a:schemeClr val="bg1"/>
              </a:solidFill>
            </a:endParaRPr>
          </a:p>
        </p:txBody>
      </p:sp>
    </p:spTree>
    <p:extLst>
      <p:ext uri="{BB962C8B-B14F-4D97-AF65-F5344CB8AC3E}">
        <p14:creationId xmlns:p14="http://schemas.microsoft.com/office/powerpoint/2010/main" val="933468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F6C5B75-BF2A-4A3F-ABA7-A847CB9A46DC}"/>
              </a:ext>
            </a:extLst>
          </p:cNvPr>
          <p:cNvPicPr>
            <a:picLocks noChangeAspect="1"/>
          </p:cNvPicPr>
          <p:nvPr/>
        </p:nvPicPr>
        <p:blipFill rotWithShape="1">
          <a:blip r:embed="rId2">
            <a:extLst>
              <a:ext uri="{28A0092B-C50C-407E-A947-70E740481C1C}">
                <a14:useLocalDpi xmlns:a14="http://schemas.microsoft.com/office/drawing/2010/main" val="0"/>
              </a:ext>
            </a:extLst>
          </a:blip>
          <a:srcRect r="50902"/>
          <a:stretch/>
        </p:blipFill>
        <p:spPr>
          <a:xfrm>
            <a:off x="870894" y="2170054"/>
            <a:ext cx="2115587" cy="4483440"/>
          </a:xfrm>
          <a:prstGeom prst="rect">
            <a:avLst/>
          </a:prstGeom>
        </p:spPr>
      </p:pic>
      <p:sp>
        <p:nvSpPr>
          <p:cNvPr id="10" name="TextBox 9">
            <a:extLst>
              <a:ext uri="{FF2B5EF4-FFF2-40B4-BE49-F238E27FC236}">
                <a16:creationId xmlns:a16="http://schemas.microsoft.com/office/drawing/2014/main" id="{47F7ECA4-E38C-4ADA-904A-0C28FA0ABDCB}"/>
              </a:ext>
            </a:extLst>
          </p:cNvPr>
          <p:cNvSpPr txBox="1"/>
          <p:nvPr/>
        </p:nvSpPr>
        <p:spPr>
          <a:xfrm>
            <a:off x="1373497" y="379066"/>
            <a:ext cx="3806302" cy="461665"/>
          </a:xfrm>
          <a:prstGeom prst="rect">
            <a:avLst/>
          </a:prstGeom>
          <a:noFill/>
        </p:spPr>
        <p:txBody>
          <a:bodyPr wrap="square">
            <a:spAutoFit/>
          </a:bodyPr>
          <a:lstStyle/>
          <a:p>
            <a:pPr algn="r" rtl="1"/>
            <a:r>
              <a:rPr lang="fa-IR" sz="2400" b="1" dirty="0">
                <a:ln w="6600">
                  <a:solidFill>
                    <a:schemeClr val="accent2"/>
                  </a:solidFill>
                  <a:prstDash val="solid"/>
                </a:ln>
                <a:solidFill>
                  <a:srgbClr val="FFFFFF"/>
                </a:solidFill>
                <a:effectLst>
                  <a:outerShdw dist="38100" dir="2700000" algn="tl" rotWithShape="0">
                    <a:schemeClr val="accent2"/>
                  </a:outerShdw>
                </a:effectLst>
              </a:rPr>
              <a:t>دو </a:t>
            </a:r>
            <a:r>
              <a:rPr lang="fa-IR" sz="2400" b="1" dirty="0" err="1">
                <a:ln w="6600">
                  <a:solidFill>
                    <a:schemeClr val="accent2"/>
                  </a:solidFill>
                  <a:prstDash val="solid"/>
                </a:ln>
                <a:solidFill>
                  <a:srgbClr val="FFFFFF"/>
                </a:solidFill>
                <a:effectLst>
                  <a:outerShdw dist="38100" dir="2700000" algn="tl" rotWithShape="0">
                    <a:schemeClr val="accent2"/>
                  </a:outerShdw>
                </a:effectLst>
              </a:rPr>
              <a:t>سلو</a:t>
            </a:r>
            <a:r>
              <a:rPr lang="fa-IR" sz="2400" b="1" dirty="0">
                <a:ln w="6600">
                  <a:solidFill>
                    <a:schemeClr val="accent2"/>
                  </a:solidFill>
                  <a:prstDash val="solid"/>
                </a:ln>
                <a:solidFill>
                  <a:srgbClr val="FFFFFF"/>
                </a:solidFill>
                <a:effectLst>
                  <a:outerShdw dist="38100" dir="2700000" algn="tl" rotWithShape="0">
                    <a:schemeClr val="accent2"/>
                  </a:outerShdw>
                </a:effectLst>
              </a:rPr>
              <a:t> میشناسید؟</a:t>
            </a:r>
            <a:endParaRPr lang="en-US" sz="2400" b="1" i="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2" name="TextBox 11">
            <a:extLst>
              <a:ext uri="{FF2B5EF4-FFF2-40B4-BE49-F238E27FC236}">
                <a16:creationId xmlns:a16="http://schemas.microsoft.com/office/drawing/2014/main" id="{A1AFF3F1-7B47-4E01-9D00-D7224D589A49}"/>
              </a:ext>
            </a:extLst>
          </p:cNvPr>
          <p:cNvSpPr txBox="1"/>
          <p:nvPr/>
        </p:nvSpPr>
        <p:spPr>
          <a:xfrm>
            <a:off x="296292" y="894585"/>
            <a:ext cx="6094520" cy="369332"/>
          </a:xfrm>
          <a:prstGeom prst="rect">
            <a:avLst/>
          </a:prstGeom>
          <a:noFill/>
        </p:spPr>
        <p:txBody>
          <a:bodyPr wrap="square">
            <a:spAutoFit/>
          </a:bodyPr>
          <a:lstStyle/>
          <a:p>
            <a:r>
              <a:rPr lang="en-US" dirty="0">
                <a:hlinkClick r:id="rId3"/>
              </a:rPr>
              <a:t>https://www.youtube.com/watch?v=D9LrEXF3USs</a:t>
            </a:r>
            <a:endParaRPr lang="en-US" dirty="0"/>
          </a:p>
        </p:txBody>
      </p:sp>
      <p:sp>
        <p:nvSpPr>
          <p:cNvPr id="14" name="TextBox 13">
            <a:extLst>
              <a:ext uri="{FF2B5EF4-FFF2-40B4-BE49-F238E27FC236}">
                <a16:creationId xmlns:a16="http://schemas.microsoft.com/office/drawing/2014/main" id="{D76FDABD-3805-454E-872D-87E70F6C7BE6}"/>
              </a:ext>
            </a:extLst>
          </p:cNvPr>
          <p:cNvSpPr txBox="1"/>
          <p:nvPr/>
        </p:nvSpPr>
        <p:spPr>
          <a:xfrm>
            <a:off x="270352" y="1379326"/>
            <a:ext cx="6094520" cy="369332"/>
          </a:xfrm>
          <a:prstGeom prst="rect">
            <a:avLst/>
          </a:prstGeom>
          <a:noFill/>
        </p:spPr>
        <p:txBody>
          <a:bodyPr wrap="square">
            <a:spAutoFit/>
          </a:bodyPr>
          <a:lstStyle/>
          <a:p>
            <a:r>
              <a:rPr lang="en-US" dirty="0">
                <a:hlinkClick r:id="rId4"/>
              </a:rPr>
              <a:t>https://www.youtube.com/watch?v=qGKqkwarK2o</a:t>
            </a:r>
            <a:endParaRPr lang="en-US" dirty="0"/>
          </a:p>
        </p:txBody>
      </p:sp>
      <p:pic>
        <p:nvPicPr>
          <p:cNvPr id="15" name="Picture 14">
            <a:extLst>
              <a:ext uri="{FF2B5EF4-FFF2-40B4-BE49-F238E27FC236}">
                <a16:creationId xmlns:a16="http://schemas.microsoft.com/office/drawing/2014/main" id="{A1BD3E98-88B1-4FD8-A005-0768EFE74FD4}"/>
              </a:ext>
            </a:extLst>
          </p:cNvPr>
          <p:cNvPicPr>
            <a:picLocks noChangeAspect="1"/>
          </p:cNvPicPr>
          <p:nvPr/>
        </p:nvPicPr>
        <p:blipFill rotWithShape="1">
          <a:blip r:embed="rId5">
            <a:extLst>
              <a:ext uri="{28A0092B-C50C-407E-A947-70E740481C1C}">
                <a14:useLocalDpi xmlns:a14="http://schemas.microsoft.com/office/drawing/2010/main" val="0"/>
              </a:ext>
            </a:extLst>
          </a:blip>
          <a:srcRect l="52358"/>
          <a:stretch/>
        </p:blipFill>
        <p:spPr>
          <a:xfrm>
            <a:off x="9110443" y="379066"/>
            <a:ext cx="2384831" cy="6236871"/>
          </a:xfrm>
          <a:prstGeom prst="rect">
            <a:avLst/>
          </a:prstGeom>
        </p:spPr>
      </p:pic>
      <p:sp>
        <p:nvSpPr>
          <p:cNvPr id="8" name="TextBox 7">
            <a:extLst>
              <a:ext uri="{FF2B5EF4-FFF2-40B4-BE49-F238E27FC236}">
                <a16:creationId xmlns:a16="http://schemas.microsoft.com/office/drawing/2014/main" id="{DFEF30A4-5DA5-4804-B6E5-4B7987625E66}"/>
              </a:ext>
            </a:extLst>
          </p:cNvPr>
          <p:cNvSpPr txBox="1"/>
          <p:nvPr/>
        </p:nvSpPr>
        <p:spPr>
          <a:xfrm>
            <a:off x="2986481" y="2170054"/>
            <a:ext cx="2167378" cy="2400657"/>
          </a:xfrm>
          <a:prstGeom prst="rect">
            <a:avLst/>
          </a:prstGeom>
          <a:solidFill>
            <a:schemeClr val="tx1"/>
          </a:solidFill>
        </p:spPr>
        <p:txBody>
          <a:bodyPr wrap="square" rtlCol="0">
            <a:spAutoFit/>
          </a:bodyPr>
          <a:lstStyle/>
          <a:p>
            <a:pPr algn="r" rtl="1"/>
            <a:r>
              <a:rPr lang="fa-IR" b="1" dirty="0" err="1">
                <a:solidFill>
                  <a:srgbClr val="002060"/>
                </a:solidFill>
              </a:rPr>
              <a:t>ویولونسل</a:t>
            </a:r>
            <a:r>
              <a:rPr lang="fa-IR" b="1" dirty="0">
                <a:solidFill>
                  <a:srgbClr val="002060"/>
                </a:solidFill>
              </a:rPr>
              <a:t> </a:t>
            </a:r>
            <a:r>
              <a:rPr lang="fa-IR" dirty="0">
                <a:solidFill>
                  <a:schemeClr val="bg1"/>
                </a:solidFill>
              </a:rPr>
              <a:t>برد کمتری نسبت به </a:t>
            </a:r>
            <a:r>
              <a:rPr lang="fa-IR" dirty="0" err="1">
                <a:solidFill>
                  <a:schemeClr val="bg1"/>
                </a:solidFill>
              </a:rPr>
              <a:t>ویولا</a:t>
            </a:r>
            <a:r>
              <a:rPr lang="fa-IR" dirty="0">
                <a:solidFill>
                  <a:schemeClr val="bg1"/>
                </a:solidFill>
              </a:rPr>
              <a:t> دارد و به دلیل کیفیت شعر و طنین تیره آن در </a:t>
            </a:r>
            <a:r>
              <a:rPr lang="fa-IR" sz="2400" dirty="0">
                <a:solidFill>
                  <a:schemeClr val="bg1"/>
                </a:solidFill>
              </a:rPr>
              <a:t>محدوده</a:t>
            </a:r>
            <a:r>
              <a:rPr lang="fa-IR" dirty="0">
                <a:solidFill>
                  <a:schemeClr val="bg1"/>
                </a:solidFill>
              </a:rPr>
              <a:t> پایین قابل توجه است. در ارکستر </a:t>
            </a:r>
            <a:r>
              <a:rPr lang="fa-IR" dirty="0" err="1">
                <a:solidFill>
                  <a:schemeClr val="bg1"/>
                </a:solidFill>
              </a:rPr>
              <a:t>ویولنسل</a:t>
            </a:r>
            <a:r>
              <a:rPr lang="fa-IR" dirty="0">
                <a:solidFill>
                  <a:schemeClr val="bg1"/>
                </a:solidFill>
              </a:rPr>
              <a:t> می تواند </a:t>
            </a:r>
            <a:r>
              <a:rPr lang="fa-IR" dirty="0" err="1">
                <a:solidFill>
                  <a:schemeClr val="bg1"/>
                </a:solidFill>
              </a:rPr>
              <a:t>عملکردهایی</a:t>
            </a:r>
            <a:r>
              <a:rPr lang="fa-IR" dirty="0">
                <a:solidFill>
                  <a:schemeClr val="bg1"/>
                </a:solidFill>
              </a:rPr>
              <a:t> مشابه </a:t>
            </a:r>
            <a:r>
              <a:rPr lang="fa-IR" dirty="0" err="1">
                <a:solidFill>
                  <a:schemeClr val="bg1"/>
                </a:solidFill>
              </a:rPr>
              <a:t>ویولن</a:t>
            </a:r>
            <a:r>
              <a:rPr lang="fa-IR" dirty="0">
                <a:solidFill>
                  <a:schemeClr val="bg1"/>
                </a:solidFill>
              </a:rPr>
              <a:t> و </a:t>
            </a:r>
            <a:r>
              <a:rPr lang="fa-IR" dirty="0" err="1">
                <a:solidFill>
                  <a:schemeClr val="bg1"/>
                </a:solidFill>
              </a:rPr>
              <a:t>ویولا</a:t>
            </a:r>
            <a:r>
              <a:rPr lang="fa-IR" dirty="0">
                <a:solidFill>
                  <a:schemeClr val="bg1"/>
                </a:solidFill>
              </a:rPr>
              <a:t> انجام دهد.</a:t>
            </a:r>
            <a:endParaRPr lang="en-US" dirty="0">
              <a:solidFill>
                <a:schemeClr val="bg1"/>
              </a:solidFill>
            </a:endParaRPr>
          </a:p>
        </p:txBody>
      </p:sp>
      <p:sp>
        <p:nvSpPr>
          <p:cNvPr id="9" name="TextBox 8">
            <a:extLst>
              <a:ext uri="{FF2B5EF4-FFF2-40B4-BE49-F238E27FC236}">
                <a16:creationId xmlns:a16="http://schemas.microsoft.com/office/drawing/2014/main" id="{372A7425-0700-4FE7-9E78-0B746270212E}"/>
              </a:ext>
            </a:extLst>
          </p:cNvPr>
          <p:cNvSpPr txBox="1"/>
          <p:nvPr/>
        </p:nvSpPr>
        <p:spPr>
          <a:xfrm>
            <a:off x="6917125" y="594496"/>
            <a:ext cx="2167378" cy="3785652"/>
          </a:xfrm>
          <a:prstGeom prst="rect">
            <a:avLst/>
          </a:prstGeom>
          <a:solidFill>
            <a:schemeClr val="tx1"/>
          </a:solidFill>
        </p:spPr>
        <p:txBody>
          <a:bodyPr wrap="square" rtlCol="0">
            <a:spAutoFit/>
          </a:bodyPr>
          <a:lstStyle/>
          <a:p>
            <a:pPr algn="r" rtl="1"/>
            <a:r>
              <a:rPr lang="fa-IR" sz="2400" b="1" dirty="0">
                <a:solidFill>
                  <a:srgbClr val="002060"/>
                </a:solidFill>
              </a:rPr>
              <a:t>کنترباس </a:t>
            </a:r>
            <a:r>
              <a:rPr lang="fa-IR" sz="2400" dirty="0">
                <a:solidFill>
                  <a:schemeClr val="bg1"/>
                </a:solidFill>
              </a:rPr>
              <a:t>آنقدر بزرگ است که به صورت ایستاده پخش می شود. کمترین محدوده را در بخش ساز های زهی دارد. این نقش </a:t>
            </a:r>
            <a:r>
              <a:rPr lang="fa-IR" sz="2400" dirty="0" err="1">
                <a:solidFill>
                  <a:schemeClr val="bg1"/>
                </a:solidFill>
              </a:rPr>
              <a:t>بیس</a:t>
            </a:r>
            <a:r>
              <a:rPr lang="fa-IR" sz="2400" dirty="0">
                <a:solidFill>
                  <a:schemeClr val="bg1"/>
                </a:solidFill>
              </a:rPr>
              <a:t> را می </a:t>
            </a:r>
            <a:r>
              <a:rPr lang="fa-IR" sz="2400" dirty="0" err="1">
                <a:solidFill>
                  <a:schemeClr val="bg1"/>
                </a:solidFill>
              </a:rPr>
              <a:t>نوازد</a:t>
            </a:r>
            <a:r>
              <a:rPr lang="fa-IR" sz="2400" dirty="0">
                <a:solidFill>
                  <a:schemeClr val="bg1"/>
                </a:solidFill>
              </a:rPr>
              <a:t>، که اساس هارمونی است</a:t>
            </a:r>
            <a:endParaRPr lang="en-US" sz="2400" dirty="0">
              <a:solidFill>
                <a:schemeClr val="bg1"/>
              </a:solidFill>
            </a:endParaRPr>
          </a:p>
        </p:txBody>
      </p:sp>
    </p:spTree>
    <p:extLst>
      <p:ext uri="{BB962C8B-B14F-4D97-AF65-F5344CB8AC3E}">
        <p14:creationId xmlns:p14="http://schemas.microsoft.com/office/powerpoint/2010/main" val="1542265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B12653-B25D-452F-863A-1B7974F0F5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9077" y="736847"/>
            <a:ext cx="7356448" cy="5554870"/>
          </a:xfrm>
          <a:prstGeom prst="rect">
            <a:avLst/>
          </a:prstGeom>
        </p:spPr>
      </p:pic>
      <p:sp>
        <p:nvSpPr>
          <p:cNvPr id="2" name="TextBox 1">
            <a:extLst>
              <a:ext uri="{FF2B5EF4-FFF2-40B4-BE49-F238E27FC236}">
                <a16:creationId xmlns:a16="http://schemas.microsoft.com/office/drawing/2014/main" id="{BD183757-EDE7-4695-849A-CC164DD76A1B}"/>
              </a:ext>
            </a:extLst>
          </p:cNvPr>
          <p:cNvSpPr txBox="1"/>
          <p:nvPr/>
        </p:nvSpPr>
        <p:spPr>
          <a:xfrm>
            <a:off x="5847301" y="3363985"/>
            <a:ext cx="2844048" cy="1077218"/>
          </a:xfrm>
          <a:prstGeom prst="rect">
            <a:avLst/>
          </a:prstGeom>
          <a:noFill/>
        </p:spPr>
        <p:txBody>
          <a:bodyPr wrap="none" rtlCol="0">
            <a:spAutoFit/>
          </a:bodyPr>
          <a:lstStyle/>
          <a:p>
            <a:r>
              <a:rPr lang="fa-IR" sz="3200" b="1" i="0" dirty="0">
                <a:solidFill>
                  <a:schemeClr val="bg1"/>
                </a:solidFill>
              </a:rPr>
              <a:t>سازهای بادی چوبی</a:t>
            </a:r>
          </a:p>
          <a:p>
            <a:endParaRPr lang="en-US" sz="3200" dirty="0">
              <a:solidFill>
                <a:schemeClr val="bg1"/>
              </a:solidFill>
            </a:endParaRPr>
          </a:p>
        </p:txBody>
      </p:sp>
    </p:spTree>
    <p:extLst>
      <p:ext uri="{BB962C8B-B14F-4D97-AF65-F5344CB8AC3E}">
        <p14:creationId xmlns:p14="http://schemas.microsoft.com/office/powerpoint/2010/main" val="1778034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D22449-FC5A-4760-83D4-D81F67422F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5391" y="1666875"/>
            <a:ext cx="3109417" cy="2086626"/>
          </a:xfrm>
          <a:prstGeom prst="rect">
            <a:avLst/>
          </a:prstGeom>
          <a:ln>
            <a:noFill/>
          </a:ln>
          <a:effectLst>
            <a:softEdge rad="112500"/>
          </a:effectLst>
        </p:spPr>
      </p:pic>
      <p:sp>
        <p:nvSpPr>
          <p:cNvPr id="3" name="Title 2">
            <a:extLst>
              <a:ext uri="{FF2B5EF4-FFF2-40B4-BE49-F238E27FC236}">
                <a16:creationId xmlns:a16="http://schemas.microsoft.com/office/drawing/2014/main" id="{E4651F4A-CD55-4E98-90AF-4D582B169CCC}"/>
              </a:ext>
            </a:extLst>
          </p:cNvPr>
          <p:cNvSpPr>
            <a:spLocks noGrp="1"/>
          </p:cNvSpPr>
          <p:nvPr>
            <p:ph type="title"/>
          </p:nvPr>
        </p:nvSpPr>
        <p:spPr/>
        <p:txBody>
          <a:bodyPr>
            <a:normAutofit fontScale="90000"/>
          </a:bodyPr>
          <a:lstStyle/>
          <a:p>
            <a:pPr algn="r" rtl="1"/>
            <a:r>
              <a:rPr lang="fa-IR" sz="2800" b="1" i="0" dirty="0"/>
              <a:t>سازهای بادی چوبی </a:t>
            </a:r>
            <a:r>
              <a:rPr lang="fa-IR" b="1" dirty="0">
                <a:latin typeface="Times New Roman" panose="02020603050405020304" pitchFamily="18" charset="0"/>
                <a:cs typeface="Times New Roman" panose="02020603050405020304" pitchFamily="18" charset="0"/>
              </a:rPr>
              <a:t>عبارتند از  </a:t>
            </a:r>
            <a:br>
              <a:rPr lang="fa-IR" sz="2800" b="1" i="0" dirty="0"/>
            </a:br>
            <a:r>
              <a:rPr lang="sr-Latn-RS" sz="2800" b="1" i="0" dirty="0"/>
              <a:t> </a:t>
            </a:r>
            <a:endParaRPr lang="en-US" dirty="0"/>
          </a:p>
        </p:txBody>
      </p:sp>
      <p:sp>
        <p:nvSpPr>
          <p:cNvPr id="4" name="Content Placeholder 3">
            <a:extLst>
              <a:ext uri="{FF2B5EF4-FFF2-40B4-BE49-F238E27FC236}">
                <a16:creationId xmlns:a16="http://schemas.microsoft.com/office/drawing/2014/main" id="{3EEEDD3F-1B15-4579-9A80-6AAC5AB2D267}"/>
              </a:ext>
            </a:extLst>
          </p:cNvPr>
          <p:cNvSpPr>
            <a:spLocks noGrp="1"/>
          </p:cNvSpPr>
          <p:nvPr>
            <p:ph idx="1"/>
          </p:nvPr>
        </p:nvSpPr>
        <p:spPr>
          <a:xfrm>
            <a:off x="1079500" y="1790700"/>
            <a:ext cx="10026650" cy="3058137"/>
          </a:xfrm>
        </p:spPr>
        <p:txBody>
          <a:bodyPr/>
          <a:lstStyle/>
          <a:p>
            <a:pPr algn="r" rtl="1"/>
            <a:r>
              <a:rPr lang="fa-IR" dirty="0"/>
              <a:t>فلوت </a:t>
            </a:r>
            <a:r>
              <a:rPr lang="fa-IR" dirty="0" err="1"/>
              <a:t>پيکولو</a:t>
            </a:r>
            <a:endParaRPr lang="fa-IR" dirty="0"/>
          </a:p>
          <a:p>
            <a:pPr algn="r" rtl="1"/>
            <a:r>
              <a:rPr lang="fa-IR" dirty="0"/>
              <a:t>فلوت</a:t>
            </a:r>
          </a:p>
          <a:p>
            <a:pPr algn="r" rtl="1"/>
            <a:r>
              <a:rPr lang="fa-IR" dirty="0" err="1"/>
              <a:t>ابوا</a:t>
            </a:r>
            <a:endParaRPr lang="fa-IR" dirty="0"/>
          </a:p>
          <a:p>
            <a:pPr algn="r" rtl="1"/>
            <a:r>
              <a:rPr lang="fa-IR" dirty="0" err="1"/>
              <a:t>کلارينت</a:t>
            </a:r>
            <a:endParaRPr lang="en-US" dirty="0"/>
          </a:p>
        </p:txBody>
      </p:sp>
    </p:spTree>
    <p:extLst>
      <p:ext uri="{BB962C8B-B14F-4D97-AF65-F5344CB8AC3E}">
        <p14:creationId xmlns:p14="http://schemas.microsoft.com/office/powerpoint/2010/main" val="960414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204A2A-C811-4E3A-9B22-3859B4F0381C}"/>
              </a:ext>
            </a:extLst>
          </p:cNvPr>
          <p:cNvPicPr>
            <a:picLocks noChangeAspect="1"/>
          </p:cNvPicPr>
          <p:nvPr/>
        </p:nvPicPr>
        <p:blipFill rotWithShape="1">
          <a:blip r:embed="rId2">
            <a:extLst>
              <a:ext uri="{28A0092B-C50C-407E-A947-70E740481C1C}">
                <a14:useLocalDpi xmlns:a14="http://schemas.microsoft.com/office/drawing/2010/main" val="0"/>
              </a:ext>
            </a:extLst>
          </a:blip>
          <a:srcRect l="46920" r="1561"/>
          <a:stretch/>
        </p:blipFill>
        <p:spPr>
          <a:xfrm>
            <a:off x="3020037" y="917271"/>
            <a:ext cx="2288810" cy="5023458"/>
          </a:xfrm>
          <a:prstGeom prst="rect">
            <a:avLst/>
          </a:prstGeom>
        </p:spPr>
      </p:pic>
      <p:pic>
        <p:nvPicPr>
          <p:cNvPr id="5" name="Picture 4">
            <a:extLst>
              <a:ext uri="{FF2B5EF4-FFF2-40B4-BE49-F238E27FC236}">
                <a16:creationId xmlns:a16="http://schemas.microsoft.com/office/drawing/2014/main" id="{4468D623-07A6-4F41-A9A5-F8E143B8B4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447"/>
          <a:stretch/>
        </p:blipFill>
        <p:spPr>
          <a:xfrm>
            <a:off x="6480699" y="2317072"/>
            <a:ext cx="2369686" cy="3502241"/>
          </a:xfrm>
          <a:prstGeom prst="rect">
            <a:avLst/>
          </a:prstGeom>
        </p:spPr>
      </p:pic>
      <p:sp>
        <p:nvSpPr>
          <p:cNvPr id="4" name="TextBox 3">
            <a:extLst>
              <a:ext uri="{FF2B5EF4-FFF2-40B4-BE49-F238E27FC236}">
                <a16:creationId xmlns:a16="http://schemas.microsoft.com/office/drawing/2014/main" id="{A8CFF2D0-74D9-465D-BF7D-E1D3712F9F50}"/>
              </a:ext>
            </a:extLst>
          </p:cNvPr>
          <p:cNvSpPr txBox="1"/>
          <p:nvPr/>
        </p:nvSpPr>
        <p:spPr>
          <a:xfrm>
            <a:off x="852659" y="917271"/>
            <a:ext cx="2167378" cy="1754326"/>
          </a:xfrm>
          <a:prstGeom prst="rect">
            <a:avLst/>
          </a:prstGeom>
          <a:solidFill>
            <a:schemeClr val="tx1"/>
          </a:solidFill>
        </p:spPr>
        <p:txBody>
          <a:bodyPr wrap="square" rtlCol="0">
            <a:spAutoFit/>
          </a:bodyPr>
          <a:lstStyle/>
          <a:p>
            <a:pPr algn="r" rtl="1"/>
            <a:r>
              <a:rPr lang="fa-IR" b="1" dirty="0" err="1">
                <a:solidFill>
                  <a:srgbClr val="002060"/>
                </a:solidFill>
              </a:rPr>
              <a:t>پیکولو</a:t>
            </a:r>
            <a:r>
              <a:rPr lang="fa-IR" b="1" dirty="0">
                <a:solidFill>
                  <a:srgbClr val="002060"/>
                </a:solidFill>
              </a:rPr>
              <a:t> </a:t>
            </a:r>
            <a:r>
              <a:rPr lang="fa-IR" dirty="0">
                <a:solidFill>
                  <a:schemeClr val="bg1"/>
                </a:solidFill>
              </a:rPr>
              <a:t>دارای لحنی نافذ است که بالاترین نت را در ارکستر ایجاد می کند. لحن در </a:t>
            </a:r>
            <a:r>
              <a:rPr lang="fa-IR" dirty="0" err="1">
                <a:solidFill>
                  <a:schemeClr val="bg1"/>
                </a:solidFill>
              </a:rPr>
              <a:t>رجیستر</a:t>
            </a:r>
            <a:r>
              <a:rPr lang="fa-IR" dirty="0">
                <a:solidFill>
                  <a:schemeClr val="bg1"/>
                </a:solidFill>
              </a:rPr>
              <a:t> بالایی تند و تیز است که شبیه صدای پرنده است</a:t>
            </a:r>
            <a:endParaRPr lang="en-US" dirty="0">
              <a:solidFill>
                <a:schemeClr val="bg1"/>
              </a:solidFill>
            </a:endParaRPr>
          </a:p>
        </p:txBody>
      </p:sp>
      <p:sp>
        <p:nvSpPr>
          <p:cNvPr id="8" name="TextBox 7">
            <a:extLst>
              <a:ext uri="{FF2B5EF4-FFF2-40B4-BE49-F238E27FC236}">
                <a16:creationId xmlns:a16="http://schemas.microsoft.com/office/drawing/2014/main" id="{CAF5BC67-AED2-4BEE-B3BE-4AA4CD9BAA9B}"/>
              </a:ext>
            </a:extLst>
          </p:cNvPr>
          <p:cNvSpPr txBox="1"/>
          <p:nvPr/>
        </p:nvSpPr>
        <p:spPr>
          <a:xfrm>
            <a:off x="8850385" y="2313866"/>
            <a:ext cx="2167378" cy="2031325"/>
          </a:xfrm>
          <a:prstGeom prst="rect">
            <a:avLst/>
          </a:prstGeom>
          <a:solidFill>
            <a:schemeClr val="tx1"/>
          </a:solidFill>
        </p:spPr>
        <p:txBody>
          <a:bodyPr wrap="square" rtlCol="0">
            <a:spAutoFit/>
          </a:bodyPr>
          <a:lstStyle/>
          <a:p>
            <a:pPr algn="r" rtl="1"/>
            <a:r>
              <a:rPr lang="fa-IR" b="1" dirty="0">
                <a:solidFill>
                  <a:srgbClr val="002060"/>
                </a:solidFill>
              </a:rPr>
              <a:t>فلوت </a:t>
            </a:r>
            <a:r>
              <a:rPr lang="fa-IR" dirty="0" err="1">
                <a:solidFill>
                  <a:schemeClr val="bg1"/>
                </a:solidFill>
              </a:rPr>
              <a:t>سوپرانوی</a:t>
            </a:r>
            <a:r>
              <a:rPr lang="fa-IR" dirty="0">
                <a:solidFill>
                  <a:schemeClr val="bg1"/>
                </a:solidFill>
              </a:rPr>
              <a:t> ارکستر گروه کر بادی چوبی است. یکی از قدیمی ترین </a:t>
            </a:r>
            <a:r>
              <a:rPr lang="fa-IR" dirty="0" err="1">
                <a:solidFill>
                  <a:schemeClr val="bg1"/>
                </a:solidFill>
              </a:rPr>
              <a:t>سازهاست</a:t>
            </a:r>
            <a:r>
              <a:rPr lang="fa-IR" dirty="0">
                <a:solidFill>
                  <a:schemeClr val="bg1"/>
                </a:solidFill>
              </a:rPr>
              <a:t>. رنگ تن آن از شاعرانه تا درخشان، سرد و مخملی در قسمت پایین و صاف در وسط است.</a:t>
            </a:r>
            <a:endParaRPr lang="en-US" dirty="0">
              <a:solidFill>
                <a:schemeClr val="bg1"/>
              </a:solidFill>
            </a:endParaRPr>
          </a:p>
        </p:txBody>
      </p:sp>
    </p:spTree>
    <p:extLst>
      <p:ext uri="{BB962C8B-B14F-4D97-AF65-F5344CB8AC3E}">
        <p14:creationId xmlns:p14="http://schemas.microsoft.com/office/powerpoint/2010/main" val="2002071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1B87F4-307E-4608-AEA3-06F24CF58698}"/>
              </a:ext>
            </a:extLst>
          </p:cNvPr>
          <p:cNvPicPr>
            <a:picLocks noChangeAspect="1"/>
          </p:cNvPicPr>
          <p:nvPr/>
        </p:nvPicPr>
        <p:blipFill rotWithShape="1">
          <a:blip r:embed="rId2">
            <a:extLst>
              <a:ext uri="{28A0092B-C50C-407E-A947-70E740481C1C}">
                <a14:useLocalDpi xmlns:a14="http://schemas.microsoft.com/office/drawing/2010/main" val="0"/>
              </a:ext>
            </a:extLst>
          </a:blip>
          <a:srcRect l="51252"/>
          <a:stretch/>
        </p:blipFill>
        <p:spPr>
          <a:xfrm>
            <a:off x="3246539" y="976544"/>
            <a:ext cx="2452925" cy="5166804"/>
          </a:xfrm>
          <a:prstGeom prst="rect">
            <a:avLst/>
          </a:prstGeom>
        </p:spPr>
      </p:pic>
      <p:pic>
        <p:nvPicPr>
          <p:cNvPr id="7" name="Picture 6">
            <a:extLst>
              <a:ext uri="{FF2B5EF4-FFF2-40B4-BE49-F238E27FC236}">
                <a16:creationId xmlns:a16="http://schemas.microsoft.com/office/drawing/2014/main" id="{29097F13-91BA-42D3-9166-62F8EE7CF6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1574"/>
          <a:stretch/>
        </p:blipFill>
        <p:spPr>
          <a:xfrm>
            <a:off x="6290815" y="2441360"/>
            <a:ext cx="2534403" cy="3799643"/>
          </a:xfrm>
          <a:prstGeom prst="rect">
            <a:avLst/>
          </a:prstGeom>
        </p:spPr>
      </p:pic>
      <p:sp>
        <p:nvSpPr>
          <p:cNvPr id="4" name="TextBox 3">
            <a:extLst>
              <a:ext uri="{FF2B5EF4-FFF2-40B4-BE49-F238E27FC236}">
                <a16:creationId xmlns:a16="http://schemas.microsoft.com/office/drawing/2014/main" id="{0C144AEF-2C37-4B23-9695-C6F771D8838B}"/>
              </a:ext>
            </a:extLst>
          </p:cNvPr>
          <p:cNvSpPr txBox="1"/>
          <p:nvPr/>
        </p:nvSpPr>
        <p:spPr>
          <a:xfrm>
            <a:off x="1079161" y="976544"/>
            <a:ext cx="2167378" cy="2585323"/>
          </a:xfrm>
          <a:prstGeom prst="rect">
            <a:avLst/>
          </a:prstGeom>
          <a:solidFill>
            <a:schemeClr val="tx1"/>
          </a:solidFill>
        </p:spPr>
        <p:txBody>
          <a:bodyPr wrap="square" rtlCol="0">
            <a:spAutoFit/>
          </a:bodyPr>
          <a:lstStyle/>
          <a:p>
            <a:pPr algn="r" rtl="1"/>
            <a:r>
              <a:rPr lang="fa-IR" b="1" dirty="0" err="1">
                <a:solidFill>
                  <a:srgbClr val="002060"/>
                </a:solidFill>
              </a:rPr>
              <a:t>ابوا</a:t>
            </a:r>
            <a:r>
              <a:rPr lang="fa-IR" b="1" dirty="0">
                <a:solidFill>
                  <a:srgbClr val="002060"/>
                </a:solidFill>
              </a:rPr>
              <a:t> </a:t>
            </a:r>
            <a:r>
              <a:rPr lang="fa-IR" dirty="0">
                <a:solidFill>
                  <a:schemeClr val="bg1"/>
                </a:solidFill>
              </a:rPr>
              <a:t>از چوب ساخته شده است. نی دوتایی در دهانه شامل دو لغز عصا است که به گونه ای شکل گرفته </a:t>
            </a:r>
            <a:r>
              <a:rPr lang="fa-IR" dirty="0" err="1">
                <a:solidFill>
                  <a:schemeClr val="bg1"/>
                </a:solidFill>
              </a:rPr>
              <a:t>اند</a:t>
            </a:r>
            <a:r>
              <a:rPr lang="fa-IR" dirty="0">
                <a:solidFill>
                  <a:schemeClr val="bg1"/>
                </a:solidFill>
              </a:rPr>
              <a:t> که بین آن ها راه کوچکی برای هوا باقی می گذارد. این ساز با صحنه های شبانی و ملودی های </a:t>
            </a:r>
            <a:r>
              <a:rPr lang="fa-IR" dirty="0" err="1">
                <a:solidFill>
                  <a:schemeClr val="bg1"/>
                </a:solidFill>
              </a:rPr>
              <a:t>نوستالژیک</a:t>
            </a:r>
            <a:r>
              <a:rPr lang="fa-IR" dirty="0">
                <a:solidFill>
                  <a:schemeClr val="bg1"/>
                </a:solidFill>
              </a:rPr>
              <a:t> همراه است</a:t>
            </a:r>
            <a:endParaRPr lang="en-US" dirty="0">
              <a:solidFill>
                <a:schemeClr val="bg1"/>
              </a:solidFill>
            </a:endParaRPr>
          </a:p>
        </p:txBody>
      </p:sp>
      <p:sp>
        <p:nvSpPr>
          <p:cNvPr id="5" name="TextBox 4">
            <a:extLst>
              <a:ext uri="{FF2B5EF4-FFF2-40B4-BE49-F238E27FC236}">
                <a16:creationId xmlns:a16="http://schemas.microsoft.com/office/drawing/2014/main" id="{2F8594EB-F0A5-44DB-B90A-3DABB14DBDFB}"/>
              </a:ext>
            </a:extLst>
          </p:cNvPr>
          <p:cNvSpPr txBox="1"/>
          <p:nvPr/>
        </p:nvSpPr>
        <p:spPr>
          <a:xfrm>
            <a:off x="8825218" y="2446179"/>
            <a:ext cx="2167378" cy="2031325"/>
          </a:xfrm>
          <a:prstGeom prst="rect">
            <a:avLst/>
          </a:prstGeom>
          <a:solidFill>
            <a:schemeClr val="tx1"/>
          </a:solidFill>
        </p:spPr>
        <p:txBody>
          <a:bodyPr wrap="square" rtlCol="0">
            <a:spAutoFit/>
          </a:bodyPr>
          <a:lstStyle/>
          <a:p>
            <a:pPr algn="r" rtl="1"/>
            <a:r>
              <a:rPr lang="fa-IR" b="1" dirty="0">
                <a:solidFill>
                  <a:srgbClr val="002060"/>
                </a:solidFill>
              </a:rPr>
              <a:t>کر </a:t>
            </a:r>
            <a:r>
              <a:rPr lang="fa-IR" b="1" dirty="0" err="1">
                <a:solidFill>
                  <a:srgbClr val="002060"/>
                </a:solidFill>
              </a:rPr>
              <a:t>آنگله</a:t>
            </a:r>
            <a:r>
              <a:rPr lang="fa-IR" b="1" dirty="0">
                <a:solidFill>
                  <a:srgbClr val="002060"/>
                </a:solidFill>
              </a:rPr>
              <a:t> </a:t>
            </a:r>
            <a:r>
              <a:rPr lang="fa-IR" dirty="0">
                <a:solidFill>
                  <a:schemeClr val="bg1"/>
                </a:solidFill>
              </a:rPr>
              <a:t>دارای لحن سنگین و ضخیم در </a:t>
            </a:r>
            <a:r>
              <a:rPr lang="fa-IR" dirty="0" err="1">
                <a:solidFill>
                  <a:schemeClr val="bg1"/>
                </a:solidFill>
              </a:rPr>
              <a:t>رجیستر</a:t>
            </a:r>
            <a:r>
              <a:rPr lang="fa-IR" dirty="0">
                <a:solidFill>
                  <a:schemeClr val="bg1"/>
                </a:solidFill>
              </a:rPr>
              <a:t> پایین، خشک و آواز در وسط، نی، شدید و تا حدودی خنده دار در </a:t>
            </a:r>
            <a:r>
              <a:rPr lang="fa-IR" dirty="0" err="1">
                <a:solidFill>
                  <a:schemeClr val="bg1"/>
                </a:solidFill>
              </a:rPr>
              <a:t>رجیستر</a:t>
            </a:r>
            <a:r>
              <a:rPr lang="fa-IR" dirty="0">
                <a:solidFill>
                  <a:schemeClr val="bg1"/>
                </a:solidFill>
              </a:rPr>
              <a:t> بالا است. به آن «دلقک ارکستر» می گویند</a:t>
            </a:r>
            <a:endParaRPr lang="en-US" dirty="0">
              <a:solidFill>
                <a:schemeClr val="bg1"/>
              </a:solidFill>
            </a:endParaRPr>
          </a:p>
        </p:txBody>
      </p:sp>
    </p:spTree>
    <p:extLst>
      <p:ext uri="{BB962C8B-B14F-4D97-AF65-F5344CB8AC3E}">
        <p14:creationId xmlns:p14="http://schemas.microsoft.com/office/powerpoint/2010/main" val="3732947767"/>
      </p:ext>
    </p:extLst>
  </p:cSld>
  <p:clrMapOvr>
    <a:masterClrMapping/>
  </p:clrMapOvr>
</p:sld>
</file>

<file path=ppt/theme/theme1.xml><?xml version="1.0" encoding="utf-8"?>
<a:theme xmlns:a="http://schemas.openxmlformats.org/drawingml/2006/main" name="LeafVTI">
  <a:themeElements>
    <a:clrScheme name="Leaf">
      <a:dk1>
        <a:sysClr val="windowText" lastClr="000000"/>
      </a:dk1>
      <a:lt1>
        <a:sysClr val="window" lastClr="FFFFFF"/>
      </a:lt1>
      <a:dk2>
        <a:srgbClr val="732124"/>
      </a:dk2>
      <a:lt2>
        <a:srgbClr val="F0EDE5"/>
      </a:lt2>
      <a:accent1>
        <a:srgbClr val="D34817"/>
      </a:accent1>
      <a:accent2>
        <a:srgbClr val="A68D65"/>
      </a:accent2>
      <a:accent3>
        <a:srgbClr val="728377"/>
      </a:accent3>
      <a:accent4>
        <a:srgbClr val="B4797B"/>
      </a:accent4>
      <a:accent5>
        <a:srgbClr val="CE8439"/>
      </a:accent5>
      <a:accent6>
        <a:srgbClr val="CF3A2A"/>
      </a:accent6>
      <a:hlink>
        <a:srgbClr val="D06853"/>
      </a:hlink>
      <a:folHlink>
        <a:srgbClr val="B67779"/>
      </a:folHlink>
    </a:clrScheme>
    <a:fontScheme name="Leaf">
      <a:majorFont>
        <a:latin typeface="Rockwell Nova Light"/>
        <a:ea typeface=""/>
        <a:cs typeface=""/>
      </a:majorFont>
      <a:minorFont>
        <a:latin typeface="Avenir Next LT Pro Ligh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afVTI" id="{AD13D32C-3873-4EF1-A28C-5D0E64FF0913}" vid="{0D2E0FD0-9C17-4337-BD21-33917FC300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1002</TotalTime>
  <Words>1403</Words>
  <Application>Microsoft Office PowerPoint</Application>
  <PresentationFormat>Widescreen</PresentationFormat>
  <Paragraphs>75</Paragraphs>
  <Slides>23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Avenir Next LT Pro Light</vt:lpstr>
      <vt:lpstr>Calibri</vt:lpstr>
      <vt:lpstr>Rockwell Nova Light</vt:lpstr>
      <vt:lpstr>Times New Roman</vt:lpstr>
      <vt:lpstr>Wingdings</vt:lpstr>
      <vt:lpstr>LeafVTI</vt:lpstr>
      <vt:lpstr>سازهای موسیقی</vt:lpstr>
      <vt:lpstr>سازها تقسیم  به ۴ فاميل:</vt:lpstr>
      <vt:lpstr>سازهای زهی عبارتند از ویولن،  ویولا، ویولنسل، گیتار و کنترباس </vt:lpstr>
      <vt:lpstr>PowerPoint Presentation</vt:lpstr>
      <vt:lpstr>PowerPoint Presentation</vt:lpstr>
      <vt:lpstr>PowerPoint Presentation</vt:lpstr>
      <vt:lpstr>سازهای بادی چوبی عبارتند از    </vt:lpstr>
      <vt:lpstr>PowerPoint Presentation</vt:lpstr>
      <vt:lpstr>PowerPoint Presentation</vt:lpstr>
      <vt:lpstr>PowerPoint Presentation</vt:lpstr>
      <vt:lpstr>سازهای بادی برنجیعبارتند از  ترومپت، کورنت،ترومبون و توبا.</vt:lpstr>
      <vt:lpstr>PowerPoint Presentation</vt:lpstr>
      <vt:lpstr>PowerPoint Presentation</vt:lpstr>
      <vt:lpstr> لغت ضرب به معنای ضربه زدن است. سازهای موسیقی این گروه با ضرب، چیدن یا نواختن نواخته می شوند</vt:lpstr>
      <vt:lpstr>PowerPoint Presentation</vt:lpstr>
      <vt:lpstr>PowerPoint Presentation</vt:lpstr>
      <vt:lpstr>PowerPoint Presentation</vt:lpstr>
      <vt:lpstr>PowerPoint Presentation</vt:lpstr>
      <vt:lpstr>ساز ها در ارکستر</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MUSICAL INSTRUMENTS</dc:title>
  <dc:creator>Gordana Pavlovic</dc:creator>
  <cp:lastModifiedBy>Miroslav Mešanović</cp:lastModifiedBy>
  <cp:revision>83</cp:revision>
  <dcterms:created xsi:type="dcterms:W3CDTF">2021-03-23T21:41:34Z</dcterms:created>
  <dcterms:modified xsi:type="dcterms:W3CDTF">2021-11-22T22:49:27Z</dcterms:modified>
</cp:coreProperties>
</file>