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D8780-073D-4A63-AEF1-78D7C3EFC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7" y="559293"/>
            <a:ext cx="9632271" cy="5859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1B866C-E4C5-4342-8A40-2E2F48346FFE}"/>
              </a:ext>
            </a:extLst>
          </p:cNvPr>
          <p:cNvSpPr/>
          <p:nvPr/>
        </p:nvSpPr>
        <p:spPr>
          <a:xfrm>
            <a:off x="1100830" y="221941"/>
            <a:ext cx="8211844" cy="131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/>
              <a:t>1. lekcija: Predmet proučavanja biologije</a:t>
            </a: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777E8A-9CCE-420A-ABDD-2DC1C598FC17}"/>
              </a:ext>
            </a:extLst>
          </p:cNvPr>
          <p:cNvSpPr/>
          <p:nvPr/>
        </p:nvSpPr>
        <p:spPr>
          <a:xfrm>
            <a:off x="0" y="5388746"/>
            <a:ext cx="12191999" cy="14692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B5503-FD0F-4F6C-BE2B-90854ADB3F1F}"/>
              </a:ext>
            </a:extLst>
          </p:cNvPr>
          <p:cNvSpPr txBox="1"/>
          <p:nvPr/>
        </p:nvSpPr>
        <p:spPr>
          <a:xfrm>
            <a:off x="2494623" y="5740244"/>
            <a:ext cx="698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0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 I O L O G I J A</a:t>
            </a:r>
            <a:endParaRPr lang="en-US" sz="60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6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8CFD06-452D-49FE-8326-83F225693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8" y="337351"/>
            <a:ext cx="9037468" cy="60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0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F6CCB9-0559-4833-AE08-BF3E78AA8D8B}"/>
              </a:ext>
            </a:extLst>
          </p:cNvPr>
          <p:cNvSpPr txBox="1"/>
          <p:nvPr/>
        </p:nvSpPr>
        <p:spPr>
          <a:xfrm>
            <a:off x="301840" y="426128"/>
            <a:ext cx="10227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2. ZADATAK: 1. PRECRTAJ I OZNAČI NA SLICI ĆELIJSKU MEMBRANU, CITOPLAZMU, JEDRO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/>
              <a:t>                       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MITOHONDRIJE.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DF754-C07A-4772-BCBF-B051AFF51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63" y="1745718"/>
            <a:ext cx="4823878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3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4BE0F3-6D5F-41EF-957A-BEB358950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3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9864C3-05B0-4856-BB16-9A19DCD8301E}"/>
              </a:ext>
            </a:extLst>
          </p:cNvPr>
          <p:cNvSpPr txBox="1"/>
          <p:nvPr/>
        </p:nvSpPr>
        <p:spPr>
          <a:xfrm>
            <a:off x="301841" y="443883"/>
            <a:ext cx="108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3. ZADATAK: PRONAĐI I OZNAČI NA SLICI ORGANELE KOJE IMA SAMO BILJNA ĆELIJA.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8C9B4-2E42-4604-8368-6B133F429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03" y="1385208"/>
            <a:ext cx="8085521" cy="46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9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D3E17-7581-4059-BA5D-63E0125A4F04}"/>
              </a:ext>
            </a:extLst>
          </p:cNvPr>
          <p:cNvSpPr txBox="1"/>
          <p:nvPr/>
        </p:nvSpPr>
        <p:spPr>
          <a:xfrm>
            <a:off x="2605597" y="201475"/>
            <a:ext cx="812750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PREMA BROJU </a:t>
            </a:r>
            <a:r>
              <a:rPr lang="sr-Latn-RS" sz="2400" b="1" dirty="0"/>
              <a:t>Ć</a:t>
            </a:r>
            <a:r>
              <a:rPr lang="en-US" sz="2400" b="1" dirty="0"/>
              <a:t>ELIJA, </a:t>
            </a:r>
            <a:r>
              <a:rPr lang="sr-Latn-RS" sz="2400" b="1" dirty="0"/>
              <a:t>Ž</a:t>
            </a:r>
            <a:r>
              <a:rPr lang="en-US" sz="2400" b="1" dirty="0"/>
              <a:t>IVA BI</a:t>
            </a:r>
            <a:r>
              <a:rPr lang="sr-Latn-RS" sz="2400" b="1" dirty="0"/>
              <a:t>Ć</a:t>
            </a:r>
            <a:r>
              <a:rPr lang="en-US" sz="2400" b="1" dirty="0"/>
              <a:t>A SE DELE NA 2 GRUPE</a:t>
            </a:r>
            <a:r>
              <a:rPr lang="en-US" dirty="0"/>
              <a:t>:</a:t>
            </a:r>
            <a:endParaRPr lang="sr-Latn-RS" dirty="0"/>
          </a:p>
          <a:p>
            <a:endParaRPr lang="en-US" dirty="0"/>
          </a:p>
          <a:p>
            <a:r>
              <a:rPr lang="en-US" sz="2000" b="1" dirty="0"/>
              <a:t>1. JEDNOCELIJSKI ORGANIZMI – GRADENI IZ JEDNE </a:t>
            </a:r>
            <a:r>
              <a:rPr lang="sr-Latn-RS" sz="2000" b="1" dirty="0"/>
              <a:t>Ć</a:t>
            </a:r>
            <a:r>
              <a:rPr lang="en-US" sz="2000" b="1" dirty="0"/>
              <a:t>ELIJE (1 CELL)</a:t>
            </a:r>
          </a:p>
          <a:p>
            <a:r>
              <a:rPr lang="en-US" dirty="0"/>
              <a:t>JEDNO</a:t>
            </a:r>
            <a:r>
              <a:rPr lang="sr-Latn-RS" dirty="0"/>
              <a:t>Ć</a:t>
            </a:r>
            <a:r>
              <a:rPr lang="en-US" dirty="0"/>
              <a:t>ELIJSKI ORGANIZMI SU:</a:t>
            </a:r>
            <a:endParaRPr lang="sr-Latn-RS" dirty="0"/>
          </a:p>
          <a:p>
            <a:pPr marL="285750" indent="-285750">
              <a:buFontTx/>
              <a:buChar char="-"/>
            </a:pPr>
            <a:r>
              <a:rPr lang="en-US" dirty="0"/>
              <a:t>BAKTERIJE </a:t>
            </a:r>
            <a:endParaRPr lang="sr-Latn-RS" dirty="0"/>
          </a:p>
          <a:p>
            <a:pPr marL="285750" indent="-285750">
              <a:buFontTx/>
              <a:buChar char="-"/>
            </a:pPr>
            <a:r>
              <a:rPr lang="en-US" dirty="0"/>
              <a:t>PRA</a:t>
            </a:r>
            <a:r>
              <a:rPr lang="sr-Latn-RS" dirty="0"/>
              <a:t>Ž</a:t>
            </a:r>
            <a:r>
              <a:rPr lang="en-US" dirty="0"/>
              <a:t>IVOTINJE</a:t>
            </a:r>
            <a:endParaRPr lang="sr-Latn-RS" dirty="0"/>
          </a:p>
          <a:p>
            <a:pPr marL="285750" indent="-285750">
              <a:buFontTx/>
              <a:buChar char="-"/>
            </a:pPr>
            <a:r>
              <a:rPr lang="en-US" dirty="0"/>
              <a:t>JEDNO</a:t>
            </a:r>
            <a:r>
              <a:rPr lang="sr-Latn-RS" dirty="0"/>
              <a:t>Ć</a:t>
            </a:r>
            <a:r>
              <a:rPr lang="en-US" dirty="0"/>
              <a:t>ELIJSKE ALGE </a:t>
            </a:r>
            <a:r>
              <a:rPr lang="sr-Latn-R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JEDNO</a:t>
            </a:r>
            <a:r>
              <a:rPr lang="sr-Latn-RS" dirty="0"/>
              <a:t>Ć</a:t>
            </a:r>
            <a:r>
              <a:rPr lang="en-US" dirty="0"/>
              <a:t>ELIJSKE GLJIVE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5EE64-E10E-4CA9-B24F-AC78F8B6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06" y="2509799"/>
            <a:ext cx="11397767" cy="379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299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9DF3C1-9D70-4AB8-BE52-3EA330746BE0}"/>
              </a:ext>
            </a:extLst>
          </p:cNvPr>
          <p:cNvSpPr txBox="1"/>
          <p:nvPr/>
        </p:nvSpPr>
        <p:spPr>
          <a:xfrm>
            <a:off x="2845293" y="407451"/>
            <a:ext cx="88110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b="1" dirty="0"/>
              <a:t>2.</a:t>
            </a:r>
            <a:r>
              <a:rPr lang="en-US" sz="2400" b="1" dirty="0"/>
              <a:t>VI</a:t>
            </a:r>
            <a:r>
              <a:rPr lang="sr-Latn-RS" sz="2400" b="1" dirty="0"/>
              <a:t>Š</a:t>
            </a:r>
            <a:r>
              <a:rPr lang="en-US" sz="2400" b="1" dirty="0"/>
              <a:t>E</a:t>
            </a:r>
            <a:r>
              <a:rPr lang="sr-Latn-RS" sz="2400" b="1" dirty="0"/>
              <a:t>Ć</a:t>
            </a:r>
            <a:r>
              <a:rPr lang="en-US" sz="2400" b="1" dirty="0"/>
              <a:t>ELIJSKI ORGANIZMI – SASTOJE SE IZ MNOGO </a:t>
            </a:r>
            <a:r>
              <a:rPr lang="sr-Latn-RS" sz="2400" b="1" dirty="0"/>
              <a:t>Ć</a:t>
            </a:r>
            <a:r>
              <a:rPr lang="en-US" sz="2400" b="1" dirty="0"/>
              <a:t>ELIJA (LOTS OF CELLS)</a:t>
            </a:r>
            <a:endParaRPr lang="sr-Latn-RS" sz="2400" b="1" dirty="0"/>
          </a:p>
          <a:p>
            <a:endParaRPr lang="en-US" dirty="0"/>
          </a:p>
          <a:p>
            <a:r>
              <a:rPr lang="sr-Latn-RS" dirty="0"/>
              <a:t>                    </a:t>
            </a:r>
            <a:r>
              <a:rPr lang="en-US" dirty="0"/>
              <a:t>VI</a:t>
            </a:r>
            <a:r>
              <a:rPr lang="sr-Latn-RS" dirty="0"/>
              <a:t>Š</a:t>
            </a:r>
            <a:r>
              <a:rPr lang="en-US" dirty="0"/>
              <a:t>E</a:t>
            </a:r>
            <a:r>
              <a:rPr lang="sr-Latn-RS" dirty="0"/>
              <a:t>Ć</a:t>
            </a:r>
            <a:r>
              <a:rPr lang="en-US" dirty="0"/>
              <a:t>ELIJSKI ORGANIZMI SU: </a:t>
            </a:r>
            <a:endParaRPr lang="sr-Latn-R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A8672-8BF3-4926-8058-629A6FFFAB3F}"/>
              </a:ext>
            </a:extLst>
          </p:cNvPr>
          <p:cNvSpPr txBox="1"/>
          <p:nvPr/>
        </p:nvSpPr>
        <p:spPr>
          <a:xfrm>
            <a:off x="7346272" y="1410707"/>
            <a:ext cx="2161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BILJKE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IVOTINJE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VE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INA GLJIVA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541B8-3A3A-42C0-95FC-4D76550A7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42" y="2334037"/>
            <a:ext cx="7438325" cy="4241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D665E5-97D8-4290-96A4-2C7D16DE5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467" y="996087"/>
            <a:ext cx="1669946" cy="138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B9C5B-8AC7-44B3-9507-F6BF2EEA3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640" y="2381082"/>
            <a:ext cx="1676618" cy="131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822F9-E7C3-4EFA-9DBA-97E69A417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284" y="3822604"/>
            <a:ext cx="1546130" cy="131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12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24F764-8249-4947-9D36-3F39BE8E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72" y="1072620"/>
            <a:ext cx="8297573" cy="5609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FD784C-E65A-4EBA-B37C-FF5934205FD8}"/>
              </a:ext>
            </a:extLst>
          </p:cNvPr>
          <p:cNvSpPr txBox="1"/>
          <p:nvPr/>
        </p:nvSpPr>
        <p:spPr>
          <a:xfrm>
            <a:off x="1526959" y="176117"/>
            <a:ext cx="10129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/>
              <a:t>ĆELIJE-TKIVA-ORGANI-SISTEM ORGANA-ORGANIZAM</a:t>
            </a: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19F1A3-C749-471D-9BE9-569668B0619F}"/>
              </a:ext>
            </a:extLst>
          </p:cNvPr>
          <p:cNvSpPr/>
          <p:nvPr/>
        </p:nvSpPr>
        <p:spPr>
          <a:xfrm>
            <a:off x="3124940" y="3773010"/>
            <a:ext cx="1012054" cy="3373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/>
              <a:t>ĆELIJA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8050C-4EF9-49EB-9EAC-AE74B05704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8167" y="3762859"/>
            <a:ext cx="1024217" cy="3475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2DDDC5-D89A-46FB-A57E-B855A9F6D204}"/>
              </a:ext>
            </a:extLst>
          </p:cNvPr>
          <p:cNvSpPr/>
          <p:nvPr/>
        </p:nvSpPr>
        <p:spPr>
          <a:xfrm>
            <a:off x="6329618" y="3737499"/>
            <a:ext cx="1012054" cy="3373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/>
              <a:t>ORGAN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74BC2B-8AEF-4858-8F54-C2CCE98ADFF4}"/>
              </a:ext>
            </a:extLst>
          </p:cNvPr>
          <p:cNvSpPr/>
          <p:nvPr/>
        </p:nvSpPr>
        <p:spPr>
          <a:xfrm>
            <a:off x="7862737" y="3737498"/>
            <a:ext cx="1024216" cy="3728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SISTEM ORGANA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4B2231-7FED-45AB-BEB6-573C1289CDC7}"/>
              </a:ext>
            </a:extLst>
          </p:cNvPr>
          <p:cNvSpPr/>
          <p:nvPr/>
        </p:nvSpPr>
        <p:spPr>
          <a:xfrm>
            <a:off x="9298913" y="3737498"/>
            <a:ext cx="1576232" cy="3373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/>
              <a:t>ORGANIZAM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375B2-0567-49C2-91C5-A93D0631B567}"/>
              </a:ext>
            </a:extLst>
          </p:cNvPr>
          <p:cNvSpPr txBox="1"/>
          <p:nvPr/>
        </p:nvSpPr>
        <p:spPr>
          <a:xfrm>
            <a:off x="4915269" y="3762859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TKIVO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1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05226D-FE5C-4C0F-BE5A-087E8EFB9B6D}"/>
              </a:ext>
            </a:extLst>
          </p:cNvPr>
          <p:cNvSpPr txBox="1"/>
          <p:nvPr/>
        </p:nvSpPr>
        <p:spPr>
          <a:xfrm>
            <a:off x="1309457" y="400632"/>
            <a:ext cx="9796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4. ZADATAK: PRAVILNO RAZVRSTAJ ORGANIZME UPISIVANJEM ZNAKA </a:t>
            </a:r>
          </a:p>
          <a:p>
            <a:r>
              <a:rPr lang="pl-PL" dirty="0"/>
              <a:t>                   ODGOVARAJUĆE MESTO.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23DB20F-B7C0-452B-AFC0-588F1D67F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75488"/>
              </p:ext>
            </p:extLst>
          </p:nvPr>
        </p:nvGraphicFramePr>
        <p:xfrm>
          <a:off x="3363651" y="1731720"/>
          <a:ext cx="812799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984173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552937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18839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ORGANIZAM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JEDNOĆELIJSKI ORGANIZAM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VISEĆELIJSKI ORGANIZAM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95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DEČAK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6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BAKTERIJA</a:t>
                      </a:r>
                    </a:p>
                    <a:p>
                      <a:endParaRPr lang="sr-Latn-R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420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MAČKA</a:t>
                      </a:r>
                    </a:p>
                    <a:p>
                      <a:endParaRPr lang="sr-Latn-R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54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CVEĆE</a:t>
                      </a:r>
                    </a:p>
                    <a:p>
                      <a:endParaRPr lang="sr-Latn-R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436654"/>
                  </a:ext>
                </a:extLst>
              </a:tr>
            </a:tbl>
          </a:graphicData>
        </a:graphic>
      </p:graphicFrame>
      <p:pic>
        <p:nvPicPr>
          <p:cNvPr id="1026" name="Picture 2" descr="Kako nacrtati čoveka">
            <a:extLst>
              <a:ext uri="{FF2B5EF4-FFF2-40B4-BE49-F238E27FC236}">
                <a16:creationId xmlns:a16="http://schemas.microsoft.com/office/drawing/2014/main" id="{0EDD40BD-6671-4A77-A98F-F10A2F389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19" y="2389461"/>
            <a:ext cx="631424" cy="8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JANKE ZA DECU - MAČKE">
            <a:extLst>
              <a:ext uri="{FF2B5EF4-FFF2-40B4-BE49-F238E27FC236}">
                <a16:creationId xmlns:a16="http://schemas.microsoft.com/office/drawing/2014/main" id="{0B73A6D5-5D27-4235-A480-E5A9D27C5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22" y="4264719"/>
            <a:ext cx="586454" cy="7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F02573-6444-4759-A7A7-74C88CBBF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65" y="5165925"/>
            <a:ext cx="922168" cy="7829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9C2BD5-D356-411C-BFA2-2D5A2052D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823" y="3363513"/>
            <a:ext cx="1043928" cy="7829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5A1BD2-CAAC-4433-972C-0DAAF82F78DA}"/>
              </a:ext>
            </a:extLst>
          </p:cNvPr>
          <p:cNvSpPr txBox="1"/>
          <p:nvPr/>
        </p:nvSpPr>
        <p:spPr>
          <a:xfrm>
            <a:off x="8380520" y="407469"/>
            <a:ext cx="165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dirty="0"/>
              <a:t> 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FCF6E3-E97F-4401-B12F-8D639D076F95}"/>
              </a:ext>
            </a:extLst>
          </p:cNvPr>
          <p:cNvSpPr txBox="1"/>
          <p:nvPr/>
        </p:nvSpPr>
        <p:spPr>
          <a:xfrm>
            <a:off x="2470952" y="568169"/>
            <a:ext cx="4391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ŽIVA I NEŽIVA PRIRODA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468C8-892E-41E8-9271-88046F1BD743}"/>
              </a:ext>
            </a:extLst>
          </p:cNvPr>
          <p:cNvSpPr txBox="1"/>
          <p:nvPr/>
        </p:nvSpPr>
        <p:spPr>
          <a:xfrm>
            <a:off x="6671570" y="293026"/>
            <a:ext cx="38662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/>
              <a:t>N</a:t>
            </a:r>
            <a:r>
              <a:rPr lang="en-US" sz="2400" dirty="0" err="1"/>
              <a:t>eživu</a:t>
            </a:r>
            <a:r>
              <a:rPr lang="en-US" sz="2400" dirty="0"/>
              <a:t> </a:t>
            </a:r>
            <a:r>
              <a:rPr lang="en-US" sz="2400" dirty="0" err="1"/>
              <a:t>prirodu</a:t>
            </a:r>
            <a:r>
              <a:rPr lang="en-US" sz="2400" dirty="0"/>
              <a:t> </a:t>
            </a:r>
            <a:r>
              <a:rPr lang="en-US" sz="2400" dirty="0" err="1"/>
              <a:t>čine</a:t>
            </a:r>
            <a:r>
              <a:rPr lang="en-US" sz="2400" dirty="0"/>
              <a:t>: </a:t>
            </a:r>
            <a:endParaRPr lang="sr-Latn-R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Voda</a:t>
            </a:r>
            <a:endParaRPr lang="sr-Latn-R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Vazduh</a:t>
            </a:r>
            <a:endParaRPr lang="sr-Latn-R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Zemljište</a:t>
            </a:r>
            <a:endParaRPr lang="sr-Latn-R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Sunčeva</a:t>
            </a:r>
            <a:r>
              <a:rPr lang="en-US" sz="2400" dirty="0"/>
              <a:t> </a:t>
            </a:r>
            <a:r>
              <a:rPr lang="en-US" sz="2400" dirty="0" err="1"/>
              <a:t>svetlost</a:t>
            </a:r>
            <a:endParaRPr lang="sr-Latn-R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stene</a:t>
            </a:r>
            <a:r>
              <a:rPr lang="en-US" sz="2400" dirty="0"/>
              <a:t>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669E85-9803-417B-9B4F-900DC81B8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12" y="2476120"/>
            <a:ext cx="8283658" cy="438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6CC0F6-54D3-4655-9EEC-E8151626D5FE}"/>
              </a:ext>
            </a:extLst>
          </p:cNvPr>
          <p:cNvSpPr/>
          <p:nvPr/>
        </p:nvSpPr>
        <p:spPr>
          <a:xfrm>
            <a:off x="3897297" y="4342331"/>
            <a:ext cx="5468645" cy="67355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AB9E3-5132-4FA4-B3BD-5E8BB69269CE}"/>
              </a:ext>
            </a:extLst>
          </p:cNvPr>
          <p:cNvSpPr txBox="1"/>
          <p:nvPr/>
        </p:nvSpPr>
        <p:spPr>
          <a:xfrm>
            <a:off x="5082466" y="4373882"/>
            <a:ext cx="3493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normalizeH="0" baseline="0" noProof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rebuchet MS" panose="020B0603020202020204"/>
                <a:ea typeface="+mn-ea"/>
                <a:cs typeface="+mn-cs"/>
              </a:rPr>
              <a:t>NEŽIVA PRIRODA</a:t>
            </a:r>
            <a:endParaRPr kumimoji="0" lang="en-US" sz="1800" b="1" i="0" u="none" strike="noStrike" kern="1200" normalizeH="0" baseline="0" noProof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97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F6EA6D-B08E-4A2C-B88E-9A8FDC8A1508}"/>
              </a:ext>
            </a:extLst>
          </p:cNvPr>
          <p:cNvSpPr txBox="1"/>
          <p:nvPr/>
        </p:nvSpPr>
        <p:spPr>
          <a:xfrm>
            <a:off x="6751468" y="582063"/>
            <a:ext cx="3046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prstClr val="black"/>
                </a:solidFill>
                <a:latin typeface="Trebuchet MS" panose="020B0603020202020204"/>
              </a:rPr>
              <a:t>Ž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ivu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prirodu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čine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sva živa bića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67F17-A33C-4AA1-81CD-133181D108E4}"/>
              </a:ext>
            </a:extLst>
          </p:cNvPr>
          <p:cNvSpPr txBox="1"/>
          <p:nvPr/>
        </p:nvSpPr>
        <p:spPr>
          <a:xfrm>
            <a:off x="3457852" y="582063"/>
            <a:ext cx="3386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12700">
                  <a:solidFill>
                    <a:srgbClr val="90C226"/>
                  </a:solidFill>
                  <a:prstDash val="solid"/>
                </a:ln>
                <a:pattFill prst="pct50">
                  <a:fgClr>
                    <a:srgbClr val="90C226"/>
                  </a:fgClr>
                  <a:bgClr>
                    <a:srgbClr val="90C226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0C226"/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ŽIVA PRIRODA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90C226"/>
                </a:solidFill>
                <a:prstDash val="solid"/>
              </a:ln>
              <a:pattFill prst="pct50">
                <a:fgClr>
                  <a:srgbClr val="90C226"/>
                </a:fgClr>
                <a:bgClr>
                  <a:srgbClr val="90C226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90C226"/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252F30-E435-4D18-9A28-37AB83653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22" y="1651246"/>
            <a:ext cx="9090734" cy="49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2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A036D9-CBC0-465A-9547-531EC9E21652}"/>
              </a:ext>
            </a:extLst>
          </p:cNvPr>
          <p:cNvSpPr txBox="1"/>
          <p:nvPr/>
        </p:nvSpPr>
        <p:spPr>
          <a:xfrm>
            <a:off x="3697549" y="281412"/>
            <a:ext cx="6098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NASTANAK ŽIVOG SVETA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9C3A2-8A58-4A58-B9F9-7390EDC9811B}"/>
              </a:ext>
            </a:extLst>
          </p:cNvPr>
          <p:cNvSpPr txBox="1"/>
          <p:nvPr/>
        </p:nvSpPr>
        <p:spPr>
          <a:xfrm>
            <a:off x="4034901" y="786288"/>
            <a:ext cx="43012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naučnici</a:t>
            </a:r>
            <a:r>
              <a:rPr lang="en-US" sz="2000" dirty="0"/>
              <a:t> </a:t>
            </a:r>
            <a:r>
              <a:rPr lang="en-US" sz="2000" dirty="0" err="1"/>
              <a:t>smatraju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prva</a:t>
            </a:r>
            <a:r>
              <a:rPr lang="en-US" sz="2000" dirty="0"/>
              <a:t> </a:t>
            </a:r>
            <a:r>
              <a:rPr lang="en-US" sz="2000" dirty="0" err="1"/>
              <a:t>živa</a:t>
            </a:r>
            <a:r>
              <a:rPr lang="en-US" sz="2000" dirty="0"/>
              <a:t> </a:t>
            </a:r>
            <a:r>
              <a:rPr lang="en-US" sz="2000" dirty="0" err="1"/>
              <a:t>bića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Zemlji</a:t>
            </a:r>
            <a:endParaRPr lang="en-US" sz="2000" dirty="0"/>
          </a:p>
          <a:p>
            <a:pPr algn="ctr"/>
            <a:r>
              <a:rPr lang="en-US" sz="2000" dirty="0" err="1"/>
              <a:t>nastala</a:t>
            </a:r>
            <a:r>
              <a:rPr lang="en-US" sz="2000" dirty="0"/>
              <a:t> u </a:t>
            </a:r>
            <a:r>
              <a:rPr lang="en-US" sz="2000" dirty="0" err="1"/>
              <a:t>vodi</a:t>
            </a:r>
            <a:r>
              <a:rPr lang="en-US" sz="2000" dirty="0"/>
              <a:t>, pre </a:t>
            </a:r>
            <a:r>
              <a:rPr lang="en-US" sz="2000" dirty="0" err="1"/>
              <a:t>oko</a:t>
            </a:r>
            <a:r>
              <a:rPr lang="en-US" sz="2000" dirty="0"/>
              <a:t> 3,5 </a:t>
            </a:r>
            <a:r>
              <a:rPr lang="en-US" sz="2000" dirty="0" err="1"/>
              <a:t>milijardi</a:t>
            </a:r>
            <a:r>
              <a:rPr lang="en-US" sz="2000" dirty="0"/>
              <a:t> </a:t>
            </a:r>
            <a:r>
              <a:rPr lang="en-US" sz="2000" dirty="0" err="1"/>
              <a:t>godina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endParaRPr lang="en-US" sz="2000" dirty="0"/>
          </a:p>
          <a:p>
            <a:pPr algn="ctr"/>
            <a:r>
              <a:rPr lang="en-US" sz="2000" dirty="0" err="1"/>
              <a:t>slična</a:t>
            </a:r>
            <a:r>
              <a:rPr lang="en-US" sz="2000" dirty="0"/>
              <a:t> </a:t>
            </a:r>
            <a:r>
              <a:rPr lang="en-US" sz="2000" dirty="0" err="1"/>
              <a:t>današnjim</a:t>
            </a:r>
            <a:r>
              <a:rPr lang="en-US" sz="2000" dirty="0"/>
              <a:t> </a:t>
            </a:r>
            <a:r>
              <a:rPr lang="en-US" sz="2000" dirty="0" err="1"/>
              <a:t>bakterijama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0CE5DA-46BA-45E4-8BA6-1BAB22D40FF7}"/>
              </a:ext>
            </a:extLst>
          </p:cNvPr>
          <p:cNvSpPr txBox="1"/>
          <p:nvPr/>
        </p:nvSpPr>
        <p:spPr>
          <a:xfrm>
            <a:off x="8535880" y="466078"/>
            <a:ext cx="30849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scientists believe they are the first living beings on Earth formed in water, about 3.5 billion years ago and were similar to today’s bacteria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4D90E0-020F-4D2E-946A-B04B3BE4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75" y="2514776"/>
            <a:ext cx="7628281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5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CC9D93-D60B-43F6-9BB1-AEB51B5CA1B3}"/>
              </a:ext>
            </a:extLst>
          </p:cNvPr>
          <p:cNvSpPr txBox="1"/>
          <p:nvPr/>
        </p:nvSpPr>
        <p:spPr>
          <a:xfrm>
            <a:off x="5668393" y="254778"/>
            <a:ext cx="1424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FOSILI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377FE-769C-4423-B165-922270C093AB}"/>
              </a:ext>
            </a:extLst>
          </p:cNvPr>
          <p:cNvSpPr txBox="1"/>
          <p:nvPr/>
        </p:nvSpPr>
        <p:spPr>
          <a:xfrm>
            <a:off x="1740309" y="547165"/>
            <a:ext cx="101294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do </a:t>
            </a:r>
            <a:r>
              <a:rPr lang="en-US" sz="2000" dirty="0" err="1"/>
              <a:t>mnogih</a:t>
            </a:r>
            <a:r>
              <a:rPr lang="en-US" sz="2000" dirty="0"/>
              <a:t> </a:t>
            </a:r>
            <a:r>
              <a:rPr lang="en-US" sz="2000" dirty="0" err="1"/>
              <a:t>saznanja</a:t>
            </a:r>
            <a:r>
              <a:rPr lang="en-US" sz="2000" dirty="0"/>
              <a:t> o </a:t>
            </a:r>
            <a:r>
              <a:rPr lang="en-US" sz="2000" dirty="0" err="1"/>
              <a:t>razvoju</a:t>
            </a:r>
            <a:r>
              <a:rPr lang="en-US" sz="2000" dirty="0"/>
              <a:t> </a:t>
            </a:r>
            <a:r>
              <a:rPr lang="en-US" sz="2000" dirty="0" err="1"/>
              <a:t>živog</a:t>
            </a:r>
            <a:r>
              <a:rPr lang="en-US" sz="2000" dirty="0"/>
              <a:t> </a:t>
            </a:r>
            <a:r>
              <a:rPr lang="en-US" sz="2000" dirty="0" err="1"/>
              <a:t>sveta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Zemlji</a:t>
            </a:r>
            <a:r>
              <a:rPr lang="sr-Latn-RS" sz="2000" dirty="0"/>
              <a:t> </a:t>
            </a:r>
            <a:r>
              <a:rPr lang="en-US" sz="2000" dirty="0" err="1"/>
              <a:t>naučnici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došli</a:t>
            </a:r>
            <a:r>
              <a:rPr lang="en-US" sz="2000" dirty="0"/>
              <a:t> </a:t>
            </a:r>
            <a:r>
              <a:rPr lang="en-US" sz="2000" dirty="0" err="1"/>
              <a:t>proučavanjem</a:t>
            </a:r>
            <a:r>
              <a:rPr lang="en-US" sz="2000" dirty="0"/>
              <a:t> </a:t>
            </a:r>
            <a:r>
              <a:rPr lang="en-US" sz="2000" dirty="0" err="1"/>
              <a:t>fosila</a:t>
            </a:r>
            <a:br>
              <a:rPr lang="en-US" sz="2000" dirty="0"/>
            </a:b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 much knowledge about the development of the living world on Earth scientists came by studying fossils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fosili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ostaci</a:t>
            </a:r>
            <a:r>
              <a:rPr lang="en-US" sz="2000" dirty="0"/>
              <a:t> </a:t>
            </a:r>
            <a:r>
              <a:rPr lang="en-US" sz="2000" dirty="0" err="1"/>
              <a:t>živih</a:t>
            </a:r>
            <a:r>
              <a:rPr lang="en-US" sz="2000" dirty="0"/>
              <a:t> </a:t>
            </a:r>
            <a:r>
              <a:rPr lang="en-US" sz="2000" dirty="0" err="1"/>
              <a:t>bića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nekada</a:t>
            </a:r>
            <a:r>
              <a:rPr lang="en-US" sz="2000" dirty="0"/>
              <a:t> </a:t>
            </a:r>
            <a:r>
              <a:rPr lang="en-US" sz="2000" dirty="0" err="1"/>
              <a:t>živela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sr-Latn-RS" sz="2000" dirty="0"/>
              <a:t> </a:t>
            </a:r>
            <a:r>
              <a:rPr lang="en-US" sz="2000" dirty="0" err="1"/>
              <a:t>Zemlji</a:t>
            </a:r>
            <a:r>
              <a:rPr lang="en-US" sz="2000" dirty="0"/>
              <a:t>,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njihovi</a:t>
            </a:r>
            <a:r>
              <a:rPr lang="en-US" sz="2000" dirty="0"/>
              <a:t> </a:t>
            </a:r>
            <a:r>
              <a:rPr lang="en-US" sz="2000" dirty="0" err="1"/>
              <a:t>otisci</a:t>
            </a:r>
            <a:r>
              <a:rPr lang="en-US" sz="2000" dirty="0"/>
              <a:t> u </a:t>
            </a:r>
            <a:r>
              <a:rPr lang="en-US" sz="2000" dirty="0" err="1"/>
              <a:t>stenama</a:t>
            </a:r>
            <a:r>
              <a:rPr lang="en-US" sz="2000" dirty="0"/>
              <a:t>,</a:t>
            </a:r>
            <a:r>
              <a:rPr lang="sr-Latn-RS" sz="2000" dirty="0"/>
              <a:t> </a:t>
            </a:r>
            <a:r>
              <a:rPr lang="en-US" sz="2000" dirty="0" err="1"/>
              <a:t>slojevima</a:t>
            </a:r>
            <a:r>
              <a:rPr lang="en-US" sz="2000" dirty="0"/>
              <a:t> </a:t>
            </a:r>
            <a:r>
              <a:rPr lang="en-US" sz="2000" dirty="0" err="1"/>
              <a:t>peska</a:t>
            </a:r>
            <a:r>
              <a:rPr lang="en-US" sz="2000" dirty="0"/>
              <a:t>,</a:t>
            </a:r>
            <a:r>
              <a:rPr lang="sr-Latn-RS" sz="2000" dirty="0"/>
              <a:t> l</a:t>
            </a:r>
            <a:r>
              <a:rPr lang="en-US" sz="2000" dirty="0" err="1"/>
              <a:t>edu</a:t>
            </a:r>
            <a:r>
              <a:rPr lang="en-US" sz="2000" dirty="0"/>
              <a:t>, </a:t>
            </a:r>
            <a:r>
              <a:rPr lang="en-US" sz="2000" dirty="0" err="1"/>
              <a:t>smoli</a:t>
            </a:r>
            <a:r>
              <a:rPr lang="en-US" sz="2000" dirty="0"/>
              <a:t>...</a:t>
            </a:r>
            <a:endParaRPr lang="sr-Latn-RS" sz="2000" dirty="0"/>
          </a:p>
          <a:p>
            <a:r>
              <a:rPr lang="en-US" sz="2000" dirty="0"/>
              <a:t>fossils are the remains of living beings that once lived on</a:t>
            </a:r>
            <a:r>
              <a:rPr lang="sr-Latn-RS" sz="2000" dirty="0"/>
              <a:t> </a:t>
            </a:r>
            <a:r>
              <a:rPr lang="en-US" sz="2000" dirty="0"/>
              <a:t>Earth, or their footprints in rocks, layers of sand,</a:t>
            </a:r>
            <a:r>
              <a:rPr lang="sr-Latn-RS" sz="2000" dirty="0"/>
              <a:t> </a:t>
            </a:r>
            <a:r>
              <a:rPr lang="en-US" sz="2000" dirty="0"/>
              <a:t>ice, resin 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099674-4D63-41F8-98EA-3E14FBF4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61" y="3819591"/>
            <a:ext cx="7679317" cy="278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453A6-D587-4937-B1A7-F58DF7E4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320404"/>
            <a:ext cx="8966447" cy="621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692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C0179-66DA-495F-968A-19D49A8131AA}"/>
              </a:ext>
            </a:extLst>
          </p:cNvPr>
          <p:cNvSpPr txBox="1"/>
          <p:nvPr/>
        </p:nvSpPr>
        <p:spPr>
          <a:xfrm>
            <a:off x="653988" y="319596"/>
            <a:ext cx="10884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sr-Latn-RS" sz="3200" dirty="0"/>
              <a:t>ZADATAK: Poveži organizam sa oblasti biologije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dirty="0"/>
              <a:t>                  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koju proučava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E2CED-BDA2-41F4-8990-0C80866757A4}"/>
              </a:ext>
            </a:extLst>
          </p:cNvPr>
          <p:cNvSpPr txBox="1"/>
          <p:nvPr/>
        </p:nvSpPr>
        <p:spPr>
          <a:xfrm>
            <a:off x="6397736" y="2390804"/>
            <a:ext cx="265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008000"/>
                </a:highlight>
              </a:rPr>
              <a:t>BOTANIKA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2A648-CB5F-420E-B3E4-FEDE939A3359}"/>
              </a:ext>
            </a:extLst>
          </p:cNvPr>
          <p:cNvSpPr txBox="1"/>
          <p:nvPr/>
        </p:nvSpPr>
        <p:spPr>
          <a:xfrm>
            <a:off x="6378608" y="1458344"/>
            <a:ext cx="3040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ZOOLOGIJA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5078E-17FE-4052-8C44-F9F2623E8CCC}"/>
              </a:ext>
            </a:extLst>
          </p:cNvPr>
          <p:cNvSpPr txBox="1"/>
          <p:nvPr/>
        </p:nvSpPr>
        <p:spPr>
          <a:xfrm>
            <a:off x="6378608" y="3484102"/>
            <a:ext cx="4372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effectLst/>
                <a:highlight>
                  <a:srgbClr val="808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MIKROBIOLOGIJA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C829A-260C-40BF-8604-39F52AE131E3}"/>
              </a:ext>
            </a:extLst>
          </p:cNvPr>
          <p:cNvSpPr txBox="1"/>
          <p:nvPr/>
        </p:nvSpPr>
        <p:spPr>
          <a:xfrm>
            <a:off x="6397736" y="4577400"/>
            <a:ext cx="3084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effectLst/>
                <a:highlight>
                  <a:srgbClr val="00FF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EKOLOGIJA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C98CBE-C1DC-4849-80CB-5A148CBC1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03" y="1458344"/>
            <a:ext cx="1228099" cy="1639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035A8E-269F-4E92-85B8-B1F91DE96D54}"/>
              </a:ext>
            </a:extLst>
          </p:cNvPr>
          <p:cNvSpPr txBox="1"/>
          <p:nvPr/>
        </p:nvSpPr>
        <p:spPr>
          <a:xfrm>
            <a:off x="744233" y="2737398"/>
            <a:ext cx="6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ZEC</a:t>
            </a:r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F24F84-721F-4F95-935E-12390F1A2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931" y="1428886"/>
            <a:ext cx="1814152" cy="1860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7F5A0E-53BA-4501-9AAB-0FF2FECF990C}"/>
              </a:ext>
            </a:extLst>
          </p:cNvPr>
          <p:cNvSpPr txBox="1"/>
          <p:nvPr/>
        </p:nvSpPr>
        <p:spPr>
          <a:xfrm>
            <a:off x="2156684" y="2922064"/>
            <a:ext cx="153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chemeClr val="bg1"/>
                </a:solidFill>
              </a:rPr>
              <a:t>PARADAJZ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2450FB-2E3F-48EB-B714-085536694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30" y="3283329"/>
            <a:ext cx="2119273" cy="1722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9DA989-34CB-4CD8-85A5-8F01764AC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73" y="1458344"/>
            <a:ext cx="2119273" cy="155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6DF500-6EFF-4AB3-8F15-AE1DEF6937B8}"/>
              </a:ext>
            </a:extLst>
          </p:cNvPr>
          <p:cNvSpPr txBox="1"/>
          <p:nvPr/>
        </p:nvSpPr>
        <p:spPr>
          <a:xfrm>
            <a:off x="306033" y="4636958"/>
            <a:ext cx="211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ČUVAMO ZEMLJU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425D37F-3631-4168-9739-EB80104A6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8276" y="3429000"/>
            <a:ext cx="1684127" cy="1776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FCE669-561C-47E3-A3C7-C593D1C680EC}"/>
              </a:ext>
            </a:extLst>
          </p:cNvPr>
          <p:cNvSpPr txBox="1"/>
          <p:nvPr/>
        </p:nvSpPr>
        <p:spPr>
          <a:xfrm>
            <a:off x="2611350" y="4782733"/>
            <a:ext cx="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DRVO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DC2682-65C8-45BC-9836-C2B88A071B66}"/>
              </a:ext>
            </a:extLst>
          </p:cNvPr>
          <p:cNvSpPr txBox="1"/>
          <p:nvPr/>
        </p:nvSpPr>
        <p:spPr>
          <a:xfrm>
            <a:off x="6455440" y="5632945"/>
            <a:ext cx="466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ANTROPOLOGIJA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0DB62B0-51DB-4782-9837-0EB02B424C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43" y="5152065"/>
            <a:ext cx="1684126" cy="168412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AC5CED9-6243-4EDA-8665-14250C76BF9E}"/>
              </a:ext>
            </a:extLst>
          </p:cNvPr>
          <p:cNvSpPr txBox="1"/>
          <p:nvPr/>
        </p:nvSpPr>
        <p:spPr>
          <a:xfrm>
            <a:off x="363149" y="6466859"/>
            <a:ext cx="90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CVET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74FA4B-CA39-4E3E-AD4E-4F67E76E2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6098" y="5354360"/>
            <a:ext cx="2275485" cy="1516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CF4602F-418D-457B-BDFD-9D3333F953B4}"/>
              </a:ext>
            </a:extLst>
          </p:cNvPr>
          <p:cNvSpPr txBox="1"/>
          <p:nvPr/>
        </p:nvSpPr>
        <p:spPr>
          <a:xfrm>
            <a:off x="3239760" y="6558920"/>
            <a:ext cx="90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ČOVEK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9BC31AC-E2B8-452D-9BA4-905F3ACF6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6204" y="3197967"/>
            <a:ext cx="1649796" cy="184452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C9A422-1F23-4F95-9B06-109465C9CAAE}"/>
              </a:ext>
            </a:extLst>
          </p:cNvPr>
          <p:cNvSpPr txBox="1"/>
          <p:nvPr/>
        </p:nvSpPr>
        <p:spPr>
          <a:xfrm>
            <a:off x="5136409" y="4577400"/>
            <a:ext cx="129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PAS</a:t>
            </a:r>
            <a:endParaRPr lang="en-US" b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AD5153F-3B55-432C-ABEE-5386CA5B03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1445" y="5143386"/>
            <a:ext cx="1296141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4AF4D66-C67C-43B2-ABE2-C7E2A1C346E2}"/>
              </a:ext>
            </a:extLst>
          </p:cNvPr>
          <p:cNvSpPr txBox="1"/>
          <p:nvPr/>
        </p:nvSpPr>
        <p:spPr>
          <a:xfrm>
            <a:off x="4787337" y="6367523"/>
            <a:ext cx="189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BAKTERIJE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5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B53F51-0087-41B2-83EA-5C69CAED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79" y="321617"/>
            <a:ext cx="9577923" cy="6282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57FE17-B884-4FF9-AF67-9CCECA3FC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478" y="2885242"/>
            <a:ext cx="4265522" cy="2880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00D4A4-5E7A-498E-A582-29DCC317A4CB}"/>
              </a:ext>
            </a:extLst>
          </p:cNvPr>
          <p:cNvSpPr txBox="1"/>
          <p:nvPr/>
        </p:nvSpPr>
        <p:spPr>
          <a:xfrm>
            <a:off x="9680415" y="2423577"/>
            <a:ext cx="229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C00000"/>
                </a:solidFill>
              </a:rPr>
              <a:t>MIKROSKOP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A89C94-2CE1-46D4-87B1-5AE2FC0A5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753" y="4572000"/>
            <a:ext cx="3134715" cy="18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6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741F7-C1EB-4B52-9E9D-A33E2D59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88" y="0"/>
            <a:ext cx="9609653" cy="5799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8F1A0-EAFC-4234-91F7-27AF853C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50" y="5653130"/>
            <a:ext cx="9420207" cy="120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3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361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Gordana Pavlovic</dc:creator>
  <cp:lastModifiedBy>Gordana Pavlovic</cp:lastModifiedBy>
  <cp:revision>18</cp:revision>
  <dcterms:created xsi:type="dcterms:W3CDTF">2021-01-11T19:55:10Z</dcterms:created>
  <dcterms:modified xsi:type="dcterms:W3CDTF">2021-01-11T22:44:26Z</dcterms:modified>
</cp:coreProperties>
</file>