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67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0574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1573" y="601492"/>
            <a:ext cx="7280852" cy="5854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25" y="1721988"/>
            <a:ext cx="8072149" cy="4114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3127" y="2348483"/>
            <a:ext cx="7757159" cy="19659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5483" y="2684282"/>
            <a:ext cx="7670800" cy="1877695"/>
          </a:xfrm>
          <a:custGeom>
            <a:avLst/>
            <a:gdLst/>
            <a:ahLst/>
            <a:cxnLst/>
            <a:rect l="l" t="t" r="r" b="b"/>
            <a:pathLst>
              <a:path w="7670800" h="1877695">
                <a:moveTo>
                  <a:pt x="7482461" y="0"/>
                </a:moveTo>
                <a:lnTo>
                  <a:pt x="187762" y="0"/>
                </a:lnTo>
                <a:lnTo>
                  <a:pt x="172364" y="622"/>
                </a:lnTo>
                <a:lnTo>
                  <a:pt x="128417" y="9572"/>
                </a:lnTo>
                <a:lnTo>
                  <a:pt x="88859" y="28133"/>
                </a:lnTo>
                <a:lnTo>
                  <a:pt x="54996" y="55001"/>
                </a:lnTo>
                <a:lnTo>
                  <a:pt x="28132" y="88872"/>
                </a:lnTo>
                <a:lnTo>
                  <a:pt x="9572" y="128443"/>
                </a:lnTo>
                <a:lnTo>
                  <a:pt x="622" y="172410"/>
                </a:lnTo>
                <a:lnTo>
                  <a:pt x="0" y="187817"/>
                </a:lnTo>
                <a:lnTo>
                  <a:pt x="0" y="1689978"/>
                </a:lnTo>
                <a:lnTo>
                  <a:pt x="5457" y="1735075"/>
                </a:lnTo>
                <a:lnTo>
                  <a:pt x="20958" y="1776224"/>
                </a:lnTo>
                <a:lnTo>
                  <a:pt x="45199" y="1812119"/>
                </a:lnTo>
                <a:lnTo>
                  <a:pt x="76874" y="1841455"/>
                </a:lnTo>
                <a:lnTo>
                  <a:pt x="114679" y="1862925"/>
                </a:lnTo>
                <a:lnTo>
                  <a:pt x="157308" y="1875223"/>
                </a:lnTo>
                <a:lnTo>
                  <a:pt x="187762" y="1877680"/>
                </a:lnTo>
                <a:lnTo>
                  <a:pt x="7482461" y="1877680"/>
                </a:lnTo>
                <a:lnTo>
                  <a:pt x="7527559" y="1872223"/>
                </a:lnTo>
                <a:lnTo>
                  <a:pt x="7568712" y="1856723"/>
                </a:lnTo>
                <a:lnTo>
                  <a:pt x="7604613" y="1832486"/>
                </a:lnTo>
                <a:lnTo>
                  <a:pt x="7633954" y="1800818"/>
                </a:lnTo>
                <a:lnTo>
                  <a:pt x="7655429" y="1763026"/>
                </a:lnTo>
                <a:lnTo>
                  <a:pt x="7667729" y="1720417"/>
                </a:lnTo>
                <a:lnTo>
                  <a:pt x="7670188" y="1689978"/>
                </a:lnTo>
                <a:lnTo>
                  <a:pt x="7670188" y="187817"/>
                </a:lnTo>
                <a:lnTo>
                  <a:pt x="7664729" y="142674"/>
                </a:lnTo>
                <a:lnTo>
                  <a:pt x="7649225" y="101493"/>
                </a:lnTo>
                <a:lnTo>
                  <a:pt x="7624983" y="65577"/>
                </a:lnTo>
                <a:lnTo>
                  <a:pt x="7593310" y="36230"/>
                </a:lnTo>
                <a:lnTo>
                  <a:pt x="7555513" y="14756"/>
                </a:lnTo>
                <a:lnTo>
                  <a:pt x="7512900" y="2457"/>
                </a:lnTo>
                <a:lnTo>
                  <a:pt x="74824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15483" y="2684282"/>
            <a:ext cx="7670800" cy="1877695"/>
          </a:xfrm>
          <a:custGeom>
            <a:avLst/>
            <a:gdLst/>
            <a:ahLst/>
            <a:cxnLst/>
            <a:rect l="l" t="t" r="r" b="b"/>
            <a:pathLst>
              <a:path w="7670800" h="1877695">
                <a:moveTo>
                  <a:pt x="0" y="187817"/>
                </a:moveTo>
                <a:lnTo>
                  <a:pt x="5457" y="142674"/>
                </a:lnTo>
                <a:lnTo>
                  <a:pt x="20958" y="101493"/>
                </a:lnTo>
                <a:lnTo>
                  <a:pt x="45199" y="65577"/>
                </a:lnTo>
                <a:lnTo>
                  <a:pt x="76874" y="36230"/>
                </a:lnTo>
                <a:lnTo>
                  <a:pt x="114679" y="14756"/>
                </a:lnTo>
                <a:lnTo>
                  <a:pt x="157308" y="2457"/>
                </a:lnTo>
                <a:lnTo>
                  <a:pt x="187762" y="0"/>
                </a:lnTo>
                <a:lnTo>
                  <a:pt x="7482461" y="0"/>
                </a:lnTo>
                <a:lnTo>
                  <a:pt x="7527559" y="5457"/>
                </a:lnTo>
                <a:lnTo>
                  <a:pt x="7568712" y="20959"/>
                </a:lnTo>
                <a:lnTo>
                  <a:pt x="7604613" y="45202"/>
                </a:lnTo>
                <a:lnTo>
                  <a:pt x="7633954" y="76884"/>
                </a:lnTo>
                <a:lnTo>
                  <a:pt x="7655429" y="114700"/>
                </a:lnTo>
                <a:lnTo>
                  <a:pt x="7667729" y="157346"/>
                </a:lnTo>
                <a:lnTo>
                  <a:pt x="7670188" y="187817"/>
                </a:lnTo>
                <a:lnTo>
                  <a:pt x="7670188" y="1689978"/>
                </a:lnTo>
                <a:lnTo>
                  <a:pt x="7664729" y="1735075"/>
                </a:lnTo>
                <a:lnTo>
                  <a:pt x="7649225" y="1776224"/>
                </a:lnTo>
                <a:lnTo>
                  <a:pt x="7624983" y="1812119"/>
                </a:lnTo>
                <a:lnTo>
                  <a:pt x="7593310" y="1841455"/>
                </a:lnTo>
                <a:lnTo>
                  <a:pt x="7555513" y="1862925"/>
                </a:lnTo>
                <a:lnTo>
                  <a:pt x="7512900" y="1875223"/>
                </a:lnTo>
                <a:lnTo>
                  <a:pt x="7482461" y="1877680"/>
                </a:lnTo>
                <a:lnTo>
                  <a:pt x="187762" y="1877680"/>
                </a:lnTo>
                <a:lnTo>
                  <a:pt x="142643" y="1872223"/>
                </a:lnTo>
                <a:lnTo>
                  <a:pt x="101477" y="1856723"/>
                </a:lnTo>
                <a:lnTo>
                  <a:pt x="65571" y="1832486"/>
                </a:lnTo>
                <a:lnTo>
                  <a:pt x="36228" y="1800818"/>
                </a:lnTo>
                <a:lnTo>
                  <a:pt x="14756" y="1763026"/>
                </a:lnTo>
                <a:lnTo>
                  <a:pt x="2457" y="1720417"/>
                </a:lnTo>
                <a:lnTo>
                  <a:pt x="0" y="1689978"/>
                </a:lnTo>
                <a:lnTo>
                  <a:pt x="0" y="187817"/>
                </a:lnTo>
                <a:close/>
              </a:path>
            </a:pathLst>
          </a:custGeom>
          <a:ln w="9524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48000" y="3224146"/>
            <a:ext cx="3465705" cy="10002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a-IR" sz="6500" b="1" dirty="0">
                <a:solidFill>
                  <a:srgbClr val="FF0000"/>
                </a:solidFill>
                <a:latin typeface="Calibri"/>
                <a:cs typeface="Calibri"/>
              </a:rPr>
              <a:t>حرکت</a:t>
            </a:r>
            <a:endParaRPr sz="65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1573" y="601492"/>
            <a:ext cx="7280852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a-IR" dirty="0"/>
              <a:t>واحد اندازه گیری سرعت
</a:t>
            </a:r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285625" y="223392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641" y="0"/>
                </a:lnTo>
              </a:path>
            </a:pathLst>
          </a:custGeom>
          <a:ln w="1651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57758" y="1878329"/>
            <a:ext cx="0" cy="347980"/>
          </a:xfrm>
          <a:custGeom>
            <a:avLst/>
            <a:gdLst/>
            <a:ahLst/>
            <a:cxnLst/>
            <a:rect l="l" t="t" r="r" b="b"/>
            <a:pathLst>
              <a:path h="347980">
                <a:moveTo>
                  <a:pt x="0" y="0"/>
                </a:moveTo>
                <a:lnTo>
                  <a:pt x="0" y="347979"/>
                </a:lnTo>
              </a:path>
            </a:pathLst>
          </a:custGeom>
          <a:ln w="3428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85625" y="187007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641" y="0"/>
                </a:lnTo>
              </a:path>
            </a:pathLst>
          </a:custGeom>
          <a:ln w="1778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36842" y="223392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608" y="0"/>
                </a:lnTo>
              </a:path>
            </a:pathLst>
          </a:custGeom>
          <a:ln w="1651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53333" y="1878329"/>
            <a:ext cx="0" cy="347980"/>
          </a:xfrm>
          <a:custGeom>
            <a:avLst/>
            <a:gdLst/>
            <a:ahLst/>
            <a:cxnLst/>
            <a:rect l="l" t="t" r="r" b="b"/>
            <a:pathLst>
              <a:path h="347980">
                <a:moveTo>
                  <a:pt x="0" y="0"/>
                </a:moveTo>
                <a:lnTo>
                  <a:pt x="0" y="347979"/>
                </a:lnTo>
              </a:path>
            </a:pathLst>
          </a:custGeom>
          <a:ln w="3425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6842" y="187007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608" y="0"/>
                </a:lnTo>
              </a:path>
            </a:pathLst>
          </a:custGeom>
          <a:ln w="1778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35942" y="1825335"/>
            <a:ext cx="1314450" cy="445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97205" algn="l"/>
                <a:tab pos="996950" algn="l"/>
              </a:tabLst>
            </a:pP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•	</a:t>
            </a:r>
            <a:r>
              <a:rPr sz="3200" dirty="0">
                <a:solidFill>
                  <a:srgbClr val="FF0000"/>
                </a:solidFill>
                <a:latin typeface="Cambria Math"/>
                <a:cs typeface="Cambria Math"/>
              </a:rPr>
              <a:t>𝒗	=</a:t>
            </a:r>
            <a:endParaRPr sz="32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208407" y="1976754"/>
            <a:ext cx="64769" cy="0"/>
          </a:xfrm>
          <a:custGeom>
            <a:avLst/>
            <a:gdLst/>
            <a:ahLst/>
            <a:cxnLst/>
            <a:rect l="l" t="t" r="r" b="b"/>
            <a:pathLst>
              <a:path w="64769">
                <a:moveTo>
                  <a:pt x="0" y="0"/>
                </a:moveTo>
                <a:lnTo>
                  <a:pt x="64769" y="0"/>
                </a:lnTo>
              </a:path>
            </a:pathLst>
          </a:custGeom>
          <a:ln w="126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61110" y="1717039"/>
            <a:ext cx="0" cy="254000"/>
          </a:xfrm>
          <a:custGeom>
            <a:avLst/>
            <a:gdLst/>
            <a:ahLst/>
            <a:cxnLst/>
            <a:rect l="l" t="t" r="r" b="b"/>
            <a:pathLst>
              <a:path h="254000">
                <a:moveTo>
                  <a:pt x="0" y="0"/>
                </a:moveTo>
                <a:lnTo>
                  <a:pt x="0" y="254000"/>
                </a:lnTo>
              </a:path>
            </a:pathLst>
          </a:custGeom>
          <a:ln w="2540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08407" y="1711325"/>
            <a:ext cx="64769" cy="0"/>
          </a:xfrm>
          <a:custGeom>
            <a:avLst/>
            <a:gdLst/>
            <a:ahLst/>
            <a:cxnLst/>
            <a:rect l="l" t="t" r="r" b="b"/>
            <a:pathLst>
              <a:path w="64769">
                <a:moveTo>
                  <a:pt x="0" y="0"/>
                </a:moveTo>
                <a:lnTo>
                  <a:pt x="64769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82342" y="1976754"/>
            <a:ext cx="64769" cy="0"/>
          </a:xfrm>
          <a:custGeom>
            <a:avLst/>
            <a:gdLst/>
            <a:ahLst/>
            <a:cxnLst/>
            <a:rect l="l" t="t" r="r" b="b"/>
            <a:pathLst>
              <a:path w="64769">
                <a:moveTo>
                  <a:pt x="0" y="0"/>
                </a:moveTo>
                <a:lnTo>
                  <a:pt x="64638" y="0"/>
                </a:lnTo>
              </a:path>
            </a:pathLst>
          </a:custGeom>
          <a:ln w="126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994344" y="1717039"/>
            <a:ext cx="0" cy="254000"/>
          </a:xfrm>
          <a:custGeom>
            <a:avLst/>
            <a:gdLst/>
            <a:ahLst/>
            <a:cxnLst/>
            <a:rect l="l" t="t" r="r" b="b"/>
            <a:pathLst>
              <a:path h="254000">
                <a:moveTo>
                  <a:pt x="0" y="0"/>
                </a:moveTo>
                <a:lnTo>
                  <a:pt x="0" y="254000"/>
                </a:lnTo>
              </a:path>
            </a:pathLst>
          </a:custGeom>
          <a:ln w="2527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82342" y="1711325"/>
            <a:ext cx="64769" cy="0"/>
          </a:xfrm>
          <a:custGeom>
            <a:avLst/>
            <a:gdLst/>
            <a:ahLst/>
            <a:cxnLst/>
            <a:rect l="l" t="t" r="r" b="b"/>
            <a:pathLst>
              <a:path w="64769">
                <a:moveTo>
                  <a:pt x="0" y="0"/>
                </a:moveTo>
                <a:lnTo>
                  <a:pt x="64638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97739" y="2418714"/>
            <a:ext cx="64769" cy="0"/>
          </a:xfrm>
          <a:custGeom>
            <a:avLst/>
            <a:gdLst/>
            <a:ahLst/>
            <a:cxnLst/>
            <a:rect l="l" t="t" r="r" b="b"/>
            <a:pathLst>
              <a:path w="64769">
                <a:moveTo>
                  <a:pt x="0" y="0"/>
                </a:moveTo>
                <a:lnTo>
                  <a:pt x="64769" y="0"/>
                </a:lnTo>
              </a:path>
            </a:pathLst>
          </a:custGeom>
          <a:ln w="126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50441" y="2159000"/>
            <a:ext cx="0" cy="254000"/>
          </a:xfrm>
          <a:custGeom>
            <a:avLst/>
            <a:gdLst/>
            <a:ahLst/>
            <a:cxnLst/>
            <a:rect l="l" t="t" r="r" b="b"/>
            <a:pathLst>
              <a:path h="254000">
                <a:moveTo>
                  <a:pt x="0" y="0"/>
                </a:moveTo>
                <a:lnTo>
                  <a:pt x="0" y="254000"/>
                </a:lnTo>
              </a:path>
            </a:pathLst>
          </a:custGeom>
          <a:ln w="2540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97739" y="2153285"/>
            <a:ext cx="64769" cy="0"/>
          </a:xfrm>
          <a:custGeom>
            <a:avLst/>
            <a:gdLst/>
            <a:ahLst/>
            <a:cxnLst/>
            <a:rect l="l" t="t" r="r" b="b"/>
            <a:pathLst>
              <a:path w="64769">
                <a:moveTo>
                  <a:pt x="0" y="0"/>
                </a:moveTo>
                <a:lnTo>
                  <a:pt x="64769" y="0"/>
                </a:lnTo>
              </a:path>
            </a:pathLst>
          </a:custGeom>
          <a:ln w="126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96058" y="2418714"/>
            <a:ext cx="64769" cy="0"/>
          </a:xfrm>
          <a:custGeom>
            <a:avLst/>
            <a:gdLst/>
            <a:ahLst/>
            <a:cxnLst/>
            <a:rect l="l" t="t" r="r" b="b"/>
            <a:pathLst>
              <a:path w="64769">
                <a:moveTo>
                  <a:pt x="0" y="0"/>
                </a:moveTo>
                <a:lnTo>
                  <a:pt x="64638" y="0"/>
                </a:lnTo>
              </a:path>
            </a:pathLst>
          </a:custGeom>
          <a:ln w="126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08060" y="2159000"/>
            <a:ext cx="0" cy="254000"/>
          </a:xfrm>
          <a:custGeom>
            <a:avLst/>
            <a:gdLst/>
            <a:ahLst/>
            <a:cxnLst/>
            <a:rect l="l" t="t" r="r" b="b"/>
            <a:pathLst>
              <a:path h="254000">
                <a:moveTo>
                  <a:pt x="0" y="0"/>
                </a:moveTo>
                <a:lnTo>
                  <a:pt x="0" y="254000"/>
                </a:lnTo>
              </a:path>
            </a:pathLst>
          </a:custGeom>
          <a:ln w="2527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96058" y="2153285"/>
            <a:ext cx="64769" cy="0"/>
          </a:xfrm>
          <a:custGeom>
            <a:avLst/>
            <a:gdLst/>
            <a:ahLst/>
            <a:cxnLst/>
            <a:rect l="l" t="t" r="r" b="b"/>
            <a:pathLst>
              <a:path w="64769">
                <a:moveTo>
                  <a:pt x="0" y="0"/>
                </a:moveTo>
                <a:lnTo>
                  <a:pt x="64638" y="0"/>
                </a:lnTo>
              </a:path>
            </a:pathLst>
          </a:custGeom>
          <a:ln w="126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054099" y="2128054"/>
            <a:ext cx="150495" cy="322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50" spc="-25" dirty="0">
                <a:solidFill>
                  <a:srgbClr val="FF0000"/>
                </a:solidFill>
                <a:latin typeface="Cambria Math"/>
                <a:cs typeface="Cambria Math"/>
              </a:rPr>
              <a:t>𝒕</a:t>
            </a:r>
            <a:endParaRPr sz="235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949195" y="2052066"/>
            <a:ext cx="356870" cy="0"/>
          </a:xfrm>
          <a:custGeom>
            <a:avLst/>
            <a:gdLst/>
            <a:ahLst/>
            <a:cxnLst/>
            <a:rect l="l" t="t" r="r" b="b"/>
            <a:pathLst>
              <a:path w="356869">
                <a:moveTo>
                  <a:pt x="0" y="0"/>
                </a:moveTo>
                <a:lnTo>
                  <a:pt x="356615" y="0"/>
                </a:lnTo>
              </a:path>
            </a:pathLst>
          </a:custGeom>
          <a:ln w="2717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040383" y="1685713"/>
            <a:ext cx="1085215" cy="585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79730" algn="l"/>
              </a:tabLst>
            </a:pPr>
            <a:r>
              <a:rPr sz="2350" spc="-25" dirty="0">
                <a:solidFill>
                  <a:srgbClr val="FF0000"/>
                </a:solidFill>
                <a:latin typeface="Cambria Math"/>
                <a:cs typeface="Cambria Math"/>
              </a:rPr>
              <a:t>𝒔	</a:t>
            </a:r>
            <a:r>
              <a:rPr sz="4800" spc="-37" baseline="-32986" dirty="0">
                <a:solidFill>
                  <a:srgbClr val="FF0000"/>
                </a:solidFill>
                <a:latin typeface="Cambria Math"/>
                <a:cs typeface="Cambria Math"/>
              </a:rPr>
              <a:t>=</a:t>
            </a:r>
            <a:r>
              <a:rPr sz="4800" spc="270" baseline="-32986" dirty="0">
                <a:solidFill>
                  <a:srgbClr val="FF0000"/>
                </a:solidFill>
                <a:latin typeface="Cambria Math"/>
                <a:cs typeface="Cambria Math"/>
              </a:rPr>
              <a:t> </a:t>
            </a:r>
            <a:r>
              <a:rPr sz="2350" spc="-25" dirty="0">
                <a:solidFill>
                  <a:srgbClr val="FF0000"/>
                </a:solidFill>
                <a:latin typeface="Cambria Math"/>
                <a:cs typeface="Cambria Math"/>
              </a:rPr>
              <a:t>𝒎</a:t>
            </a:r>
            <a:endParaRPr sz="235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886585" y="2128054"/>
            <a:ext cx="174625" cy="322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50" spc="-25" dirty="0">
                <a:solidFill>
                  <a:srgbClr val="FF0000"/>
                </a:solidFill>
                <a:latin typeface="Cambria Math"/>
                <a:cs typeface="Cambria Math"/>
              </a:rPr>
              <a:t>𝒔</a:t>
            </a:r>
            <a:endParaRPr sz="235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836163" y="2052066"/>
            <a:ext cx="274320" cy="0"/>
          </a:xfrm>
          <a:custGeom>
            <a:avLst/>
            <a:gdLst/>
            <a:ahLst/>
            <a:cxnLst/>
            <a:rect l="l" t="t" r="r" b="b"/>
            <a:pathLst>
              <a:path w="274319">
                <a:moveTo>
                  <a:pt x="0" y="0"/>
                </a:moveTo>
                <a:lnTo>
                  <a:pt x="274319" y="0"/>
                </a:lnTo>
              </a:path>
            </a:pathLst>
          </a:custGeom>
          <a:ln w="2717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35948" y="3145120"/>
            <a:ext cx="3578860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lang="fa-IR" sz="3200" b="1" dirty="0">
                <a:cs typeface="Calibri"/>
              </a:rPr>
              <a:t>متر در ثانیه
</a:t>
            </a:r>
            <a:r>
              <a:rPr lang="fa-IR" sz="3200" b="0" i="0" dirty="0">
                <a:solidFill>
                  <a:srgbClr val="000000"/>
                </a:solidFill>
                <a:effectLst/>
                <a:cs typeface="Roboto" panose="020B0604020202020204" pitchFamily="2" charset="0"/>
              </a:rPr>
              <a:t> کیلومتر بر ساعت نیز استفاده می شود</a:t>
            </a:r>
            <a:r>
              <a:rPr lang="fa-IR" sz="3200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45792" y="891662"/>
            <a:ext cx="626745" cy="0"/>
          </a:xfrm>
          <a:custGeom>
            <a:avLst/>
            <a:gdLst/>
            <a:ahLst/>
            <a:cxnLst/>
            <a:rect l="l" t="t" r="r" b="b"/>
            <a:pathLst>
              <a:path w="626745">
                <a:moveTo>
                  <a:pt x="0" y="0"/>
                </a:moveTo>
                <a:lnTo>
                  <a:pt x="626363" y="0"/>
                </a:lnTo>
              </a:path>
            </a:pathLst>
          </a:custGeom>
          <a:ln w="3784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428871" y="891662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3784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37386" y="393668"/>
            <a:ext cx="5270500" cy="9365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50"/>
              </a:lnSpc>
              <a:tabLst>
                <a:tab pos="3492500" algn="l"/>
              </a:tabLst>
            </a:pPr>
            <a:r>
              <a:rPr lang="sr-Cyrl-RS" sz="4400" b="1" dirty="0">
                <a:solidFill>
                  <a:srgbClr val="FF0000"/>
                </a:solidFill>
                <a:latin typeface="Calibri"/>
                <a:cs typeface="Calibri"/>
              </a:rPr>
              <a:t>ДА ЛИ ЈЕ</a:t>
            </a:r>
            <a:r>
              <a:rPr sz="44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0000"/>
                </a:solidFill>
                <a:latin typeface="Cambria Math"/>
                <a:cs typeface="Cambria Math"/>
              </a:rPr>
              <a:t>𝟏</a:t>
            </a:r>
            <a:r>
              <a:rPr sz="4400" spc="-245" dirty="0">
                <a:solidFill>
                  <a:srgbClr val="FF0000"/>
                </a:solidFill>
                <a:latin typeface="Cambria Math"/>
                <a:cs typeface="Cambria Math"/>
              </a:rPr>
              <a:t> </a:t>
            </a:r>
            <a:r>
              <a:rPr sz="4800" baseline="45138" dirty="0">
                <a:solidFill>
                  <a:srgbClr val="FF0000"/>
                </a:solidFill>
                <a:latin typeface="Cambria Math"/>
                <a:cs typeface="Cambria Math"/>
              </a:rPr>
              <a:t>𝒌𝒎	</a:t>
            </a:r>
            <a:r>
              <a:rPr sz="4400" dirty="0">
                <a:solidFill>
                  <a:srgbClr val="FF0000"/>
                </a:solidFill>
                <a:latin typeface="Cambria Math"/>
                <a:cs typeface="Cambria Math"/>
              </a:rPr>
              <a:t>=</a:t>
            </a:r>
            <a:r>
              <a:rPr sz="4400" spc="254" dirty="0">
                <a:solidFill>
                  <a:srgbClr val="FF0000"/>
                </a:solidFill>
                <a:latin typeface="Cambria Math"/>
                <a:cs typeface="Cambria Math"/>
              </a:rPr>
              <a:t> </a:t>
            </a:r>
            <a:r>
              <a:rPr sz="4400" dirty="0">
                <a:solidFill>
                  <a:srgbClr val="FF0000"/>
                </a:solidFill>
                <a:latin typeface="Cambria Math"/>
                <a:cs typeface="Cambria Math"/>
              </a:rPr>
              <a:t>𝟏</a:t>
            </a:r>
            <a:r>
              <a:rPr sz="4400" spc="-245" dirty="0">
                <a:solidFill>
                  <a:srgbClr val="FF0000"/>
                </a:solidFill>
                <a:latin typeface="Cambria Math"/>
                <a:cs typeface="Cambria Math"/>
              </a:rPr>
              <a:t> </a:t>
            </a:r>
            <a:r>
              <a:rPr sz="4800" baseline="45138" dirty="0">
                <a:solidFill>
                  <a:srgbClr val="FF0000"/>
                </a:solidFill>
                <a:latin typeface="Cambria Math"/>
                <a:cs typeface="Cambria Math"/>
              </a:rPr>
              <a:t>𝒎</a:t>
            </a:r>
            <a:r>
              <a:rPr sz="4800" spc="442" baseline="45138" dirty="0">
                <a:solidFill>
                  <a:srgbClr val="FF0000"/>
                </a:solidFill>
                <a:latin typeface="Cambria Math"/>
                <a:cs typeface="Cambria Math"/>
              </a:rPr>
              <a:t> </a:t>
            </a:r>
            <a:r>
              <a:rPr sz="4400" b="1" dirty="0">
                <a:solidFill>
                  <a:srgbClr val="FF0000"/>
                </a:solidFill>
                <a:latin typeface="Calibri"/>
                <a:cs typeface="Calibri"/>
              </a:rPr>
              <a:t>?</a:t>
            </a:r>
            <a:endParaRPr sz="4400" dirty="0">
              <a:latin typeface="Calibri"/>
              <a:cs typeface="Calibri"/>
            </a:endParaRPr>
          </a:p>
          <a:p>
            <a:pPr marL="2893695">
              <a:lnSpc>
                <a:spcPts val="2910"/>
              </a:lnSpc>
              <a:tabLst>
                <a:tab pos="4578985" algn="l"/>
              </a:tabLst>
            </a:pPr>
            <a:r>
              <a:rPr sz="3200" dirty="0">
                <a:solidFill>
                  <a:srgbClr val="FF0000"/>
                </a:solidFill>
                <a:latin typeface="Cambria Math"/>
                <a:cs typeface="Cambria Math"/>
              </a:rPr>
              <a:t>𝒉	𝒔</a:t>
            </a:r>
            <a:endParaRPr sz="3200" dirty="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299729"/>
            <a:ext cx="6092190" cy="772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5600" algn="l"/>
              </a:tabLst>
            </a:pPr>
            <a:r>
              <a:rPr sz="4800" baseline="-32118" dirty="0">
                <a:latin typeface="Arial"/>
                <a:cs typeface="Arial"/>
              </a:rPr>
              <a:t>•	</a:t>
            </a:r>
            <a:r>
              <a:rPr sz="4800" baseline="-32118" dirty="0">
                <a:latin typeface="Cambria Math"/>
                <a:cs typeface="Cambria Math"/>
              </a:rPr>
              <a:t>𝟕𝟐</a:t>
            </a:r>
            <a:r>
              <a:rPr sz="4800" spc="-284" baseline="-32118" dirty="0">
                <a:latin typeface="Cambria Math"/>
                <a:cs typeface="Cambria Math"/>
              </a:rPr>
              <a:t> </a:t>
            </a:r>
            <a:r>
              <a:rPr sz="2350" u="heavy" spc="-595" dirty="0">
                <a:latin typeface="Times New Roman"/>
                <a:cs typeface="Times New Roman"/>
              </a:rPr>
              <a:t> </a:t>
            </a:r>
            <a:r>
              <a:rPr sz="2350" u="heavy" spc="-35" dirty="0">
                <a:latin typeface="Cambria Math"/>
                <a:cs typeface="Cambria Math"/>
              </a:rPr>
              <a:t>𝒌𝒎</a:t>
            </a:r>
            <a:r>
              <a:rPr sz="2350" u="heavy" spc="-10" dirty="0">
                <a:latin typeface="Times New Roman"/>
                <a:cs typeface="Times New Roman"/>
              </a:rPr>
              <a:t> </a:t>
            </a:r>
            <a:r>
              <a:rPr sz="2350" spc="-260" dirty="0">
                <a:latin typeface="Times New Roman"/>
                <a:cs typeface="Times New Roman"/>
              </a:rPr>
              <a:t> </a:t>
            </a:r>
            <a:r>
              <a:rPr sz="4800" baseline="-32118" dirty="0">
                <a:latin typeface="Cambria Math"/>
                <a:cs typeface="Cambria Math"/>
              </a:rPr>
              <a:t>=</a:t>
            </a:r>
            <a:r>
              <a:rPr sz="4800" spc="262" baseline="-32118" dirty="0">
                <a:latin typeface="Cambria Math"/>
                <a:cs typeface="Cambria Math"/>
              </a:rPr>
              <a:t> </a:t>
            </a:r>
            <a:r>
              <a:rPr sz="4800" baseline="-32118" dirty="0">
                <a:latin typeface="Cambria Math"/>
                <a:cs typeface="Cambria Math"/>
              </a:rPr>
              <a:t>𝟕𝟐</a:t>
            </a:r>
            <a:r>
              <a:rPr sz="4800" spc="-270" baseline="-32118" dirty="0">
                <a:latin typeface="Cambria Math"/>
                <a:cs typeface="Cambria Math"/>
              </a:rPr>
              <a:t> </a:t>
            </a:r>
            <a:r>
              <a:rPr sz="2350" u="heavy" spc="-595" dirty="0">
                <a:latin typeface="Times New Roman"/>
                <a:cs typeface="Times New Roman"/>
              </a:rPr>
              <a:t> </a:t>
            </a:r>
            <a:r>
              <a:rPr sz="2350" u="heavy" spc="-25" dirty="0">
                <a:latin typeface="Cambria Math"/>
                <a:cs typeface="Cambria Math"/>
              </a:rPr>
              <a:t>𝟏𝟎𝟎</a:t>
            </a:r>
            <a:r>
              <a:rPr sz="2350" u="heavy" spc="-590" dirty="0">
                <a:latin typeface="Times New Roman"/>
                <a:cs typeface="Times New Roman"/>
              </a:rPr>
              <a:t> </a:t>
            </a:r>
            <a:r>
              <a:rPr sz="2350" u="heavy" spc="-35" dirty="0">
                <a:latin typeface="Cambria Math"/>
                <a:cs typeface="Cambria Math"/>
              </a:rPr>
              <a:t>𝟎</a:t>
            </a:r>
            <a:r>
              <a:rPr sz="2350" u="heavy" spc="-25" dirty="0">
                <a:latin typeface="Cambria Math"/>
                <a:cs typeface="Cambria Math"/>
              </a:rPr>
              <a:t>𝒎</a:t>
            </a:r>
            <a:r>
              <a:rPr sz="2350" dirty="0">
                <a:latin typeface="Cambria Math"/>
                <a:cs typeface="Cambria Math"/>
              </a:rPr>
              <a:t> </a:t>
            </a:r>
            <a:r>
              <a:rPr sz="2350" spc="-170" dirty="0">
                <a:latin typeface="Cambria Math"/>
                <a:cs typeface="Cambria Math"/>
              </a:rPr>
              <a:t> </a:t>
            </a:r>
            <a:r>
              <a:rPr sz="4800" baseline="-32118" dirty="0">
                <a:latin typeface="Cambria Math"/>
                <a:cs typeface="Cambria Math"/>
              </a:rPr>
              <a:t>=</a:t>
            </a:r>
            <a:r>
              <a:rPr sz="4800" spc="270" baseline="-32118" dirty="0">
                <a:latin typeface="Cambria Math"/>
                <a:cs typeface="Cambria Math"/>
              </a:rPr>
              <a:t> </a:t>
            </a:r>
            <a:r>
              <a:rPr sz="2350" u="heavy" spc="-350" dirty="0">
                <a:latin typeface="Times New Roman"/>
                <a:cs typeface="Times New Roman"/>
              </a:rPr>
              <a:t> </a:t>
            </a:r>
            <a:r>
              <a:rPr sz="2350" u="heavy" spc="-25" dirty="0">
                <a:latin typeface="Cambria Math"/>
                <a:cs typeface="Cambria Math"/>
              </a:rPr>
              <a:t>𝟕𝟐</a:t>
            </a:r>
            <a:r>
              <a:rPr sz="2350" u="heavy" spc="150" dirty="0">
                <a:latin typeface="Times New Roman"/>
                <a:cs typeface="Times New Roman"/>
              </a:rPr>
              <a:t> </a:t>
            </a:r>
            <a:r>
              <a:rPr sz="2350" u="heavy" spc="-590" dirty="0">
                <a:latin typeface="Times New Roman"/>
                <a:cs typeface="Times New Roman"/>
              </a:rPr>
              <a:t> </a:t>
            </a:r>
            <a:r>
              <a:rPr sz="2350" u="heavy" spc="-25" dirty="0">
                <a:latin typeface="Cambria Math"/>
                <a:cs typeface="Cambria Math"/>
              </a:rPr>
              <a:t>𝒎</a:t>
            </a:r>
            <a:r>
              <a:rPr sz="2350" dirty="0">
                <a:latin typeface="Cambria Math"/>
                <a:cs typeface="Cambria Math"/>
              </a:rPr>
              <a:t> </a:t>
            </a:r>
            <a:r>
              <a:rPr sz="2350" spc="-160" dirty="0">
                <a:latin typeface="Cambria Math"/>
                <a:cs typeface="Cambria Math"/>
              </a:rPr>
              <a:t> </a:t>
            </a:r>
            <a:r>
              <a:rPr sz="4800" baseline="-32118" dirty="0">
                <a:latin typeface="Cambria Math"/>
                <a:cs typeface="Cambria Math"/>
              </a:rPr>
              <a:t>=</a:t>
            </a:r>
            <a:r>
              <a:rPr sz="4800" spc="262" baseline="-32118" dirty="0">
                <a:latin typeface="Cambria Math"/>
                <a:cs typeface="Cambria Math"/>
              </a:rPr>
              <a:t> </a:t>
            </a:r>
            <a:r>
              <a:rPr sz="4800" baseline="-32118" dirty="0">
                <a:latin typeface="Cambria Math"/>
                <a:cs typeface="Cambria Math"/>
              </a:rPr>
              <a:t>𝟐𝟎</a:t>
            </a:r>
            <a:r>
              <a:rPr sz="4800" spc="-292" baseline="-32118" dirty="0">
                <a:latin typeface="Cambria Math"/>
                <a:cs typeface="Cambria Math"/>
              </a:rPr>
              <a:t> </a:t>
            </a:r>
            <a:r>
              <a:rPr sz="2350" u="heavy" spc="-590" dirty="0">
                <a:latin typeface="Times New Roman"/>
                <a:cs typeface="Times New Roman"/>
              </a:rPr>
              <a:t> </a:t>
            </a:r>
            <a:r>
              <a:rPr sz="2350" u="heavy" spc="-25" dirty="0">
                <a:latin typeface="Cambria Math"/>
                <a:cs typeface="Cambria Math"/>
              </a:rPr>
              <a:t>𝒎</a:t>
            </a:r>
            <a:endParaRPr sz="2350" dirty="0">
              <a:latin typeface="Cambria Math"/>
              <a:cs typeface="Cambria Math"/>
            </a:endParaRPr>
          </a:p>
          <a:p>
            <a:pPr marL="1042669">
              <a:lnSpc>
                <a:spcPct val="100000"/>
              </a:lnSpc>
              <a:spcBef>
                <a:spcPts val="490"/>
              </a:spcBef>
              <a:tabLst>
                <a:tab pos="2510790" algn="l"/>
                <a:tab pos="3963670" algn="l"/>
                <a:tab pos="4509135" algn="l"/>
                <a:tab pos="5865495" algn="l"/>
              </a:tabLst>
            </a:pPr>
            <a:r>
              <a:rPr sz="2350" spc="-25" dirty="0">
                <a:latin typeface="Cambria Math"/>
                <a:cs typeface="Cambria Math"/>
              </a:rPr>
              <a:t>𝒉	𝟑𝟔</a:t>
            </a:r>
            <a:r>
              <a:rPr sz="2350" spc="-20" dirty="0">
                <a:latin typeface="Cambria Math"/>
                <a:cs typeface="Cambria Math"/>
              </a:rPr>
              <a:t>𝟎</a:t>
            </a:r>
            <a:r>
              <a:rPr sz="2350" spc="-35" dirty="0">
                <a:latin typeface="Cambria Math"/>
                <a:cs typeface="Cambria Math"/>
              </a:rPr>
              <a:t>𝟎</a:t>
            </a:r>
            <a:r>
              <a:rPr sz="2350" spc="-25" dirty="0">
                <a:latin typeface="Cambria Math"/>
                <a:cs typeface="Cambria Math"/>
              </a:rPr>
              <a:t>𝒔</a:t>
            </a:r>
            <a:r>
              <a:rPr sz="2350" dirty="0">
                <a:latin typeface="Cambria Math"/>
                <a:cs typeface="Cambria Math"/>
              </a:rPr>
              <a:t>	</a:t>
            </a:r>
            <a:r>
              <a:rPr sz="2350" spc="-25" dirty="0">
                <a:solidFill>
                  <a:srgbClr val="FF0000"/>
                </a:solidFill>
                <a:latin typeface="Cambria Math"/>
                <a:cs typeface="Cambria Math"/>
              </a:rPr>
              <a:t>𝟑</a:t>
            </a:r>
            <a:r>
              <a:rPr sz="2350" spc="-10" dirty="0">
                <a:solidFill>
                  <a:srgbClr val="FF0000"/>
                </a:solidFill>
                <a:latin typeface="Cambria Math"/>
                <a:cs typeface="Cambria Math"/>
              </a:rPr>
              <a:t>,</a:t>
            </a:r>
            <a:r>
              <a:rPr sz="2350" spc="-25" dirty="0">
                <a:solidFill>
                  <a:srgbClr val="FF0000"/>
                </a:solidFill>
                <a:latin typeface="Cambria Math"/>
                <a:cs typeface="Cambria Math"/>
              </a:rPr>
              <a:t>𝟔</a:t>
            </a:r>
            <a:r>
              <a:rPr sz="2350" dirty="0">
                <a:solidFill>
                  <a:srgbClr val="FF0000"/>
                </a:solidFill>
                <a:latin typeface="Cambria Math"/>
                <a:cs typeface="Cambria Math"/>
              </a:rPr>
              <a:t>	</a:t>
            </a:r>
            <a:r>
              <a:rPr sz="2350" spc="-25" dirty="0">
                <a:latin typeface="Cambria Math"/>
                <a:cs typeface="Cambria Math"/>
              </a:rPr>
              <a:t>𝒔</a:t>
            </a:r>
            <a:r>
              <a:rPr sz="2350" dirty="0">
                <a:latin typeface="Cambria Math"/>
                <a:cs typeface="Cambria Math"/>
              </a:rPr>
              <a:t>	</a:t>
            </a:r>
            <a:r>
              <a:rPr sz="2350" spc="-25" dirty="0">
                <a:latin typeface="Cambria Math"/>
                <a:cs typeface="Cambria Math"/>
              </a:rPr>
              <a:t>𝒔</a:t>
            </a:r>
            <a:endParaRPr sz="2350" dirty="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44751" y="4735829"/>
            <a:ext cx="274320" cy="0"/>
          </a:xfrm>
          <a:custGeom>
            <a:avLst/>
            <a:gdLst/>
            <a:ahLst/>
            <a:cxnLst/>
            <a:rect l="l" t="t" r="r" b="b"/>
            <a:pathLst>
              <a:path w="274319">
                <a:moveTo>
                  <a:pt x="0" y="0"/>
                </a:moveTo>
                <a:lnTo>
                  <a:pt x="274319" y="0"/>
                </a:lnTo>
              </a:path>
            </a:pathLst>
          </a:custGeom>
          <a:ln w="271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2635" y="4735829"/>
            <a:ext cx="711835" cy="0"/>
          </a:xfrm>
          <a:custGeom>
            <a:avLst/>
            <a:gdLst/>
            <a:ahLst/>
            <a:cxnLst/>
            <a:rect l="l" t="t" r="r" b="b"/>
            <a:pathLst>
              <a:path w="711835">
                <a:moveTo>
                  <a:pt x="0" y="0"/>
                </a:moveTo>
                <a:lnTo>
                  <a:pt x="711707" y="0"/>
                </a:lnTo>
              </a:path>
            </a:pathLst>
          </a:custGeom>
          <a:ln w="271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81400" y="4735829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>
                <a:moveTo>
                  <a:pt x="0" y="0"/>
                </a:moveTo>
                <a:lnTo>
                  <a:pt x="455675" y="0"/>
                </a:lnTo>
              </a:path>
            </a:pathLst>
          </a:custGeom>
          <a:ln w="271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038088" y="4735829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>
                <a:moveTo>
                  <a:pt x="0" y="0"/>
                </a:moveTo>
                <a:lnTo>
                  <a:pt x="455675" y="0"/>
                </a:lnTo>
              </a:path>
            </a:pathLst>
          </a:custGeom>
          <a:ln w="271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35940" y="4370114"/>
            <a:ext cx="7510780" cy="764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50"/>
              </a:lnSpc>
              <a:tabLst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•	</a:t>
            </a:r>
            <a:r>
              <a:rPr sz="3200" dirty="0">
                <a:latin typeface="Cambria Math"/>
                <a:cs typeface="Cambria Math"/>
              </a:rPr>
              <a:t>𝟏𝟓</a:t>
            </a:r>
            <a:r>
              <a:rPr sz="3200" spc="-190" dirty="0">
                <a:latin typeface="Cambria Math"/>
                <a:cs typeface="Cambria Math"/>
              </a:rPr>
              <a:t> </a:t>
            </a:r>
            <a:r>
              <a:rPr sz="3525" spc="-37" baseline="43735" dirty="0">
                <a:latin typeface="Cambria Math"/>
                <a:cs typeface="Cambria Math"/>
              </a:rPr>
              <a:t>𝒎</a:t>
            </a:r>
            <a:r>
              <a:rPr sz="3525" baseline="43735" dirty="0">
                <a:latin typeface="Cambria Math"/>
                <a:cs typeface="Cambria Math"/>
              </a:rPr>
              <a:t> </a:t>
            </a:r>
            <a:r>
              <a:rPr sz="3525" spc="-217" baseline="43735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=</a:t>
            </a:r>
            <a:r>
              <a:rPr sz="3200" spc="175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𝟏𝟓</a:t>
            </a:r>
            <a:r>
              <a:rPr sz="3200" spc="-185" dirty="0">
                <a:latin typeface="Cambria Math"/>
                <a:cs typeface="Cambria Math"/>
              </a:rPr>
              <a:t> </a:t>
            </a:r>
            <a:r>
              <a:rPr sz="3525" spc="-37" baseline="43735" dirty="0">
                <a:latin typeface="Cambria Math"/>
                <a:cs typeface="Cambria Math"/>
              </a:rPr>
              <a:t>𝟑𝟔𝟎𝟎</a:t>
            </a:r>
            <a:r>
              <a:rPr sz="3525" baseline="43735" dirty="0">
                <a:latin typeface="Cambria Math"/>
                <a:cs typeface="Cambria Math"/>
              </a:rPr>
              <a:t> </a:t>
            </a:r>
            <a:r>
              <a:rPr sz="3525" spc="-44" baseline="43735" dirty="0">
                <a:latin typeface="Cambria Math"/>
                <a:cs typeface="Cambria Math"/>
              </a:rPr>
              <a:t>𝒌</a:t>
            </a:r>
            <a:r>
              <a:rPr sz="3525" spc="-37" baseline="43735" dirty="0">
                <a:latin typeface="Cambria Math"/>
                <a:cs typeface="Cambria Math"/>
              </a:rPr>
              <a:t>𝒎</a:t>
            </a:r>
            <a:r>
              <a:rPr sz="3525" baseline="43735" dirty="0">
                <a:latin typeface="Cambria Math"/>
                <a:cs typeface="Cambria Math"/>
              </a:rPr>
              <a:t> </a:t>
            </a:r>
            <a:r>
              <a:rPr sz="3525" spc="-240" baseline="43735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=</a:t>
            </a:r>
            <a:r>
              <a:rPr sz="3200" spc="180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𝟏𝟓</a:t>
            </a:r>
            <a:r>
              <a:rPr sz="3200" spc="-5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∙ </a:t>
            </a:r>
            <a:r>
              <a:rPr sz="3200" dirty="0">
                <a:solidFill>
                  <a:srgbClr val="FF0000"/>
                </a:solidFill>
                <a:latin typeface="Cambria Math"/>
                <a:cs typeface="Cambria Math"/>
              </a:rPr>
              <a:t>𝟑,</a:t>
            </a:r>
            <a:r>
              <a:rPr sz="3200" spc="-175" dirty="0">
                <a:solidFill>
                  <a:srgbClr val="FF0000"/>
                </a:solidFill>
                <a:latin typeface="Cambria Math"/>
                <a:cs typeface="Cambria Math"/>
              </a:rPr>
              <a:t> </a:t>
            </a:r>
            <a:r>
              <a:rPr sz="3200" dirty="0">
                <a:solidFill>
                  <a:srgbClr val="FF0000"/>
                </a:solidFill>
                <a:latin typeface="Cambria Math"/>
                <a:cs typeface="Cambria Math"/>
              </a:rPr>
              <a:t>𝟔</a:t>
            </a:r>
            <a:r>
              <a:rPr sz="3200" spc="-170" dirty="0">
                <a:solidFill>
                  <a:srgbClr val="FF0000"/>
                </a:solidFill>
                <a:latin typeface="Cambria Math"/>
                <a:cs typeface="Cambria Math"/>
              </a:rPr>
              <a:t> </a:t>
            </a:r>
            <a:r>
              <a:rPr sz="3525" spc="-44" baseline="43735" dirty="0">
                <a:latin typeface="Cambria Math"/>
                <a:cs typeface="Cambria Math"/>
              </a:rPr>
              <a:t>𝒌</a:t>
            </a:r>
            <a:r>
              <a:rPr sz="3525" spc="-37" baseline="43735" dirty="0">
                <a:latin typeface="Cambria Math"/>
                <a:cs typeface="Cambria Math"/>
              </a:rPr>
              <a:t>𝒎</a:t>
            </a:r>
            <a:r>
              <a:rPr sz="3525" baseline="43735" dirty="0">
                <a:latin typeface="Cambria Math"/>
                <a:cs typeface="Cambria Math"/>
              </a:rPr>
              <a:t> </a:t>
            </a:r>
            <a:r>
              <a:rPr sz="3525" spc="-240" baseline="43735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=</a:t>
            </a:r>
            <a:r>
              <a:rPr sz="3200" spc="175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𝟓𝟒</a:t>
            </a:r>
            <a:r>
              <a:rPr sz="3200" spc="-185" dirty="0">
                <a:latin typeface="Cambria Math"/>
                <a:cs typeface="Cambria Math"/>
              </a:rPr>
              <a:t> </a:t>
            </a:r>
            <a:r>
              <a:rPr sz="3525" spc="-44" baseline="43735" dirty="0">
                <a:latin typeface="Cambria Math"/>
                <a:cs typeface="Cambria Math"/>
              </a:rPr>
              <a:t>𝒌𝒎</a:t>
            </a:r>
            <a:endParaRPr sz="3525" baseline="43735">
              <a:latin typeface="Cambria Math"/>
              <a:cs typeface="Cambria Math"/>
            </a:endParaRPr>
          </a:p>
          <a:p>
            <a:pPr marL="971550">
              <a:lnSpc>
                <a:spcPts val="2130"/>
              </a:lnSpc>
              <a:tabLst>
                <a:tab pos="2266950" algn="l"/>
                <a:tab pos="3180080" algn="l"/>
                <a:tab pos="5636895" algn="l"/>
                <a:tab pos="7174865" algn="l"/>
              </a:tabLst>
            </a:pPr>
            <a:r>
              <a:rPr sz="2350" spc="-25" dirty="0">
                <a:latin typeface="Cambria Math"/>
                <a:cs typeface="Cambria Math"/>
              </a:rPr>
              <a:t>𝒔	𝟏𝟎𝟎𝟎	𝒉	𝒉	𝒉</a:t>
            </a:r>
            <a:endParaRPr sz="235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575803" y="4735829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>
                <a:moveTo>
                  <a:pt x="0" y="0"/>
                </a:moveTo>
                <a:lnTo>
                  <a:pt x="455675" y="0"/>
                </a:lnTo>
              </a:path>
            </a:pathLst>
          </a:custGeom>
          <a:ln w="271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1573" y="601492"/>
            <a:ext cx="7280852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35860">
              <a:lnSpc>
                <a:spcPct val="100000"/>
              </a:lnSpc>
            </a:pPr>
            <a:r>
              <a:rPr lang="fa-IR" dirty="0"/>
              <a:t>مثال :
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9433" y="1524000"/>
            <a:ext cx="8065134" cy="3323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685" indent="-514984">
              <a:lnSpc>
                <a:spcPct val="100000"/>
              </a:lnSpc>
              <a:buFont typeface="Calibri"/>
              <a:buAutoNum type="arabicPeriod"/>
              <a:tabLst>
                <a:tab pos="528320" algn="l"/>
              </a:tabLst>
            </a:pPr>
            <a:r>
              <a:rPr lang="fa-IR" sz="2400" b="1" dirty="0">
                <a:latin typeface="Calibri"/>
                <a:cs typeface="Calibri"/>
              </a:rPr>
              <a:t>سرعت 100 متر بر ثانیه در کیلومتر بر ساعت کیلومتر بر ثانیه و متر در ساعت بنویسید</a:t>
            </a:r>
            <a:r>
              <a:rPr lang="en-US" sz="2400" b="1" dirty="0">
                <a:latin typeface="Calibri"/>
                <a:cs typeface="Calibri"/>
              </a:rPr>
              <a:t> </a:t>
            </a:r>
            <a:endParaRPr lang="fa-IR" sz="2400" b="1" dirty="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buFont typeface="Calibri"/>
              <a:buAutoNum type="arabicPeriod"/>
              <a:tabLst>
                <a:tab pos="528320" algn="l"/>
              </a:tabLst>
            </a:pPr>
            <a:r>
              <a:rPr lang="fa-IR" sz="2400" b="1" spc="-45" dirty="0">
                <a:latin typeface="Calibri"/>
                <a:cs typeface="Calibri"/>
              </a:rPr>
              <a:t>هواپیما که با سرعت ثابت 720 کیلومتر در ساعت به مدت 40 دقیقه حرکت می کند ، چقدر مسافت را طی می کند؟</a:t>
            </a:r>
            <a:endParaRPr lang="en-US" sz="2400" b="1" spc="-45" dirty="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buFont typeface="Calibri"/>
              <a:buAutoNum type="arabicPeriod"/>
              <a:tabLst>
                <a:tab pos="528320" algn="l"/>
              </a:tabLst>
            </a:pPr>
            <a:r>
              <a:rPr lang="fa-IR" sz="2400" b="1" dirty="0">
                <a:latin typeface="Calibri"/>
                <a:cs typeface="Calibri"/>
              </a:rPr>
              <a:t>سرعت حلزون حدود 1.5 سانتی متر بر ثانیه است. چقدر طول می کشد تا حلزون از 1 کیلومتر عبور کند؟ محلول را در واحدهای صحیح به مدت&gt; روز ، ساعت ، دقیقه ، ثانیه بیان کنید</a:t>
            </a:r>
            <a:endParaRPr lang="en-US" sz="2400" b="1" dirty="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buFont typeface="Calibri"/>
              <a:buAutoNum type="arabicPeriod"/>
              <a:tabLst>
                <a:tab pos="528320" algn="l"/>
              </a:tabLst>
            </a:pPr>
            <a:r>
              <a:rPr lang="fa-IR" sz="2400" b="1" spc="-45" dirty="0">
                <a:latin typeface="Calibri"/>
                <a:cs typeface="Calibri"/>
              </a:rPr>
              <a:t>چه کسی برنده مسابقه 100 متر می شود: یوسین بولت (100 متر را در 9.58 ثانیه دوید) یا یک فیل آفریقایی که می تواند 40 کیلومتر در ساعت بدود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06220" y="614192"/>
            <a:ext cx="4135754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233295" algn="l"/>
              </a:tabLst>
            </a:pPr>
            <a:r>
              <a:rPr lang="fa-IR" sz="4400" b="1" spc="-25" dirty="0">
                <a:solidFill>
                  <a:srgbClr val="FF0000"/>
                </a:solidFill>
                <a:cs typeface="Calibri"/>
              </a:rPr>
              <a:t>مشق شب
</a:t>
            </a:r>
            <a:endParaRPr sz="4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25" y="1721988"/>
            <a:ext cx="7853045" cy="4001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685" indent="-514984">
              <a:buFont typeface="Calibri"/>
              <a:buAutoNum type="arabicPeriod"/>
              <a:tabLst>
                <a:tab pos="528320" algn="l"/>
              </a:tabLst>
            </a:pPr>
            <a:r>
              <a:rPr lang="fa-IR" sz="3200" dirty="0">
                <a:latin typeface="Calibri"/>
                <a:cs typeface="Calibri"/>
              </a:rPr>
              <a:t>حرکت یکنواخت خطی چیست؟</a:t>
            </a:r>
          </a:p>
          <a:p>
            <a:pPr marL="527685" indent="-514984">
              <a:lnSpc>
                <a:spcPct val="100000"/>
              </a:lnSpc>
              <a:buFont typeface="Calibri"/>
              <a:buAutoNum type="arabicPeriod"/>
              <a:tabLst>
                <a:tab pos="528320" algn="l"/>
              </a:tabLst>
            </a:pPr>
            <a:endParaRPr lang="sr-Cyrl-RS" sz="3200" dirty="0">
              <a:latin typeface="Calibri"/>
              <a:cs typeface="Calibri"/>
            </a:endParaRPr>
          </a:p>
          <a:p>
            <a:pPr marL="527685" marR="730885" indent="-514984">
              <a:lnSpc>
                <a:spcPct val="100000"/>
              </a:lnSpc>
              <a:spcBef>
                <a:spcPts val="765"/>
              </a:spcBef>
              <a:buFont typeface="Calibri"/>
              <a:buAutoNum type="arabicPeriod" startAt="2"/>
              <a:tabLst>
                <a:tab pos="528320" algn="l"/>
              </a:tabLst>
            </a:pPr>
            <a:r>
              <a:rPr lang="fa-IR" sz="3200" b="1" dirty="0">
                <a:latin typeface="Calibri"/>
                <a:cs typeface="Calibri"/>
              </a:rPr>
              <a:t>حرکت منحنی غیر یکنواخت چیست؟ </a:t>
            </a:r>
            <a:endParaRPr sz="3200" b="1" dirty="0">
              <a:latin typeface="Calibri"/>
              <a:cs typeface="Calibri"/>
            </a:endParaRPr>
          </a:p>
          <a:p>
            <a:pPr marL="527685" marR="5080" indent="-514984">
              <a:lnSpc>
                <a:spcPct val="100000"/>
              </a:lnSpc>
              <a:spcBef>
                <a:spcPts val="770"/>
              </a:spcBef>
              <a:buFont typeface="Calibri"/>
              <a:buAutoNum type="arabicPeriod" startAt="2"/>
              <a:tabLst>
                <a:tab pos="528320" algn="l"/>
              </a:tabLst>
            </a:pPr>
            <a:r>
              <a:rPr lang="fa-IR" sz="2400" b="1" spc="-55" dirty="0">
                <a:latin typeface="Calibri"/>
                <a:cs typeface="Calibri"/>
              </a:rPr>
              <a:t>هواپیمایی که 400 کیلومتر را در نیم ساعت طی می کند با چه سرعتی حرکت می کند؟</a:t>
            </a:r>
            <a:endParaRPr lang="en-US" sz="2400" b="1" spc="-55" dirty="0">
              <a:latin typeface="Calibri"/>
              <a:cs typeface="Calibri"/>
            </a:endParaRPr>
          </a:p>
          <a:p>
            <a:pPr marL="527685" marR="5080" indent="-514984">
              <a:lnSpc>
                <a:spcPct val="100000"/>
              </a:lnSpc>
              <a:spcBef>
                <a:spcPts val="770"/>
              </a:spcBef>
              <a:buFont typeface="Calibri"/>
              <a:buAutoNum type="arabicPeriod" startAt="2"/>
              <a:tabLst>
                <a:tab pos="528320" algn="l"/>
              </a:tabLst>
            </a:pPr>
            <a:r>
              <a:rPr lang="fa-IR" sz="3200" b="1" dirty="0">
                <a:latin typeface="Calibri"/>
                <a:cs typeface="Calibri"/>
              </a:rPr>
              <a:t>یک عابر پیاده که با سرعت 1.5 متر بر ثانیه در حال حرکت است چقدر طول می کشد تا از مسیری 3 کیلومتری عبور کند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21951" y="2881000"/>
            <a:ext cx="0" cy="860425"/>
          </a:xfrm>
          <a:custGeom>
            <a:avLst/>
            <a:gdLst/>
            <a:ahLst/>
            <a:cxnLst/>
            <a:rect l="l" t="t" r="r" b="b"/>
            <a:pathLst>
              <a:path h="860425">
                <a:moveTo>
                  <a:pt x="0" y="0"/>
                </a:moveTo>
                <a:lnTo>
                  <a:pt x="0" y="860023"/>
                </a:lnTo>
              </a:path>
            </a:pathLst>
          </a:custGeom>
          <a:ln w="25399">
            <a:solidFill>
              <a:srgbClr val="3C6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43127" y="979932"/>
            <a:ext cx="7757159" cy="19644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15483" y="1315455"/>
            <a:ext cx="7670800" cy="1877695"/>
          </a:xfrm>
          <a:custGeom>
            <a:avLst/>
            <a:gdLst/>
            <a:ahLst/>
            <a:cxnLst/>
            <a:rect l="l" t="t" r="r" b="b"/>
            <a:pathLst>
              <a:path w="7670800" h="1877695">
                <a:moveTo>
                  <a:pt x="7482461" y="0"/>
                </a:moveTo>
                <a:lnTo>
                  <a:pt x="187762" y="0"/>
                </a:lnTo>
                <a:lnTo>
                  <a:pt x="172364" y="622"/>
                </a:lnTo>
                <a:lnTo>
                  <a:pt x="128417" y="9574"/>
                </a:lnTo>
                <a:lnTo>
                  <a:pt x="88859" y="28136"/>
                </a:lnTo>
                <a:lnTo>
                  <a:pt x="54996" y="55001"/>
                </a:lnTo>
                <a:lnTo>
                  <a:pt x="28132" y="88860"/>
                </a:lnTo>
                <a:lnTo>
                  <a:pt x="9572" y="128408"/>
                </a:lnTo>
                <a:lnTo>
                  <a:pt x="622" y="172336"/>
                </a:lnTo>
                <a:lnTo>
                  <a:pt x="0" y="187726"/>
                </a:lnTo>
                <a:lnTo>
                  <a:pt x="0" y="1689994"/>
                </a:lnTo>
                <a:lnTo>
                  <a:pt x="5457" y="1735089"/>
                </a:lnTo>
                <a:lnTo>
                  <a:pt x="20958" y="1776238"/>
                </a:lnTo>
                <a:lnTo>
                  <a:pt x="45199" y="1812132"/>
                </a:lnTo>
                <a:lnTo>
                  <a:pt x="76874" y="1841466"/>
                </a:lnTo>
                <a:lnTo>
                  <a:pt x="114679" y="1862935"/>
                </a:lnTo>
                <a:lnTo>
                  <a:pt x="157308" y="1875232"/>
                </a:lnTo>
                <a:lnTo>
                  <a:pt x="187762" y="1877689"/>
                </a:lnTo>
                <a:lnTo>
                  <a:pt x="7482461" y="1877689"/>
                </a:lnTo>
                <a:lnTo>
                  <a:pt x="7527559" y="1872233"/>
                </a:lnTo>
                <a:lnTo>
                  <a:pt x="7568712" y="1856734"/>
                </a:lnTo>
                <a:lnTo>
                  <a:pt x="7604613" y="1832498"/>
                </a:lnTo>
                <a:lnTo>
                  <a:pt x="7633954" y="1800831"/>
                </a:lnTo>
                <a:lnTo>
                  <a:pt x="7655429" y="1763041"/>
                </a:lnTo>
                <a:lnTo>
                  <a:pt x="7667729" y="1720432"/>
                </a:lnTo>
                <a:lnTo>
                  <a:pt x="7670188" y="1689994"/>
                </a:lnTo>
                <a:lnTo>
                  <a:pt x="7670188" y="187726"/>
                </a:lnTo>
                <a:lnTo>
                  <a:pt x="7664729" y="142628"/>
                </a:lnTo>
                <a:lnTo>
                  <a:pt x="7649225" y="101475"/>
                </a:lnTo>
                <a:lnTo>
                  <a:pt x="7624983" y="65574"/>
                </a:lnTo>
                <a:lnTo>
                  <a:pt x="7593310" y="36233"/>
                </a:lnTo>
                <a:lnTo>
                  <a:pt x="7555513" y="14758"/>
                </a:lnTo>
                <a:lnTo>
                  <a:pt x="7512900" y="2458"/>
                </a:lnTo>
                <a:lnTo>
                  <a:pt x="74824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15483" y="1315455"/>
            <a:ext cx="7670800" cy="1877695"/>
          </a:xfrm>
          <a:custGeom>
            <a:avLst/>
            <a:gdLst/>
            <a:ahLst/>
            <a:cxnLst/>
            <a:rect l="l" t="t" r="r" b="b"/>
            <a:pathLst>
              <a:path w="7670800" h="1877695">
                <a:moveTo>
                  <a:pt x="0" y="187726"/>
                </a:moveTo>
                <a:lnTo>
                  <a:pt x="5457" y="142628"/>
                </a:lnTo>
                <a:lnTo>
                  <a:pt x="20958" y="101475"/>
                </a:lnTo>
                <a:lnTo>
                  <a:pt x="45199" y="65574"/>
                </a:lnTo>
                <a:lnTo>
                  <a:pt x="76874" y="36233"/>
                </a:lnTo>
                <a:lnTo>
                  <a:pt x="114679" y="14758"/>
                </a:lnTo>
                <a:lnTo>
                  <a:pt x="157308" y="2458"/>
                </a:lnTo>
                <a:lnTo>
                  <a:pt x="187762" y="0"/>
                </a:lnTo>
                <a:lnTo>
                  <a:pt x="7482461" y="0"/>
                </a:lnTo>
                <a:lnTo>
                  <a:pt x="7527559" y="5458"/>
                </a:lnTo>
                <a:lnTo>
                  <a:pt x="7568712" y="20962"/>
                </a:lnTo>
                <a:lnTo>
                  <a:pt x="7604613" y="45204"/>
                </a:lnTo>
                <a:lnTo>
                  <a:pt x="7633954" y="76877"/>
                </a:lnTo>
                <a:lnTo>
                  <a:pt x="7655429" y="114674"/>
                </a:lnTo>
                <a:lnTo>
                  <a:pt x="7667729" y="157287"/>
                </a:lnTo>
                <a:lnTo>
                  <a:pt x="7670188" y="187726"/>
                </a:lnTo>
                <a:lnTo>
                  <a:pt x="7670188" y="1689994"/>
                </a:lnTo>
                <a:lnTo>
                  <a:pt x="7664729" y="1735089"/>
                </a:lnTo>
                <a:lnTo>
                  <a:pt x="7649225" y="1776238"/>
                </a:lnTo>
                <a:lnTo>
                  <a:pt x="7624983" y="1812132"/>
                </a:lnTo>
                <a:lnTo>
                  <a:pt x="7593310" y="1841466"/>
                </a:lnTo>
                <a:lnTo>
                  <a:pt x="7555513" y="1862935"/>
                </a:lnTo>
                <a:lnTo>
                  <a:pt x="7512900" y="1875232"/>
                </a:lnTo>
                <a:lnTo>
                  <a:pt x="7482461" y="1877689"/>
                </a:lnTo>
                <a:lnTo>
                  <a:pt x="187762" y="1877689"/>
                </a:lnTo>
                <a:lnTo>
                  <a:pt x="142643" y="1872233"/>
                </a:lnTo>
                <a:lnTo>
                  <a:pt x="101477" y="1856734"/>
                </a:lnTo>
                <a:lnTo>
                  <a:pt x="65571" y="1832498"/>
                </a:lnTo>
                <a:lnTo>
                  <a:pt x="36228" y="1800831"/>
                </a:lnTo>
                <a:lnTo>
                  <a:pt x="14756" y="1763041"/>
                </a:lnTo>
                <a:lnTo>
                  <a:pt x="2457" y="1720432"/>
                </a:lnTo>
                <a:lnTo>
                  <a:pt x="0" y="1689994"/>
                </a:lnTo>
                <a:lnTo>
                  <a:pt x="0" y="187726"/>
                </a:lnTo>
                <a:close/>
              </a:path>
            </a:pathLst>
          </a:custGeom>
          <a:ln w="9524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191000" y="2081424"/>
            <a:ext cx="1371599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a-IR" sz="2800" b="1" dirty="0">
                <a:solidFill>
                  <a:srgbClr val="FF0000"/>
                </a:solidFill>
                <a:latin typeface="Calibri"/>
                <a:cs typeface="Calibri"/>
              </a:rPr>
              <a:t>حرکت</a:t>
            </a:r>
            <a:endParaRPr lang="fa-IR" sz="2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999232" y="3717035"/>
            <a:ext cx="3044951" cy="19659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47353" y="4022003"/>
            <a:ext cx="2957195" cy="1877695"/>
          </a:xfrm>
          <a:custGeom>
            <a:avLst/>
            <a:gdLst/>
            <a:ahLst/>
            <a:cxnLst/>
            <a:rect l="l" t="t" r="r" b="b"/>
            <a:pathLst>
              <a:path w="2957195" h="1877695">
                <a:moveTo>
                  <a:pt x="2769260" y="0"/>
                </a:moveTo>
                <a:lnTo>
                  <a:pt x="187726" y="0"/>
                </a:lnTo>
                <a:lnTo>
                  <a:pt x="172336" y="622"/>
                </a:lnTo>
                <a:lnTo>
                  <a:pt x="128408" y="9572"/>
                </a:lnTo>
                <a:lnTo>
                  <a:pt x="88860" y="28129"/>
                </a:lnTo>
                <a:lnTo>
                  <a:pt x="55001" y="54988"/>
                </a:lnTo>
                <a:lnTo>
                  <a:pt x="28136" y="88843"/>
                </a:lnTo>
                <a:lnTo>
                  <a:pt x="9574" y="128386"/>
                </a:lnTo>
                <a:lnTo>
                  <a:pt x="622" y="172311"/>
                </a:lnTo>
                <a:lnTo>
                  <a:pt x="0" y="187701"/>
                </a:lnTo>
                <a:lnTo>
                  <a:pt x="0" y="1689878"/>
                </a:lnTo>
                <a:lnTo>
                  <a:pt x="5458" y="1735005"/>
                </a:lnTo>
                <a:lnTo>
                  <a:pt x="20962" y="1776174"/>
                </a:lnTo>
                <a:lnTo>
                  <a:pt x="45204" y="1812082"/>
                </a:lnTo>
                <a:lnTo>
                  <a:pt x="76877" y="1841424"/>
                </a:lnTo>
                <a:lnTo>
                  <a:pt x="114674" y="1862895"/>
                </a:lnTo>
                <a:lnTo>
                  <a:pt x="157287" y="1875192"/>
                </a:lnTo>
                <a:lnTo>
                  <a:pt x="187726" y="1877650"/>
                </a:lnTo>
                <a:lnTo>
                  <a:pt x="2769260" y="1877650"/>
                </a:lnTo>
                <a:lnTo>
                  <a:pt x="2814356" y="1872193"/>
                </a:lnTo>
                <a:lnTo>
                  <a:pt x="2855504" y="1856693"/>
                </a:lnTo>
                <a:lnTo>
                  <a:pt x="2891398" y="1832453"/>
                </a:lnTo>
                <a:lnTo>
                  <a:pt x="2920733" y="1800778"/>
                </a:lnTo>
                <a:lnTo>
                  <a:pt x="2942201" y="1762972"/>
                </a:lnTo>
                <a:lnTo>
                  <a:pt x="2954498" y="1720338"/>
                </a:lnTo>
                <a:lnTo>
                  <a:pt x="2956956" y="1689878"/>
                </a:lnTo>
                <a:lnTo>
                  <a:pt x="2956956" y="187701"/>
                </a:lnTo>
                <a:lnTo>
                  <a:pt x="2951499" y="142605"/>
                </a:lnTo>
                <a:lnTo>
                  <a:pt x="2936000" y="101456"/>
                </a:lnTo>
                <a:lnTo>
                  <a:pt x="2911764" y="65560"/>
                </a:lnTo>
                <a:lnTo>
                  <a:pt x="2880098" y="36225"/>
                </a:lnTo>
                <a:lnTo>
                  <a:pt x="2842307" y="14755"/>
                </a:lnTo>
                <a:lnTo>
                  <a:pt x="2799698" y="2457"/>
                </a:lnTo>
                <a:lnTo>
                  <a:pt x="27692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3372093" y="4053209"/>
            <a:ext cx="2957195" cy="1877695"/>
          </a:xfrm>
          <a:custGeom>
            <a:avLst/>
            <a:gdLst/>
            <a:ahLst/>
            <a:cxnLst/>
            <a:rect l="l" t="t" r="r" b="b"/>
            <a:pathLst>
              <a:path w="2957195" h="1877695">
                <a:moveTo>
                  <a:pt x="0" y="187701"/>
                </a:moveTo>
                <a:lnTo>
                  <a:pt x="5458" y="142605"/>
                </a:lnTo>
                <a:lnTo>
                  <a:pt x="20962" y="101456"/>
                </a:lnTo>
                <a:lnTo>
                  <a:pt x="45204" y="65560"/>
                </a:lnTo>
                <a:lnTo>
                  <a:pt x="76877" y="36225"/>
                </a:lnTo>
                <a:lnTo>
                  <a:pt x="114674" y="14755"/>
                </a:lnTo>
                <a:lnTo>
                  <a:pt x="157287" y="2457"/>
                </a:lnTo>
                <a:lnTo>
                  <a:pt x="187726" y="0"/>
                </a:lnTo>
                <a:lnTo>
                  <a:pt x="2769260" y="0"/>
                </a:lnTo>
                <a:lnTo>
                  <a:pt x="2814356" y="5457"/>
                </a:lnTo>
                <a:lnTo>
                  <a:pt x="2855504" y="20957"/>
                </a:lnTo>
                <a:lnTo>
                  <a:pt x="2891398" y="45194"/>
                </a:lnTo>
                <a:lnTo>
                  <a:pt x="2920733" y="76861"/>
                </a:lnTo>
                <a:lnTo>
                  <a:pt x="2942201" y="114653"/>
                </a:lnTo>
                <a:lnTo>
                  <a:pt x="2954498" y="157263"/>
                </a:lnTo>
                <a:lnTo>
                  <a:pt x="2956956" y="187701"/>
                </a:lnTo>
                <a:lnTo>
                  <a:pt x="2956956" y="1689878"/>
                </a:lnTo>
                <a:lnTo>
                  <a:pt x="2951499" y="1735005"/>
                </a:lnTo>
                <a:lnTo>
                  <a:pt x="2936000" y="1776174"/>
                </a:lnTo>
                <a:lnTo>
                  <a:pt x="2911764" y="1812082"/>
                </a:lnTo>
                <a:lnTo>
                  <a:pt x="2880098" y="1841424"/>
                </a:lnTo>
                <a:lnTo>
                  <a:pt x="2842307" y="1862895"/>
                </a:lnTo>
                <a:lnTo>
                  <a:pt x="2799698" y="1875192"/>
                </a:lnTo>
                <a:lnTo>
                  <a:pt x="2769260" y="1877650"/>
                </a:lnTo>
                <a:lnTo>
                  <a:pt x="187726" y="1877650"/>
                </a:lnTo>
                <a:lnTo>
                  <a:pt x="142628" y="1872193"/>
                </a:lnTo>
                <a:lnTo>
                  <a:pt x="101475" y="1856693"/>
                </a:lnTo>
                <a:lnTo>
                  <a:pt x="65574" y="1832453"/>
                </a:lnTo>
                <a:lnTo>
                  <a:pt x="36233" y="1800778"/>
                </a:lnTo>
                <a:lnTo>
                  <a:pt x="14758" y="1762972"/>
                </a:lnTo>
                <a:lnTo>
                  <a:pt x="2458" y="1720338"/>
                </a:lnTo>
                <a:lnTo>
                  <a:pt x="0" y="1689878"/>
                </a:lnTo>
                <a:lnTo>
                  <a:pt x="0" y="187701"/>
                </a:lnTo>
                <a:close/>
              </a:path>
            </a:pathLst>
          </a:custGeom>
          <a:ln w="9524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521951" y="4819419"/>
            <a:ext cx="1638313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/>
            <a:r>
              <a:rPr lang="fa-IR" sz="2800" b="0" i="0" dirty="0">
                <a:solidFill>
                  <a:srgbClr val="000000"/>
                </a:solidFill>
                <a:effectLst/>
                <a:latin typeface=".Arabic UI Display"/>
              </a:rPr>
              <a:t>خطی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21951" y="2881000"/>
            <a:ext cx="1807210" cy="860425"/>
          </a:xfrm>
          <a:custGeom>
            <a:avLst/>
            <a:gdLst/>
            <a:ahLst/>
            <a:cxnLst/>
            <a:rect l="l" t="t" r="r" b="b"/>
            <a:pathLst>
              <a:path w="1807210" h="860425">
                <a:moveTo>
                  <a:pt x="0" y="0"/>
                </a:moveTo>
                <a:lnTo>
                  <a:pt x="0" y="586099"/>
                </a:lnTo>
                <a:lnTo>
                  <a:pt x="1807098" y="586099"/>
                </a:lnTo>
                <a:lnTo>
                  <a:pt x="1807098" y="860023"/>
                </a:lnTo>
              </a:path>
            </a:pathLst>
          </a:custGeom>
          <a:ln w="25399">
            <a:solidFill>
              <a:srgbClr val="3C6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15005" y="2881000"/>
            <a:ext cx="1807210" cy="860425"/>
          </a:xfrm>
          <a:custGeom>
            <a:avLst/>
            <a:gdLst/>
            <a:ahLst/>
            <a:cxnLst/>
            <a:rect l="l" t="t" r="r" b="b"/>
            <a:pathLst>
              <a:path w="1807210" h="860425">
                <a:moveTo>
                  <a:pt x="1806945" y="0"/>
                </a:moveTo>
                <a:lnTo>
                  <a:pt x="1806945" y="586099"/>
                </a:lnTo>
                <a:lnTo>
                  <a:pt x="0" y="586099"/>
                </a:lnTo>
                <a:lnTo>
                  <a:pt x="0" y="860023"/>
                </a:lnTo>
              </a:path>
            </a:pathLst>
          </a:custGeom>
          <a:ln w="25399">
            <a:solidFill>
              <a:srgbClr val="3C6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3127" y="979932"/>
            <a:ext cx="7757159" cy="19644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71296" y="1328615"/>
            <a:ext cx="7670800" cy="1877695"/>
          </a:xfrm>
          <a:custGeom>
            <a:avLst/>
            <a:gdLst/>
            <a:ahLst/>
            <a:cxnLst/>
            <a:rect l="l" t="t" r="r" b="b"/>
            <a:pathLst>
              <a:path w="7670800" h="1877695">
                <a:moveTo>
                  <a:pt x="7482461" y="0"/>
                </a:moveTo>
                <a:lnTo>
                  <a:pt x="187762" y="0"/>
                </a:lnTo>
                <a:lnTo>
                  <a:pt x="172364" y="622"/>
                </a:lnTo>
                <a:lnTo>
                  <a:pt x="128417" y="9574"/>
                </a:lnTo>
                <a:lnTo>
                  <a:pt x="88859" y="28136"/>
                </a:lnTo>
                <a:lnTo>
                  <a:pt x="54996" y="55001"/>
                </a:lnTo>
                <a:lnTo>
                  <a:pt x="28132" y="88860"/>
                </a:lnTo>
                <a:lnTo>
                  <a:pt x="9572" y="128408"/>
                </a:lnTo>
                <a:lnTo>
                  <a:pt x="622" y="172336"/>
                </a:lnTo>
                <a:lnTo>
                  <a:pt x="0" y="187726"/>
                </a:lnTo>
                <a:lnTo>
                  <a:pt x="0" y="1689994"/>
                </a:lnTo>
                <a:lnTo>
                  <a:pt x="5457" y="1735089"/>
                </a:lnTo>
                <a:lnTo>
                  <a:pt x="20958" y="1776238"/>
                </a:lnTo>
                <a:lnTo>
                  <a:pt x="45199" y="1812132"/>
                </a:lnTo>
                <a:lnTo>
                  <a:pt x="76874" y="1841466"/>
                </a:lnTo>
                <a:lnTo>
                  <a:pt x="114679" y="1862935"/>
                </a:lnTo>
                <a:lnTo>
                  <a:pt x="157308" y="1875232"/>
                </a:lnTo>
                <a:lnTo>
                  <a:pt x="187762" y="1877689"/>
                </a:lnTo>
                <a:lnTo>
                  <a:pt x="7482461" y="1877689"/>
                </a:lnTo>
                <a:lnTo>
                  <a:pt x="7527559" y="1872233"/>
                </a:lnTo>
                <a:lnTo>
                  <a:pt x="7568712" y="1856734"/>
                </a:lnTo>
                <a:lnTo>
                  <a:pt x="7604613" y="1832498"/>
                </a:lnTo>
                <a:lnTo>
                  <a:pt x="7633954" y="1800831"/>
                </a:lnTo>
                <a:lnTo>
                  <a:pt x="7655429" y="1763041"/>
                </a:lnTo>
                <a:lnTo>
                  <a:pt x="7667729" y="1720432"/>
                </a:lnTo>
                <a:lnTo>
                  <a:pt x="7670188" y="1689994"/>
                </a:lnTo>
                <a:lnTo>
                  <a:pt x="7670188" y="187726"/>
                </a:lnTo>
                <a:lnTo>
                  <a:pt x="7664729" y="142628"/>
                </a:lnTo>
                <a:lnTo>
                  <a:pt x="7649225" y="101475"/>
                </a:lnTo>
                <a:lnTo>
                  <a:pt x="7624983" y="65574"/>
                </a:lnTo>
                <a:lnTo>
                  <a:pt x="7593310" y="36233"/>
                </a:lnTo>
                <a:lnTo>
                  <a:pt x="7555513" y="14758"/>
                </a:lnTo>
                <a:lnTo>
                  <a:pt x="7512900" y="2458"/>
                </a:lnTo>
                <a:lnTo>
                  <a:pt x="74824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15483" y="1315455"/>
            <a:ext cx="7670800" cy="1877695"/>
          </a:xfrm>
          <a:custGeom>
            <a:avLst/>
            <a:gdLst/>
            <a:ahLst/>
            <a:cxnLst/>
            <a:rect l="l" t="t" r="r" b="b"/>
            <a:pathLst>
              <a:path w="7670800" h="1877695">
                <a:moveTo>
                  <a:pt x="0" y="187726"/>
                </a:moveTo>
                <a:lnTo>
                  <a:pt x="5457" y="142628"/>
                </a:lnTo>
                <a:lnTo>
                  <a:pt x="20958" y="101475"/>
                </a:lnTo>
                <a:lnTo>
                  <a:pt x="45199" y="65574"/>
                </a:lnTo>
                <a:lnTo>
                  <a:pt x="76874" y="36233"/>
                </a:lnTo>
                <a:lnTo>
                  <a:pt x="114679" y="14758"/>
                </a:lnTo>
                <a:lnTo>
                  <a:pt x="157308" y="2458"/>
                </a:lnTo>
                <a:lnTo>
                  <a:pt x="187762" y="0"/>
                </a:lnTo>
                <a:lnTo>
                  <a:pt x="7482461" y="0"/>
                </a:lnTo>
                <a:lnTo>
                  <a:pt x="7527559" y="5458"/>
                </a:lnTo>
                <a:lnTo>
                  <a:pt x="7568712" y="20962"/>
                </a:lnTo>
                <a:lnTo>
                  <a:pt x="7604613" y="45204"/>
                </a:lnTo>
                <a:lnTo>
                  <a:pt x="7633954" y="76877"/>
                </a:lnTo>
                <a:lnTo>
                  <a:pt x="7655429" y="114674"/>
                </a:lnTo>
                <a:lnTo>
                  <a:pt x="7667729" y="157287"/>
                </a:lnTo>
                <a:lnTo>
                  <a:pt x="7670188" y="187726"/>
                </a:lnTo>
                <a:lnTo>
                  <a:pt x="7670188" y="1689994"/>
                </a:lnTo>
                <a:lnTo>
                  <a:pt x="7664729" y="1735089"/>
                </a:lnTo>
                <a:lnTo>
                  <a:pt x="7649225" y="1776238"/>
                </a:lnTo>
                <a:lnTo>
                  <a:pt x="7624983" y="1812132"/>
                </a:lnTo>
                <a:lnTo>
                  <a:pt x="7593310" y="1841466"/>
                </a:lnTo>
                <a:lnTo>
                  <a:pt x="7555513" y="1862935"/>
                </a:lnTo>
                <a:lnTo>
                  <a:pt x="7512900" y="1875232"/>
                </a:lnTo>
                <a:lnTo>
                  <a:pt x="7482461" y="1877689"/>
                </a:lnTo>
                <a:lnTo>
                  <a:pt x="187762" y="1877689"/>
                </a:lnTo>
                <a:lnTo>
                  <a:pt x="142643" y="1872233"/>
                </a:lnTo>
                <a:lnTo>
                  <a:pt x="101477" y="1856734"/>
                </a:lnTo>
                <a:lnTo>
                  <a:pt x="65571" y="1832498"/>
                </a:lnTo>
                <a:lnTo>
                  <a:pt x="36228" y="1800831"/>
                </a:lnTo>
                <a:lnTo>
                  <a:pt x="14756" y="1763041"/>
                </a:lnTo>
                <a:lnTo>
                  <a:pt x="2457" y="1720432"/>
                </a:lnTo>
                <a:lnTo>
                  <a:pt x="0" y="1689994"/>
                </a:lnTo>
                <a:lnTo>
                  <a:pt x="0" y="187726"/>
                </a:lnTo>
                <a:close/>
              </a:path>
            </a:pathLst>
          </a:custGeom>
          <a:ln w="9524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038600" y="2081424"/>
            <a:ext cx="151206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a-IR" sz="2800" b="1" dirty="0">
                <a:solidFill>
                  <a:srgbClr val="FF0000"/>
                </a:solidFill>
                <a:latin typeface="Calibri"/>
                <a:cs typeface="Calibri"/>
              </a:rPr>
              <a:t>حرکت</a:t>
            </a:r>
            <a:endParaRPr lang="fa-IR" sz="28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93291" y="3717035"/>
            <a:ext cx="3043428" cy="19659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37564" y="3929254"/>
            <a:ext cx="2957195" cy="1877695"/>
          </a:xfrm>
          <a:custGeom>
            <a:avLst/>
            <a:gdLst/>
            <a:ahLst/>
            <a:cxnLst/>
            <a:rect l="l" t="t" r="r" b="b"/>
            <a:pathLst>
              <a:path w="2957195" h="1877695">
                <a:moveTo>
                  <a:pt x="2769239" y="0"/>
                </a:moveTo>
                <a:lnTo>
                  <a:pt x="187714" y="0"/>
                </a:lnTo>
                <a:lnTo>
                  <a:pt x="172324" y="622"/>
                </a:lnTo>
                <a:lnTo>
                  <a:pt x="128397" y="9572"/>
                </a:lnTo>
                <a:lnTo>
                  <a:pt x="88851" y="28129"/>
                </a:lnTo>
                <a:lnTo>
                  <a:pt x="54995" y="54988"/>
                </a:lnTo>
                <a:lnTo>
                  <a:pt x="28133" y="88843"/>
                </a:lnTo>
                <a:lnTo>
                  <a:pt x="9573" y="128386"/>
                </a:lnTo>
                <a:lnTo>
                  <a:pt x="622" y="172311"/>
                </a:lnTo>
                <a:lnTo>
                  <a:pt x="0" y="187701"/>
                </a:lnTo>
                <a:lnTo>
                  <a:pt x="0" y="1689878"/>
                </a:lnTo>
                <a:lnTo>
                  <a:pt x="5457" y="1735005"/>
                </a:lnTo>
                <a:lnTo>
                  <a:pt x="20959" y="1776174"/>
                </a:lnTo>
                <a:lnTo>
                  <a:pt x="45199" y="1812082"/>
                </a:lnTo>
                <a:lnTo>
                  <a:pt x="76869" y="1841424"/>
                </a:lnTo>
                <a:lnTo>
                  <a:pt x="114664" y="1862895"/>
                </a:lnTo>
                <a:lnTo>
                  <a:pt x="157275" y="1875192"/>
                </a:lnTo>
                <a:lnTo>
                  <a:pt x="187714" y="1877650"/>
                </a:lnTo>
                <a:lnTo>
                  <a:pt x="2769239" y="1877650"/>
                </a:lnTo>
                <a:lnTo>
                  <a:pt x="2814374" y="1872193"/>
                </a:lnTo>
                <a:lnTo>
                  <a:pt x="2855536" y="1856693"/>
                </a:lnTo>
                <a:lnTo>
                  <a:pt x="2891427" y="1832453"/>
                </a:lnTo>
                <a:lnTo>
                  <a:pt x="2920747" y="1800778"/>
                </a:lnTo>
                <a:lnTo>
                  <a:pt x="2942197" y="1762972"/>
                </a:lnTo>
                <a:lnTo>
                  <a:pt x="2954480" y="1720338"/>
                </a:lnTo>
                <a:lnTo>
                  <a:pt x="2956934" y="1689878"/>
                </a:lnTo>
                <a:lnTo>
                  <a:pt x="2956934" y="187701"/>
                </a:lnTo>
                <a:lnTo>
                  <a:pt x="2951485" y="142605"/>
                </a:lnTo>
                <a:lnTo>
                  <a:pt x="2936002" y="101456"/>
                </a:lnTo>
                <a:lnTo>
                  <a:pt x="2911783" y="65560"/>
                </a:lnTo>
                <a:lnTo>
                  <a:pt x="2880129" y="36225"/>
                </a:lnTo>
                <a:lnTo>
                  <a:pt x="2842337" y="14755"/>
                </a:lnTo>
                <a:lnTo>
                  <a:pt x="2799706" y="2457"/>
                </a:lnTo>
                <a:lnTo>
                  <a:pt x="27692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65016" y="4053209"/>
            <a:ext cx="2957195" cy="1877695"/>
          </a:xfrm>
          <a:custGeom>
            <a:avLst/>
            <a:gdLst/>
            <a:ahLst/>
            <a:cxnLst/>
            <a:rect l="l" t="t" r="r" b="b"/>
            <a:pathLst>
              <a:path w="2957195" h="1877695">
                <a:moveTo>
                  <a:pt x="0" y="187701"/>
                </a:moveTo>
                <a:lnTo>
                  <a:pt x="5457" y="142605"/>
                </a:lnTo>
                <a:lnTo>
                  <a:pt x="20959" y="101456"/>
                </a:lnTo>
                <a:lnTo>
                  <a:pt x="45199" y="65560"/>
                </a:lnTo>
                <a:lnTo>
                  <a:pt x="76869" y="36225"/>
                </a:lnTo>
                <a:lnTo>
                  <a:pt x="114664" y="14755"/>
                </a:lnTo>
                <a:lnTo>
                  <a:pt x="157275" y="2457"/>
                </a:lnTo>
                <a:lnTo>
                  <a:pt x="187714" y="0"/>
                </a:lnTo>
                <a:lnTo>
                  <a:pt x="2769239" y="0"/>
                </a:lnTo>
                <a:lnTo>
                  <a:pt x="2814374" y="5457"/>
                </a:lnTo>
                <a:lnTo>
                  <a:pt x="2855536" y="20957"/>
                </a:lnTo>
                <a:lnTo>
                  <a:pt x="2891427" y="45194"/>
                </a:lnTo>
                <a:lnTo>
                  <a:pt x="2920747" y="76861"/>
                </a:lnTo>
                <a:lnTo>
                  <a:pt x="2942197" y="114653"/>
                </a:lnTo>
                <a:lnTo>
                  <a:pt x="2954480" y="157263"/>
                </a:lnTo>
                <a:lnTo>
                  <a:pt x="2956934" y="187701"/>
                </a:lnTo>
                <a:lnTo>
                  <a:pt x="2956934" y="1689878"/>
                </a:lnTo>
                <a:lnTo>
                  <a:pt x="2951485" y="1735005"/>
                </a:lnTo>
                <a:lnTo>
                  <a:pt x="2936002" y="1776174"/>
                </a:lnTo>
                <a:lnTo>
                  <a:pt x="2911783" y="1812082"/>
                </a:lnTo>
                <a:lnTo>
                  <a:pt x="2880129" y="1841424"/>
                </a:lnTo>
                <a:lnTo>
                  <a:pt x="2842337" y="1862895"/>
                </a:lnTo>
                <a:lnTo>
                  <a:pt x="2799706" y="1875192"/>
                </a:lnTo>
                <a:lnTo>
                  <a:pt x="2769239" y="1877650"/>
                </a:lnTo>
                <a:lnTo>
                  <a:pt x="187714" y="1877650"/>
                </a:lnTo>
                <a:lnTo>
                  <a:pt x="142617" y="1872193"/>
                </a:lnTo>
                <a:lnTo>
                  <a:pt x="101466" y="1856693"/>
                </a:lnTo>
                <a:lnTo>
                  <a:pt x="65567" y="1832453"/>
                </a:lnTo>
                <a:lnTo>
                  <a:pt x="36229" y="1800778"/>
                </a:lnTo>
                <a:lnTo>
                  <a:pt x="14757" y="1762972"/>
                </a:lnTo>
                <a:lnTo>
                  <a:pt x="2457" y="1720338"/>
                </a:lnTo>
                <a:lnTo>
                  <a:pt x="0" y="1689878"/>
                </a:lnTo>
                <a:lnTo>
                  <a:pt x="0" y="187701"/>
                </a:lnTo>
                <a:close/>
              </a:path>
            </a:pathLst>
          </a:custGeom>
          <a:ln w="9524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715005" y="4819419"/>
            <a:ext cx="1637794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a-IR" sz="2400" b="0" i="0" dirty="0">
                <a:solidFill>
                  <a:srgbClr val="000000"/>
                </a:solidFill>
                <a:effectLst/>
                <a:latin typeface=".Arabic UI Display"/>
              </a:rPr>
              <a:t>خطی</a:t>
            </a:r>
            <a:endParaRPr lang="sr-Cyrl-RS" sz="2700" dirty="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806696" y="3717035"/>
            <a:ext cx="3044952" cy="19659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79192" y="4053209"/>
            <a:ext cx="2957195" cy="1877695"/>
          </a:xfrm>
          <a:custGeom>
            <a:avLst/>
            <a:gdLst/>
            <a:ahLst/>
            <a:cxnLst/>
            <a:rect l="l" t="t" r="r" b="b"/>
            <a:pathLst>
              <a:path w="2957195" h="1877695">
                <a:moveTo>
                  <a:pt x="2769229" y="0"/>
                </a:moveTo>
                <a:lnTo>
                  <a:pt x="187695" y="0"/>
                </a:lnTo>
                <a:lnTo>
                  <a:pt x="172305" y="622"/>
                </a:lnTo>
                <a:lnTo>
                  <a:pt x="128380" y="9572"/>
                </a:lnTo>
                <a:lnTo>
                  <a:pt x="88838" y="28129"/>
                </a:lnTo>
                <a:lnTo>
                  <a:pt x="54985" y="54988"/>
                </a:lnTo>
                <a:lnTo>
                  <a:pt x="28128" y="88843"/>
                </a:lnTo>
                <a:lnTo>
                  <a:pt x="9571" y="128386"/>
                </a:lnTo>
                <a:lnTo>
                  <a:pt x="622" y="172311"/>
                </a:lnTo>
                <a:lnTo>
                  <a:pt x="0" y="187701"/>
                </a:lnTo>
                <a:lnTo>
                  <a:pt x="0" y="1689878"/>
                </a:lnTo>
                <a:lnTo>
                  <a:pt x="5456" y="1735005"/>
                </a:lnTo>
                <a:lnTo>
                  <a:pt x="20955" y="1776174"/>
                </a:lnTo>
                <a:lnTo>
                  <a:pt x="45191" y="1812082"/>
                </a:lnTo>
                <a:lnTo>
                  <a:pt x="76857" y="1841424"/>
                </a:lnTo>
                <a:lnTo>
                  <a:pt x="114648" y="1862895"/>
                </a:lnTo>
                <a:lnTo>
                  <a:pt x="157257" y="1875192"/>
                </a:lnTo>
                <a:lnTo>
                  <a:pt x="187695" y="1877650"/>
                </a:lnTo>
                <a:lnTo>
                  <a:pt x="2769229" y="1877650"/>
                </a:lnTo>
                <a:lnTo>
                  <a:pt x="2814325" y="1872193"/>
                </a:lnTo>
                <a:lnTo>
                  <a:pt x="2855473" y="1856693"/>
                </a:lnTo>
                <a:lnTo>
                  <a:pt x="2891368" y="1832453"/>
                </a:lnTo>
                <a:lnTo>
                  <a:pt x="2920702" y="1800778"/>
                </a:lnTo>
                <a:lnTo>
                  <a:pt x="2942171" y="1762972"/>
                </a:lnTo>
                <a:lnTo>
                  <a:pt x="2954468" y="1720338"/>
                </a:lnTo>
                <a:lnTo>
                  <a:pt x="2956925" y="1689878"/>
                </a:lnTo>
                <a:lnTo>
                  <a:pt x="2956925" y="187701"/>
                </a:lnTo>
                <a:lnTo>
                  <a:pt x="2951469" y="142605"/>
                </a:lnTo>
                <a:lnTo>
                  <a:pt x="2935969" y="101456"/>
                </a:lnTo>
                <a:lnTo>
                  <a:pt x="2911734" y="65560"/>
                </a:lnTo>
                <a:lnTo>
                  <a:pt x="2880067" y="36225"/>
                </a:lnTo>
                <a:lnTo>
                  <a:pt x="2842277" y="14755"/>
                </a:lnTo>
                <a:lnTo>
                  <a:pt x="2799667" y="2457"/>
                </a:lnTo>
                <a:lnTo>
                  <a:pt x="27692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79192" y="4053209"/>
            <a:ext cx="2957195" cy="1877695"/>
          </a:xfrm>
          <a:custGeom>
            <a:avLst/>
            <a:gdLst/>
            <a:ahLst/>
            <a:cxnLst/>
            <a:rect l="l" t="t" r="r" b="b"/>
            <a:pathLst>
              <a:path w="2957195" h="1877695">
                <a:moveTo>
                  <a:pt x="0" y="187701"/>
                </a:moveTo>
                <a:lnTo>
                  <a:pt x="5456" y="142605"/>
                </a:lnTo>
                <a:lnTo>
                  <a:pt x="20955" y="101456"/>
                </a:lnTo>
                <a:lnTo>
                  <a:pt x="45191" y="65560"/>
                </a:lnTo>
                <a:lnTo>
                  <a:pt x="76857" y="36225"/>
                </a:lnTo>
                <a:lnTo>
                  <a:pt x="114648" y="14755"/>
                </a:lnTo>
                <a:lnTo>
                  <a:pt x="157257" y="2457"/>
                </a:lnTo>
                <a:lnTo>
                  <a:pt x="187695" y="0"/>
                </a:lnTo>
                <a:lnTo>
                  <a:pt x="2769229" y="0"/>
                </a:lnTo>
                <a:lnTo>
                  <a:pt x="2814325" y="5457"/>
                </a:lnTo>
                <a:lnTo>
                  <a:pt x="2855473" y="20957"/>
                </a:lnTo>
                <a:lnTo>
                  <a:pt x="2891368" y="45194"/>
                </a:lnTo>
                <a:lnTo>
                  <a:pt x="2920702" y="76861"/>
                </a:lnTo>
                <a:lnTo>
                  <a:pt x="2942171" y="114653"/>
                </a:lnTo>
                <a:lnTo>
                  <a:pt x="2954468" y="157263"/>
                </a:lnTo>
                <a:lnTo>
                  <a:pt x="2956925" y="187701"/>
                </a:lnTo>
                <a:lnTo>
                  <a:pt x="2956925" y="1689878"/>
                </a:lnTo>
                <a:lnTo>
                  <a:pt x="2951469" y="1735005"/>
                </a:lnTo>
                <a:lnTo>
                  <a:pt x="2935969" y="1776174"/>
                </a:lnTo>
                <a:lnTo>
                  <a:pt x="2911734" y="1812082"/>
                </a:lnTo>
                <a:lnTo>
                  <a:pt x="2880067" y="1841424"/>
                </a:lnTo>
                <a:lnTo>
                  <a:pt x="2842277" y="1862895"/>
                </a:lnTo>
                <a:lnTo>
                  <a:pt x="2799667" y="1875192"/>
                </a:lnTo>
                <a:lnTo>
                  <a:pt x="2769229" y="1877650"/>
                </a:lnTo>
                <a:lnTo>
                  <a:pt x="187695" y="1877650"/>
                </a:lnTo>
                <a:lnTo>
                  <a:pt x="142599" y="1872193"/>
                </a:lnTo>
                <a:lnTo>
                  <a:pt x="101451" y="1856693"/>
                </a:lnTo>
                <a:lnTo>
                  <a:pt x="65557" y="1832453"/>
                </a:lnTo>
                <a:lnTo>
                  <a:pt x="36222" y="1800778"/>
                </a:lnTo>
                <a:lnTo>
                  <a:pt x="14754" y="1762972"/>
                </a:lnTo>
                <a:lnTo>
                  <a:pt x="2457" y="1720338"/>
                </a:lnTo>
                <a:lnTo>
                  <a:pt x="0" y="1689878"/>
                </a:lnTo>
                <a:lnTo>
                  <a:pt x="0" y="187701"/>
                </a:lnTo>
                <a:close/>
              </a:path>
            </a:pathLst>
          </a:custGeom>
          <a:ln w="9524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096000" y="4819419"/>
            <a:ext cx="1878080" cy="4154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a-IR" sz="2700" dirty="0">
                <a:latin typeface="Calibri"/>
                <a:cs typeface="Calibri"/>
              </a:rPr>
              <a:t> منحنی</a:t>
            </a:r>
            <a:endParaRPr sz="27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63861" y="2009637"/>
            <a:ext cx="1347470" cy="641350"/>
          </a:xfrm>
          <a:custGeom>
            <a:avLst/>
            <a:gdLst/>
            <a:ahLst/>
            <a:cxnLst/>
            <a:rect l="l" t="t" r="r" b="b"/>
            <a:pathLst>
              <a:path w="1347470" h="641350">
                <a:moveTo>
                  <a:pt x="0" y="0"/>
                </a:moveTo>
                <a:lnTo>
                  <a:pt x="0" y="436900"/>
                </a:lnTo>
                <a:lnTo>
                  <a:pt x="1347215" y="436900"/>
                </a:lnTo>
                <a:lnTo>
                  <a:pt x="1347215" y="641116"/>
                </a:lnTo>
              </a:path>
            </a:pathLst>
          </a:custGeom>
          <a:ln w="25399">
            <a:solidFill>
              <a:srgbClr val="3C6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216523" y="4050660"/>
            <a:ext cx="0" cy="641350"/>
          </a:xfrm>
          <a:custGeom>
            <a:avLst/>
            <a:gdLst/>
            <a:ahLst/>
            <a:cxnLst/>
            <a:rect l="l" t="t" r="r" b="b"/>
            <a:pathLst>
              <a:path h="641350">
                <a:moveTo>
                  <a:pt x="0" y="0"/>
                </a:moveTo>
                <a:lnTo>
                  <a:pt x="0" y="641222"/>
                </a:lnTo>
              </a:path>
            </a:pathLst>
          </a:custGeom>
          <a:ln w="25399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16523" y="2009637"/>
            <a:ext cx="1347470" cy="641350"/>
          </a:xfrm>
          <a:custGeom>
            <a:avLst/>
            <a:gdLst/>
            <a:ahLst/>
            <a:cxnLst/>
            <a:rect l="l" t="t" r="r" b="b"/>
            <a:pathLst>
              <a:path w="1347470" h="641350">
                <a:moveTo>
                  <a:pt x="1347337" y="0"/>
                </a:moveTo>
                <a:lnTo>
                  <a:pt x="1347337" y="436900"/>
                </a:lnTo>
                <a:lnTo>
                  <a:pt x="0" y="436900"/>
                </a:lnTo>
                <a:lnTo>
                  <a:pt x="0" y="641116"/>
                </a:lnTo>
              </a:path>
            </a:pathLst>
          </a:custGeom>
          <a:ln w="25399">
            <a:solidFill>
              <a:srgbClr val="3C6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61160" y="585216"/>
            <a:ext cx="5806440" cy="14889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49576" y="842375"/>
            <a:ext cx="5718810" cy="1400175"/>
          </a:xfrm>
          <a:custGeom>
            <a:avLst/>
            <a:gdLst/>
            <a:ahLst/>
            <a:cxnLst/>
            <a:rect l="l" t="t" r="r" b="b"/>
            <a:pathLst>
              <a:path w="5718809" h="1400175">
                <a:moveTo>
                  <a:pt x="5578464" y="0"/>
                </a:moveTo>
                <a:lnTo>
                  <a:pt x="131211" y="268"/>
                </a:lnTo>
                <a:lnTo>
                  <a:pt x="89432" y="9403"/>
                </a:lnTo>
                <a:lnTo>
                  <a:pt x="53375" y="30012"/>
                </a:lnTo>
                <a:lnTo>
                  <a:pt x="25086" y="60035"/>
                </a:lnTo>
                <a:lnTo>
                  <a:pt x="6612" y="97412"/>
                </a:lnTo>
                <a:lnTo>
                  <a:pt x="0" y="140086"/>
                </a:lnTo>
                <a:lnTo>
                  <a:pt x="262" y="1268631"/>
                </a:lnTo>
                <a:lnTo>
                  <a:pt x="9358" y="1310433"/>
                </a:lnTo>
                <a:lnTo>
                  <a:pt x="29924" y="1346518"/>
                </a:lnTo>
                <a:lnTo>
                  <a:pt x="59913" y="1374832"/>
                </a:lnTo>
                <a:lnTo>
                  <a:pt x="97273" y="1393326"/>
                </a:lnTo>
                <a:lnTo>
                  <a:pt x="139958" y="1399946"/>
                </a:lnTo>
                <a:lnTo>
                  <a:pt x="5587109" y="1399683"/>
                </a:lnTo>
                <a:lnTo>
                  <a:pt x="5628882" y="1390584"/>
                </a:lnTo>
                <a:lnTo>
                  <a:pt x="5664963" y="1370012"/>
                </a:lnTo>
                <a:lnTo>
                  <a:pt x="5693291" y="1340020"/>
                </a:lnTo>
                <a:lnTo>
                  <a:pt x="5711800" y="1302660"/>
                </a:lnTo>
                <a:lnTo>
                  <a:pt x="5718428" y="1259982"/>
                </a:lnTo>
                <a:lnTo>
                  <a:pt x="5718159" y="131335"/>
                </a:lnTo>
                <a:lnTo>
                  <a:pt x="5709028" y="89546"/>
                </a:lnTo>
                <a:lnTo>
                  <a:pt x="5688433" y="53458"/>
                </a:lnTo>
                <a:lnTo>
                  <a:pt x="5658433" y="25132"/>
                </a:lnTo>
                <a:lnTo>
                  <a:pt x="5621090" y="6626"/>
                </a:lnTo>
                <a:lnTo>
                  <a:pt x="5578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49576" y="842375"/>
            <a:ext cx="5718810" cy="1400175"/>
          </a:xfrm>
          <a:custGeom>
            <a:avLst/>
            <a:gdLst/>
            <a:ahLst/>
            <a:cxnLst/>
            <a:rect l="l" t="t" r="r" b="b"/>
            <a:pathLst>
              <a:path w="5718809" h="1400175">
                <a:moveTo>
                  <a:pt x="0" y="140086"/>
                </a:moveTo>
                <a:lnTo>
                  <a:pt x="6612" y="97412"/>
                </a:lnTo>
                <a:lnTo>
                  <a:pt x="25086" y="60035"/>
                </a:lnTo>
                <a:lnTo>
                  <a:pt x="53375" y="30012"/>
                </a:lnTo>
                <a:lnTo>
                  <a:pt x="89432" y="9403"/>
                </a:lnTo>
                <a:lnTo>
                  <a:pt x="131211" y="268"/>
                </a:lnTo>
                <a:lnTo>
                  <a:pt x="5578464" y="0"/>
                </a:lnTo>
                <a:lnTo>
                  <a:pt x="5593133" y="761"/>
                </a:lnTo>
                <a:lnTo>
                  <a:pt x="5634227" y="11576"/>
                </a:lnTo>
                <a:lnTo>
                  <a:pt x="5669351" y="33584"/>
                </a:lnTo>
                <a:lnTo>
                  <a:pt x="5696445" y="64727"/>
                </a:lnTo>
                <a:lnTo>
                  <a:pt x="5713448" y="102944"/>
                </a:lnTo>
                <a:lnTo>
                  <a:pt x="5718428" y="1259982"/>
                </a:lnTo>
                <a:lnTo>
                  <a:pt x="5717666" y="1274672"/>
                </a:lnTo>
                <a:lnTo>
                  <a:pt x="5706849" y="1315805"/>
                </a:lnTo>
                <a:lnTo>
                  <a:pt x="5684837" y="1350938"/>
                </a:lnTo>
                <a:lnTo>
                  <a:pt x="5653696" y="1378017"/>
                </a:lnTo>
                <a:lnTo>
                  <a:pt x="5615488" y="1394993"/>
                </a:lnTo>
                <a:lnTo>
                  <a:pt x="139958" y="1399946"/>
                </a:lnTo>
                <a:lnTo>
                  <a:pt x="125265" y="1399185"/>
                </a:lnTo>
                <a:lnTo>
                  <a:pt x="84127" y="1388379"/>
                </a:lnTo>
                <a:lnTo>
                  <a:pt x="48996" y="1366384"/>
                </a:lnTo>
                <a:lnTo>
                  <a:pt x="21921" y="1335251"/>
                </a:lnTo>
                <a:lnTo>
                  <a:pt x="4950" y="1297033"/>
                </a:lnTo>
                <a:lnTo>
                  <a:pt x="0" y="140086"/>
                </a:lnTo>
                <a:close/>
              </a:path>
            </a:pathLst>
          </a:custGeom>
          <a:ln w="9524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257423" y="1410076"/>
            <a:ext cx="1073023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fa-IR" sz="2000" b="1" dirty="0">
                <a:solidFill>
                  <a:srgbClr val="FF0000"/>
                </a:solidFill>
                <a:latin typeface="Calibri"/>
                <a:cs typeface="Calibri"/>
              </a:rPr>
              <a:t>حرکت</a:t>
            </a:r>
            <a:endParaRPr lang="fa-IR"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sz="20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71116" y="2627376"/>
            <a:ext cx="2292095" cy="14874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59282" y="2883530"/>
            <a:ext cx="2204720" cy="1400175"/>
          </a:xfrm>
          <a:custGeom>
            <a:avLst/>
            <a:gdLst/>
            <a:ahLst/>
            <a:cxnLst/>
            <a:rect l="l" t="t" r="r" b="b"/>
            <a:pathLst>
              <a:path w="2204720" h="1400175">
                <a:moveTo>
                  <a:pt x="2064523" y="0"/>
                </a:moveTo>
                <a:lnTo>
                  <a:pt x="131304" y="261"/>
                </a:lnTo>
                <a:lnTo>
                  <a:pt x="89497" y="9354"/>
                </a:lnTo>
                <a:lnTo>
                  <a:pt x="53414" y="29919"/>
                </a:lnTo>
                <a:lnTo>
                  <a:pt x="25105" y="59907"/>
                </a:lnTo>
                <a:lnTo>
                  <a:pt x="6617" y="97271"/>
                </a:lnTo>
                <a:lnTo>
                  <a:pt x="0" y="139964"/>
                </a:lnTo>
                <a:lnTo>
                  <a:pt x="267" y="1268575"/>
                </a:lnTo>
                <a:lnTo>
                  <a:pt x="9378" y="1310374"/>
                </a:lnTo>
                <a:lnTo>
                  <a:pt x="29947" y="1346465"/>
                </a:lnTo>
                <a:lnTo>
                  <a:pt x="59929" y="1374792"/>
                </a:lnTo>
                <a:lnTo>
                  <a:pt x="97277" y="1393296"/>
                </a:lnTo>
                <a:lnTo>
                  <a:pt x="139945" y="1399921"/>
                </a:lnTo>
                <a:lnTo>
                  <a:pt x="2073337" y="1399648"/>
                </a:lnTo>
                <a:lnTo>
                  <a:pt x="2115104" y="1390502"/>
                </a:lnTo>
                <a:lnTo>
                  <a:pt x="2151167" y="1369893"/>
                </a:lnTo>
                <a:lnTo>
                  <a:pt x="2179470" y="1339878"/>
                </a:lnTo>
                <a:lnTo>
                  <a:pt x="2197959" y="1302510"/>
                </a:lnTo>
                <a:lnTo>
                  <a:pt x="2204578" y="1259845"/>
                </a:lnTo>
                <a:lnTo>
                  <a:pt x="2204311" y="131235"/>
                </a:lnTo>
                <a:lnTo>
                  <a:pt x="2195184" y="89445"/>
                </a:lnTo>
                <a:lnTo>
                  <a:pt x="2174584" y="53381"/>
                </a:lnTo>
                <a:lnTo>
                  <a:pt x="2144569" y="25088"/>
                </a:lnTo>
                <a:lnTo>
                  <a:pt x="2107196" y="6613"/>
                </a:lnTo>
                <a:lnTo>
                  <a:pt x="20645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59282" y="2883530"/>
            <a:ext cx="2204720" cy="1400175"/>
          </a:xfrm>
          <a:custGeom>
            <a:avLst/>
            <a:gdLst/>
            <a:ahLst/>
            <a:cxnLst/>
            <a:rect l="l" t="t" r="r" b="b"/>
            <a:pathLst>
              <a:path w="2204720" h="1400175">
                <a:moveTo>
                  <a:pt x="0" y="139964"/>
                </a:moveTo>
                <a:lnTo>
                  <a:pt x="6617" y="97271"/>
                </a:lnTo>
                <a:lnTo>
                  <a:pt x="25105" y="59907"/>
                </a:lnTo>
                <a:lnTo>
                  <a:pt x="53414" y="29919"/>
                </a:lnTo>
                <a:lnTo>
                  <a:pt x="89497" y="9354"/>
                </a:lnTo>
                <a:lnTo>
                  <a:pt x="131304" y="261"/>
                </a:lnTo>
                <a:lnTo>
                  <a:pt x="2064523" y="0"/>
                </a:lnTo>
                <a:lnTo>
                  <a:pt x="2079209" y="760"/>
                </a:lnTo>
                <a:lnTo>
                  <a:pt x="2120345" y="11554"/>
                </a:lnTo>
                <a:lnTo>
                  <a:pt x="2155493" y="33529"/>
                </a:lnTo>
                <a:lnTo>
                  <a:pt x="2182599" y="64640"/>
                </a:lnTo>
                <a:lnTo>
                  <a:pt x="2199602" y="102840"/>
                </a:lnTo>
                <a:lnTo>
                  <a:pt x="2204578" y="1259845"/>
                </a:lnTo>
                <a:lnTo>
                  <a:pt x="2203817" y="1274528"/>
                </a:lnTo>
                <a:lnTo>
                  <a:pt x="2193013" y="1315656"/>
                </a:lnTo>
                <a:lnTo>
                  <a:pt x="2171025" y="1350801"/>
                </a:lnTo>
                <a:lnTo>
                  <a:pt x="2139907" y="1377909"/>
                </a:lnTo>
                <a:lnTo>
                  <a:pt x="2101714" y="1394925"/>
                </a:lnTo>
                <a:lnTo>
                  <a:pt x="139945" y="1399921"/>
                </a:lnTo>
                <a:lnTo>
                  <a:pt x="125258" y="1399160"/>
                </a:lnTo>
                <a:lnTo>
                  <a:pt x="84135" y="1388346"/>
                </a:lnTo>
                <a:lnTo>
                  <a:pt x="49016" y="1366339"/>
                </a:lnTo>
                <a:lnTo>
                  <a:pt x="21944" y="1335196"/>
                </a:lnTo>
                <a:lnTo>
                  <a:pt x="4967" y="1296973"/>
                </a:lnTo>
                <a:lnTo>
                  <a:pt x="0" y="139964"/>
                </a:lnTo>
                <a:close/>
              </a:path>
            </a:pathLst>
          </a:custGeom>
          <a:ln w="9524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216523" y="3450993"/>
            <a:ext cx="1220478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a-IR" sz="2000" b="0" i="0" dirty="0">
                <a:solidFill>
                  <a:srgbClr val="000000"/>
                </a:solidFill>
                <a:effectLst/>
                <a:latin typeface=".Arabic UI Display"/>
              </a:rPr>
              <a:t>خطی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71116" y="4668011"/>
            <a:ext cx="2292095" cy="14874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9282" y="4924555"/>
            <a:ext cx="2204720" cy="1400175"/>
          </a:xfrm>
          <a:custGeom>
            <a:avLst/>
            <a:gdLst/>
            <a:ahLst/>
            <a:cxnLst/>
            <a:rect l="l" t="t" r="r" b="b"/>
            <a:pathLst>
              <a:path w="2204720" h="1400175">
                <a:moveTo>
                  <a:pt x="2064523" y="0"/>
                </a:moveTo>
                <a:lnTo>
                  <a:pt x="131319" y="261"/>
                </a:lnTo>
                <a:lnTo>
                  <a:pt x="89507" y="9366"/>
                </a:lnTo>
                <a:lnTo>
                  <a:pt x="53421" y="29952"/>
                </a:lnTo>
                <a:lnTo>
                  <a:pt x="25108" y="59954"/>
                </a:lnTo>
                <a:lnTo>
                  <a:pt x="6618" y="97307"/>
                </a:lnTo>
                <a:lnTo>
                  <a:pt x="0" y="139945"/>
                </a:lnTo>
                <a:lnTo>
                  <a:pt x="263" y="1268581"/>
                </a:lnTo>
                <a:lnTo>
                  <a:pt x="9360" y="1310381"/>
                </a:lnTo>
                <a:lnTo>
                  <a:pt x="29925" y="1346469"/>
                </a:lnTo>
                <a:lnTo>
                  <a:pt x="59909" y="1374790"/>
                </a:lnTo>
                <a:lnTo>
                  <a:pt x="97265" y="1393289"/>
                </a:lnTo>
                <a:lnTo>
                  <a:pt x="139945" y="1399912"/>
                </a:lnTo>
                <a:lnTo>
                  <a:pt x="2073273" y="1399643"/>
                </a:lnTo>
                <a:lnTo>
                  <a:pt x="2115058" y="1390519"/>
                </a:lnTo>
                <a:lnTo>
                  <a:pt x="2151138" y="1369932"/>
                </a:lnTo>
                <a:lnTo>
                  <a:pt x="2179456" y="1339934"/>
                </a:lnTo>
                <a:lnTo>
                  <a:pt x="2197955" y="1302579"/>
                </a:lnTo>
                <a:lnTo>
                  <a:pt x="2204578" y="1259918"/>
                </a:lnTo>
                <a:lnTo>
                  <a:pt x="2204311" y="131246"/>
                </a:lnTo>
                <a:lnTo>
                  <a:pt x="2195188" y="89499"/>
                </a:lnTo>
                <a:lnTo>
                  <a:pt x="2174589" y="53438"/>
                </a:lnTo>
                <a:lnTo>
                  <a:pt x="2144574" y="25125"/>
                </a:lnTo>
                <a:lnTo>
                  <a:pt x="2107199" y="6625"/>
                </a:lnTo>
                <a:lnTo>
                  <a:pt x="20645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59282" y="4924555"/>
            <a:ext cx="2204720" cy="1400175"/>
          </a:xfrm>
          <a:custGeom>
            <a:avLst/>
            <a:gdLst/>
            <a:ahLst/>
            <a:cxnLst/>
            <a:rect l="l" t="t" r="r" b="b"/>
            <a:pathLst>
              <a:path w="2204720" h="1400175">
                <a:moveTo>
                  <a:pt x="0" y="139945"/>
                </a:moveTo>
                <a:lnTo>
                  <a:pt x="6618" y="97307"/>
                </a:lnTo>
                <a:lnTo>
                  <a:pt x="25108" y="59954"/>
                </a:lnTo>
                <a:lnTo>
                  <a:pt x="53421" y="29952"/>
                </a:lnTo>
                <a:lnTo>
                  <a:pt x="89507" y="9366"/>
                </a:lnTo>
                <a:lnTo>
                  <a:pt x="131319" y="261"/>
                </a:lnTo>
                <a:lnTo>
                  <a:pt x="2064523" y="0"/>
                </a:lnTo>
                <a:lnTo>
                  <a:pt x="2079210" y="761"/>
                </a:lnTo>
                <a:lnTo>
                  <a:pt x="2120348" y="11574"/>
                </a:lnTo>
                <a:lnTo>
                  <a:pt x="2155498" y="33575"/>
                </a:lnTo>
                <a:lnTo>
                  <a:pt x="2182603" y="64699"/>
                </a:lnTo>
                <a:lnTo>
                  <a:pt x="2199606" y="102885"/>
                </a:lnTo>
                <a:lnTo>
                  <a:pt x="2204578" y="1259918"/>
                </a:lnTo>
                <a:lnTo>
                  <a:pt x="2203817" y="1274601"/>
                </a:lnTo>
                <a:lnTo>
                  <a:pt x="2193007" y="1315722"/>
                </a:lnTo>
                <a:lnTo>
                  <a:pt x="2171006" y="1350852"/>
                </a:lnTo>
                <a:lnTo>
                  <a:pt x="2139873" y="1377941"/>
                </a:lnTo>
                <a:lnTo>
                  <a:pt x="2101662" y="1394935"/>
                </a:lnTo>
                <a:lnTo>
                  <a:pt x="139945" y="1399912"/>
                </a:lnTo>
                <a:lnTo>
                  <a:pt x="125253" y="1399151"/>
                </a:lnTo>
                <a:lnTo>
                  <a:pt x="84120" y="1388341"/>
                </a:lnTo>
                <a:lnTo>
                  <a:pt x="48994" y="1366340"/>
                </a:lnTo>
                <a:lnTo>
                  <a:pt x="21922" y="1335201"/>
                </a:lnTo>
                <a:lnTo>
                  <a:pt x="4952" y="1296981"/>
                </a:lnTo>
                <a:lnTo>
                  <a:pt x="0" y="139945"/>
                </a:lnTo>
                <a:close/>
              </a:path>
            </a:pathLst>
          </a:custGeom>
          <a:ln w="9524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895600" y="5492820"/>
            <a:ext cx="1361823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a-IR" sz="2000" dirty="0">
                <a:latin typeface="Calibri"/>
                <a:cs typeface="Calibri"/>
              </a:rPr>
              <a:t>یکنواخت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765547" y="2627376"/>
            <a:ext cx="2292096" cy="14874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53705" y="2883530"/>
            <a:ext cx="2204720" cy="1400175"/>
          </a:xfrm>
          <a:custGeom>
            <a:avLst/>
            <a:gdLst/>
            <a:ahLst/>
            <a:cxnLst/>
            <a:rect l="l" t="t" r="r" b="b"/>
            <a:pathLst>
              <a:path w="2204720" h="1400175">
                <a:moveTo>
                  <a:pt x="2064654" y="0"/>
                </a:moveTo>
                <a:lnTo>
                  <a:pt x="131322" y="262"/>
                </a:lnTo>
                <a:lnTo>
                  <a:pt x="89559" y="9358"/>
                </a:lnTo>
                <a:lnTo>
                  <a:pt x="53477" y="29924"/>
                </a:lnTo>
                <a:lnTo>
                  <a:pt x="25146" y="59912"/>
                </a:lnTo>
                <a:lnTo>
                  <a:pt x="6631" y="97274"/>
                </a:lnTo>
                <a:lnTo>
                  <a:pt x="0" y="139964"/>
                </a:lnTo>
                <a:lnTo>
                  <a:pt x="268" y="1268589"/>
                </a:lnTo>
                <a:lnTo>
                  <a:pt x="9401" y="1310384"/>
                </a:lnTo>
                <a:lnTo>
                  <a:pt x="30002" y="1346472"/>
                </a:lnTo>
                <a:lnTo>
                  <a:pt x="60006" y="1374795"/>
                </a:lnTo>
                <a:lnTo>
                  <a:pt x="97348" y="1393297"/>
                </a:lnTo>
                <a:lnTo>
                  <a:pt x="139964" y="1399921"/>
                </a:lnTo>
                <a:lnTo>
                  <a:pt x="2073359" y="1399654"/>
                </a:lnTo>
                <a:lnTo>
                  <a:pt x="2115101" y="1390528"/>
                </a:lnTo>
                <a:lnTo>
                  <a:pt x="2151157" y="1369927"/>
                </a:lnTo>
                <a:lnTo>
                  <a:pt x="2179465" y="1339907"/>
                </a:lnTo>
                <a:lnTo>
                  <a:pt x="2197963" y="1302527"/>
                </a:lnTo>
                <a:lnTo>
                  <a:pt x="2204587" y="1259845"/>
                </a:lnTo>
                <a:lnTo>
                  <a:pt x="2204326" y="131331"/>
                </a:lnTo>
                <a:lnTo>
                  <a:pt x="2195221" y="89513"/>
                </a:lnTo>
                <a:lnTo>
                  <a:pt x="2174636" y="53423"/>
                </a:lnTo>
                <a:lnTo>
                  <a:pt x="2144636" y="25109"/>
                </a:lnTo>
                <a:lnTo>
                  <a:pt x="2107287" y="6618"/>
                </a:lnTo>
                <a:lnTo>
                  <a:pt x="20646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53705" y="2883530"/>
            <a:ext cx="2204720" cy="1400175"/>
          </a:xfrm>
          <a:custGeom>
            <a:avLst/>
            <a:gdLst/>
            <a:ahLst/>
            <a:cxnLst/>
            <a:rect l="l" t="t" r="r" b="b"/>
            <a:pathLst>
              <a:path w="2204720" h="1400175">
                <a:moveTo>
                  <a:pt x="0" y="139964"/>
                </a:moveTo>
                <a:lnTo>
                  <a:pt x="6631" y="97274"/>
                </a:lnTo>
                <a:lnTo>
                  <a:pt x="25146" y="59912"/>
                </a:lnTo>
                <a:lnTo>
                  <a:pt x="53477" y="29924"/>
                </a:lnTo>
                <a:lnTo>
                  <a:pt x="89559" y="9358"/>
                </a:lnTo>
                <a:lnTo>
                  <a:pt x="131322" y="262"/>
                </a:lnTo>
                <a:lnTo>
                  <a:pt x="2064654" y="0"/>
                </a:lnTo>
                <a:lnTo>
                  <a:pt x="2079325" y="760"/>
                </a:lnTo>
                <a:lnTo>
                  <a:pt x="2120426" y="11564"/>
                </a:lnTo>
                <a:lnTo>
                  <a:pt x="2155555" y="33557"/>
                </a:lnTo>
                <a:lnTo>
                  <a:pt x="2182646" y="64691"/>
                </a:lnTo>
                <a:lnTo>
                  <a:pt x="2199633" y="102917"/>
                </a:lnTo>
                <a:lnTo>
                  <a:pt x="2204587" y="1259845"/>
                </a:lnTo>
                <a:lnTo>
                  <a:pt x="2203826" y="1274534"/>
                </a:lnTo>
                <a:lnTo>
                  <a:pt x="2193015" y="1315678"/>
                </a:lnTo>
                <a:lnTo>
                  <a:pt x="2171018" y="1350833"/>
                </a:lnTo>
                <a:lnTo>
                  <a:pt x="2139897" y="1377942"/>
                </a:lnTo>
                <a:lnTo>
                  <a:pt x="2101717" y="1394947"/>
                </a:lnTo>
                <a:lnTo>
                  <a:pt x="139964" y="1399921"/>
                </a:lnTo>
                <a:lnTo>
                  <a:pt x="125300" y="1399160"/>
                </a:lnTo>
                <a:lnTo>
                  <a:pt x="84212" y="1388348"/>
                </a:lnTo>
                <a:lnTo>
                  <a:pt x="49087" y="1366343"/>
                </a:lnTo>
                <a:lnTo>
                  <a:pt x="21988" y="1335204"/>
                </a:lnTo>
                <a:lnTo>
                  <a:pt x="4981" y="1296985"/>
                </a:lnTo>
                <a:lnTo>
                  <a:pt x="0" y="139964"/>
                </a:lnTo>
                <a:close/>
              </a:path>
            </a:pathLst>
          </a:custGeom>
          <a:ln w="9524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791199" y="3450993"/>
            <a:ext cx="1345823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a-IR" sz="2000" dirty="0">
                <a:latin typeface="Calibri"/>
                <a:cs typeface="Calibri"/>
              </a:rPr>
              <a:t>منحنی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52700" y="2005462"/>
            <a:ext cx="1327150" cy="645795"/>
          </a:xfrm>
          <a:custGeom>
            <a:avLst/>
            <a:gdLst/>
            <a:ahLst/>
            <a:cxnLst/>
            <a:rect l="l" t="t" r="r" b="b"/>
            <a:pathLst>
              <a:path w="1327150" h="645794">
                <a:moveTo>
                  <a:pt x="0" y="0"/>
                </a:moveTo>
                <a:lnTo>
                  <a:pt x="0" y="441076"/>
                </a:lnTo>
                <a:lnTo>
                  <a:pt x="1327160" y="441076"/>
                </a:lnTo>
                <a:lnTo>
                  <a:pt x="1327160" y="645292"/>
                </a:lnTo>
              </a:path>
            </a:pathLst>
          </a:custGeom>
          <a:ln w="25399">
            <a:solidFill>
              <a:srgbClr val="3C6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85428" y="4050660"/>
            <a:ext cx="1347470" cy="641350"/>
          </a:xfrm>
          <a:custGeom>
            <a:avLst/>
            <a:gdLst/>
            <a:ahLst/>
            <a:cxnLst/>
            <a:rect l="l" t="t" r="r" b="b"/>
            <a:pathLst>
              <a:path w="1347470" h="641350">
                <a:moveTo>
                  <a:pt x="0" y="0"/>
                </a:moveTo>
                <a:lnTo>
                  <a:pt x="0" y="437006"/>
                </a:lnTo>
                <a:lnTo>
                  <a:pt x="1347215" y="437006"/>
                </a:lnTo>
                <a:lnTo>
                  <a:pt x="1347215" y="641222"/>
                </a:lnTo>
              </a:path>
            </a:pathLst>
          </a:custGeom>
          <a:ln w="25399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38065" y="4050660"/>
            <a:ext cx="1347470" cy="641350"/>
          </a:xfrm>
          <a:custGeom>
            <a:avLst/>
            <a:gdLst/>
            <a:ahLst/>
            <a:cxnLst/>
            <a:rect l="l" t="t" r="r" b="b"/>
            <a:pathLst>
              <a:path w="1347470" h="641350">
                <a:moveTo>
                  <a:pt x="1347362" y="0"/>
                </a:moveTo>
                <a:lnTo>
                  <a:pt x="1347362" y="437006"/>
                </a:lnTo>
                <a:lnTo>
                  <a:pt x="0" y="437006"/>
                </a:lnTo>
                <a:lnTo>
                  <a:pt x="0" y="641222"/>
                </a:lnTo>
              </a:path>
            </a:pathLst>
          </a:custGeom>
          <a:ln w="25399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85428" y="2005462"/>
            <a:ext cx="1367790" cy="645795"/>
          </a:xfrm>
          <a:custGeom>
            <a:avLst/>
            <a:gdLst/>
            <a:ahLst/>
            <a:cxnLst/>
            <a:rect l="l" t="t" r="r" b="b"/>
            <a:pathLst>
              <a:path w="1367789" h="645794">
                <a:moveTo>
                  <a:pt x="1367271" y="0"/>
                </a:moveTo>
                <a:lnTo>
                  <a:pt x="1367271" y="441076"/>
                </a:lnTo>
                <a:lnTo>
                  <a:pt x="0" y="441076"/>
                </a:lnTo>
                <a:lnTo>
                  <a:pt x="0" y="645292"/>
                </a:lnTo>
              </a:path>
            </a:pathLst>
          </a:custGeom>
          <a:ln w="25399">
            <a:solidFill>
              <a:srgbClr val="3C6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50364" y="582168"/>
            <a:ext cx="5804916" cy="1487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38400" y="838200"/>
            <a:ext cx="5718810" cy="1400175"/>
          </a:xfrm>
          <a:custGeom>
            <a:avLst/>
            <a:gdLst/>
            <a:ahLst/>
            <a:cxnLst/>
            <a:rect l="l" t="t" r="r" b="b"/>
            <a:pathLst>
              <a:path w="5718809" h="1400175">
                <a:moveTo>
                  <a:pt x="5578479" y="0"/>
                </a:moveTo>
                <a:lnTo>
                  <a:pt x="131319" y="262"/>
                </a:lnTo>
                <a:lnTo>
                  <a:pt x="89549" y="9372"/>
                </a:lnTo>
                <a:lnTo>
                  <a:pt x="53468" y="29960"/>
                </a:lnTo>
                <a:lnTo>
                  <a:pt x="25140" y="59963"/>
                </a:lnTo>
                <a:lnTo>
                  <a:pt x="6629" y="97319"/>
                </a:lnTo>
                <a:lnTo>
                  <a:pt x="0" y="139964"/>
                </a:lnTo>
                <a:lnTo>
                  <a:pt x="262" y="1268591"/>
                </a:lnTo>
                <a:lnTo>
                  <a:pt x="9372" y="1310365"/>
                </a:lnTo>
                <a:lnTo>
                  <a:pt x="29961" y="1346448"/>
                </a:lnTo>
                <a:lnTo>
                  <a:pt x="59965" y="1374777"/>
                </a:lnTo>
                <a:lnTo>
                  <a:pt x="97318" y="1393287"/>
                </a:lnTo>
                <a:lnTo>
                  <a:pt x="139958" y="1399915"/>
                </a:lnTo>
                <a:lnTo>
                  <a:pt x="5587133" y="1399652"/>
                </a:lnTo>
                <a:lnTo>
                  <a:pt x="5628934" y="1390542"/>
                </a:lnTo>
                <a:lnTo>
                  <a:pt x="5665017" y="1369953"/>
                </a:lnTo>
                <a:lnTo>
                  <a:pt x="5693331" y="1339950"/>
                </a:lnTo>
                <a:lnTo>
                  <a:pt x="5711824" y="1302595"/>
                </a:lnTo>
                <a:lnTo>
                  <a:pt x="5718444" y="1259951"/>
                </a:lnTo>
                <a:lnTo>
                  <a:pt x="5718181" y="131319"/>
                </a:lnTo>
                <a:lnTo>
                  <a:pt x="5709081" y="89546"/>
                </a:lnTo>
                <a:lnTo>
                  <a:pt x="5688510" y="53464"/>
                </a:lnTo>
                <a:lnTo>
                  <a:pt x="5658518" y="25137"/>
                </a:lnTo>
                <a:lnTo>
                  <a:pt x="5621158" y="6628"/>
                </a:lnTo>
                <a:lnTo>
                  <a:pt x="55784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38400" y="838200"/>
            <a:ext cx="5718810" cy="1400175"/>
          </a:xfrm>
          <a:custGeom>
            <a:avLst/>
            <a:gdLst/>
            <a:ahLst/>
            <a:cxnLst/>
            <a:rect l="l" t="t" r="r" b="b"/>
            <a:pathLst>
              <a:path w="5718809" h="1400175">
                <a:moveTo>
                  <a:pt x="0" y="139964"/>
                </a:moveTo>
                <a:lnTo>
                  <a:pt x="6629" y="97319"/>
                </a:lnTo>
                <a:lnTo>
                  <a:pt x="25140" y="59963"/>
                </a:lnTo>
                <a:lnTo>
                  <a:pt x="53468" y="29960"/>
                </a:lnTo>
                <a:lnTo>
                  <a:pt x="89549" y="9372"/>
                </a:lnTo>
                <a:lnTo>
                  <a:pt x="131319" y="262"/>
                </a:lnTo>
                <a:lnTo>
                  <a:pt x="5578479" y="0"/>
                </a:lnTo>
                <a:lnTo>
                  <a:pt x="5593170" y="761"/>
                </a:lnTo>
                <a:lnTo>
                  <a:pt x="5634303" y="11579"/>
                </a:lnTo>
                <a:lnTo>
                  <a:pt x="5669436" y="33591"/>
                </a:lnTo>
                <a:lnTo>
                  <a:pt x="5696515" y="64732"/>
                </a:lnTo>
                <a:lnTo>
                  <a:pt x="5713490" y="102940"/>
                </a:lnTo>
                <a:lnTo>
                  <a:pt x="5718444" y="1259951"/>
                </a:lnTo>
                <a:lnTo>
                  <a:pt x="5717683" y="1274626"/>
                </a:lnTo>
                <a:lnTo>
                  <a:pt x="5706877" y="1315736"/>
                </a:lnTo>
                <a:lnTo>
                  <a:pt x="5684883" y="1350870"/>
                </a:lnTo>
                <a:lnTo>
                  <a:pt x="5653752" y="1377964"/>
                </a:lnTo>
                <a:lnTo>
                  <a:pt x="5615535" y="1394956"/>
                </a:lnTo>
                <a:lnTo>
                  <a:pt x="139958" y="1399915"/>
                </a:lnTo>
                <a:lnTo>
                  <a:pt x="125285" y="1399153"/>
                </a:lnTo>
                <a:lnTo>
                  <a:pt x="84178" y="1388335"/>
                </a:lnTo>
                <a:lnTo>
                  <a:pt x="49045" y="1366323"/>
                </a:lnTo>
                <a:lnTo>
                  <a:pt x="21950" y="1335180"/>
                </a:lnTo>
                <a:lnTo>
                  <a:pt x="4958" y="1296971"/>
                </a:lnTo>
                <a:lnTo>
                  <a:pt x="0" y="139964"/>
                </a:lnTo>
                <a:close/>
              </a:path>
            </a:pathLst>
          </a:custGeom>
          <a:ln w="9524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24400" y="1405758"/>
            <a:ext cx="1094869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a-IR" sz="2000" b="1" dirty="0">
                <a:solidFill>
                  <a:srgbClr val="FF0000"/>
                </a:solidFill>
                <a:latin typeface="Calibri"/>
                <a:cs typeface="Calibri"/>
              </a:rPr>
              <a:t>حرکت</a:t>
            </a:r>
            <a:endParaRPr lang="fa-IR" sz="20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538983" y="2627376"/>
            <a:ext cx="2292096" cy="14874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828031" y="2883530"/>
            <a:ext cx="2204720" cy="1400175"/>
          </a:xfrm>
          <a:custGeom>
            <a:avLst/>
            <a:gdLst/>
            <a:ahLst/>
            <a:cxnLst/>
            <a:rect l="l" t="t" r="r" b="b"/>
            <a:pathLst>
              <a:path w="2204720" h="1400175">
                <a:moveTo>
                  <a:pt x="2064526" y="0"/>
                </a:moveTo>
                <a:lnTo>
                  <a:pt x="131307" y="262"/>
                </a:lnTo>
                <a:lnTo>
                  <a:pt x="89501" y="9357"/>
                </a:lnTo>
                <a:lnTo>
                  <a:pt x="53418" y="29922"/>
                </a:lnTo>
                <a:lnTo>
                  <a:pt x="25107" y="59910"/>
                </a:lnTo>
                <a:lnTo>
                  <a:pt x="6618" y="97273"/>
                </a:lnTo>
                <a:lnTo>
                  <a:pt x="0" y="139964"/>
                </a:lnTo>
                <a:lnTo>
                  <a:pt x="267" y="1268584"/>
                </a:lnTo>
                <a:lnTo>
                  <a:pt x="9382" y="1310381"/>
                </a:lnTo>
                <a:lnTo>
                  <a:pt x="29955" y="1346470"/>
                </a:lnTo>
                <a:lnTo>
                  <a:pt x="59940" y="1374794"/>
                </a:lnTo>
                <a:lnTo>
                  <a:pt x="97290" y="1393297"/>
                </a:lnTo>
                <a:lnTo>
                  <a:pt x="139958" y="1399921"/>
                </a:lnTo>
                <a:lnTo>
                  <a:pt x="2073364" y="1399647"/>
                </a:lnTo>
                <a:lnTo>
                  <a:pt x="2115129" y="1390495"/>
                </a:lnTo>
                <a:lnTo>
                  <a:pt x="2151192" y="1369885"/>
                </a:lnTo>
                <a:lnTo>
                  <a:pt x="2179499" y="1339870"/>
                </a:lnTo>
                <a:lnTo>
                  <a:pt x="2197991" y="1302505"/>
                </a:lnTo>
                <a:lnTo>
                  <a:pt x="2204612" y="1259845"/>
                </a:lnTo>
                <a:lnTo>
                  <a:pt x="2204342" y="131211"/>
                </a:lnTo>
                <a:lnTo>
                  <a:pt x="2195207" y="89428"/>
                </a:lnTo>
                <a:lnTo>
                  <a:pt x="2174598" y="53370"/>
                </a:lnTo>
                <a:lnTo>
                  <a:pt x="2144575" y="25083"/>
                </a:lnTo>
                <a:lnTo>
                  <a:pt x="2107198" y="6611"/>
                </a:lnTo>
                <a:lnTo>
                  <a:pt x="20645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28031" y="2883530"/>
            <a:ext cx="2204720" cy="1400175"/>
          </a:xfrm>
          <a:custGeom>
            <a:avLst/>
            <a:gdLst/>
            <a:ahLst/>
            <a:cxnLst/>
            <a:rect l="l" t="t" r="r" b="b"/>
            <a:pathLst>
              <a:path w="2204720" h="1400175">
                <a:moveTo>
                  <a:pt x="0" y="139964"/>
                </a:moveTo>
                <a:lnTo>
                  <a:pt x="6618" y="97273"/>
                </a:lnTo>
                <a:lnTo>
                  <a:pt x="25107" y="59910"/>
                </a:lnTo>
                <a:lnTo>
                  <a:pt x="53418" y="29922"/>
                </a:lnTo>
                <a:lnTo>
                  <a:pt x="89501" y="9357"/>
                </a:lnTo>
                <a:lnTo>
                  <a:pt x="131307" y="262"/>
                </a:lnTo>
                <a:lnTo>
                  <a:pt x="2064526" y="0"/>
                </a:lnTo>
                <a:lnTo>
                  <a:pt x="2079211" y="759"/>
                </a:lnTo>
                <a:lnTo>
                  <a:pt x="2120347" y="11552"/>
                </a:lnTo>
                <a:lnTo>
                  <a:pt x="2155501" y="33523"/>
                </a:lnTo>
                <a:lnTo>
                  <a:pt x="2182615" y="64627"/>
                </a:lnTo>
                <a:lnTo>
                  <a:pt x="2199628" y="102820"/>
                </a:lnTo>
                <a:lnTo>
                  <a:pt x="2204612" y="1259845"/>
                </a:lnTo>
                <a:lnTo>
                  <a:pt x="2203851" y="1274527"/>
                </a:lnTo>
                <a:lnTo>
                  <a:pt x="2193044" y="1315650"/>
                </a:lnTo>
                <a:lnTo>
                  <a:pt x="2171052" y="1350793"/>
                </a:lnTo>
                <a:lnTo>
                  <a:pt x="2139931" y="1377901"/>
                </a:lnTo>
                <a:lnTo>
                  <a:pt x="2101739" y="1394920"/>
                </a:lnTo>
                <a:lnTo>
                  <a:pt x="139958" y="1399921"/>
                </a:lnTo>
                <a:lnTo>
                  <a:pt x="125270" y="1399160"/>
                </a:lnTo>
                <a:lnTo>
                  <a:pt x="84148" y="1388347"/>
                </a:lnTo>
                <a:lnTo>
                  <a:pt x="49026" y="1366342"/>
                </a:lnTo>
                <a:lnTo>
                  <a:pt x="21951" y="1335201"/>
                </a:lnTo>
                <a:lnTo>
                  <a:pt x="4970" y="1296981"/>
                </a:lnTo>
                <a:lnTo>
                  <a:pt x="0" y="139964"/>
                </a:lnTo>
                <a:close/>
              </a:path>
            </a:pathLst>
          </a:custGeom>
          <a:ln w="9524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558415" y="3450993"/>
            <a:ext cx="134747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a-IR" sz="2000" b="0" i="0" dirty="0">
                <a:solidFill>
                  <a:srgbClr val="000000"/>
                </a:solidFill>
                <a:effectLst/>
                <a:latin typeface=".Arabic UI Display"/>
              </a:rPr>
              <a:t>خطی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191767" y="4668011"/>
            <a:ext cx="2292096" cy="14874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80815" y="4924555"/>
            <a:ext cx="2204720" cy="1400175"/>
          </a:xfrm>
          <a:custGeom>
            <a:avLst/>
            <a:gdLst/>
            <a:ahLst/>
            <a:cxnLst/>
            <a:rect l="l" t="t" r="r" b="b"/>
            <a:pathLst>
              <a:path w="2204720" h="1400175">
                <a:moveTo>
                  <a:pt x="2064526" y="0"/>
                </a:moveTo>
                <a:lnTo>
                  <a:pt x="131321" y="262"/>
                </a:lnTo>
                <a:lnTo>
                  <a:pt x="89511" y="9368"/>
                </a:lnTo>
                <a:lnTo>
                  <a:pt x="53424" y="29955"/>
                </a:lnTo>
                <a:lnTo>
                  <a:pt x="25110" y="59957"/>
                </a:lnTo>
                <a:lnTo>
                  <a:pt x="6619" y="97309"/>
                </a:lnTo>
                <a:lnTo>
                  <a:pt x="0" y="139945"/>
                </a:lnTo>
                <a:lnTo>
                  <a:pt x="263" y="1268590"/>
                </a:lnTo>
                <a:lnTo>
                  <a:pt x="9364" y="1310388"/>
                </a:lnTo>
                <a:lnTo>
                  <a:pt x="29933" y="1346473"/>
                </a:lnTo>
                <a:lnTo>
                  <a:pt x="59920" y="1374792"/>
                </a:lnTo>
                <a:lnTo>
                  <a:pt x="97278" y="1393290"/>
                </a:lnTo>
                <a:lnTo>
                  <a:pt x="139958" y="1399912"/>
                </a:lnTo>
                <a:lnTo>
                  <a:pt x="2073300" y="1399642"/>
                </a:lnTo>
                <a:lnTo>
                  <a:pt x="2115083" y="1390512"/>
                </a:lnTo>
                <a:lnTo>
                  <a:pt x="2151164" y="1369923"/>
                </a:lnTo>
                <a:lnTo>
                  <a:pt x="2179485" y="1339927"/>
                </a:lnTo>
                <a:lnTo>
                  <a:pt x="2197987" y="1302574"/>
                </a:lnTo>
                <a:lnTo>
                  <a:pt x="2204612" y="1259918"/>
                </a:lnTo>
                <a:lnTo>
                  <a:pt x="2204343" y="131222"/>
                </a:lnTo>
                <a:lnTo>
                  <a:pt x="2195211" y="89482"/>
                </a:lnTo>
                <a:lnTo>
                  <a:pt x="2174603" y="53427"/>
                </a:lnTo>
                <a:lnTo>
                  <a:pt x="2144579" y="25120"/>
                </a:lnTo>
                <a:lnTo>
                  <a:pt x="2107201" y="6623"/>
                </a:lnTo>
                <a:lnTo>
                  <a:pt x="20645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80815" y="4924555"/>
            <a:ext cx="2204720" cy="1400175"/>
          </a:xfrm>
          <a:custGeom>
            <a:avLst/>
            <a:gdLst/>
            <a:ahLst/>
            <a:cxnLst/>
            <a:rect l="l" t="t" r="r" b="b"/>
            <a:pathLst>
              <a:path w="2204720" h="1400175">
                <a:moveTo>
                  <a:pt x="0" y="139945"/>
                </a:moveTo>
                <a:lnTo>
                  <a:pt x="6619" y="97309"/>
                </a:lnTo>
                <a:lnTo>
                  <a:pt x="25110" y="59957"/>
                </a:lnTo>
                <a:lnTo>
                  <a:pt x="53424" y="29955"/>
                </a:lnTo>
                <a:lnTo>
                  <a:pt x="89511" y="9368"/>
                </a:lnTo>
                <a:lnTo>
                  <a:pt x="131321" y="262"/>
                </a:lnTo>
                <a:lnTo>
                  <a:pt x="2064526" y="0"/>
                </a:lnTo>
                <a:lnTo>
                  <a:pt x="2079212" y="761"/>
                </a:lnTo>
                <a:lnTo>
                  <a:pt x="2120350" y="11572"/>
                </a:lnTo>
                <a:lnTo>
                  <a:pt x="2155506" y="33568"/>
                </a:lnTo>
                <a:lnTo>
                  <a:pt x="2182620" y="64687"/>
                </a:lnTo>
                <a:lnTo>
                  <a:pt x="2199632" y="102866"/>
                </a:lnTo>
                <a:lnTo>
                  <a:pt x="2204612" y="1259918"/>
                </a:lnTo>
                <a:lnTo>
                  <a:pt x="2203850" y="1274599"/>
                </a:lnTo>
                <a:lnTo>
                  <a:pt x="2193038" y="1315716"/>
                </a:lnTo>
                <a:lnTo>
                  <a:pt x="2171034" y="1350844"/>
                </a:lnTo>
                <a:lnTo>
                  <a:pt x="2139897" y="1377933"/>
                </a:lnTo>
                <a:lnTo>
                  <a:pt x="2101687" y="1394930"/>
                </a:lnTo>
                <a:lnTo>
                  <a:pt x="139958" y="1399912"/>
                </a:lnTo>
                <a:lnTo>
                  <a:pt x="125266" y="1399151"/>
                </a:lnTo>
                <a:lnTo>
                  <a:pt x="84133" y="1388342"/>
                </a:lnTo>
                <a:lnTo>
                  <a:pt x="49004" y="1366342"/>
                </a:lnTo>
                <a:lnTo>
                  <a:pt x="21929" y="1335206"/>
                </a:lnTo>
                <a:lnTo>
                  <a:pt x="4955" y="1296989"/>
                </a:lnTo>
                <a:lnTo>
                  <a:pt x="0" y="139945"/>
                </a:lnTo>
                <a:close/>
              </a:path>
            </a:pathLst>
          </a:custGeom>
          <a:ln w="9524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788034" y="5492820"/>
            <a:ext cx="159067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a-IR" sz="2000" dirty="0">
                <a:latin typeface="Calibri"/>
                <a:cs typeface="Calibri"/>
              </a:rPr>
              <a:t>یکنواخت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886200" y="4668011"/>
            <a:ext cx="2292096" cy="14874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175241" y="4924555"/>
            <a:ext cx="2204720" cy="1400175"/>
          </a:xfrm>
          <a:custGeom>
            <a:avLst/>
            <a:gdLst/>
            <a:ahLst/>
            <a:cxnLst/>
            <a:rect l="l" t="t" r="r" b="b"/>
            <a:pathLst>
              <a:path w="2204720" h="1400175">
                <a:moveTo>
                  <a:pt x="2064654" y="0"/>
                </a:moveTo>
                <a:lnTo>
                  <a:pt x="131337" y="262"/>
                </a:lnTo>
                <a:lnTo>
                  <a:pt x="89569" y="9370"/>
                </a:lnTo>
                <a:lnTo>
                  <a:pt x="53484" y="29957"/>
                </a:lnTo>
                <a:lnTo>
                  <a:pt x="25149" y="59959"/>
                </a:lnTo>
                <a:lnTo>
                  <a:pt x="6631" y="97310"/>
                </a:lnTo>
                <a:lnTo>
                  <a:pt x="0" y="139945"/>
                </a:lnTo>
                <a:lnTo>
                  <a:pt x="264" y="1268595"/>
                </a:lnTo>
                <a:lnTo>
                  <a:pt x="9383" y="1310391"/>
                </a:lnTo>
                <a:lnTo>
                  <a:pt x="29979" y="1346475"/>
                </a:lnTo>
                <a:lnTo>
                  <a:pt x="59986" y="1374793"/>
                </a:lnTo>
                <a:lnTo>
                  <a:pt x="97336" y="1393290"/>
                </a:lnTo>
                <a:lnTo>
                  <a:pt x="139964" y="1399912"/>
                </a:lnTo>
                <a:lnTo>
                  <a:pt x="2073319" y="1399648"/>
                </a:lnTo>
                <a:lnTo>
                  <a:pt x="2115076" y="1390539"/>
                </a:lnTo>
                <a:lnTo>
                  <a:pt x="2151151" y="1369957"/>
                </a:lnTo>
                <a:lnTo>
                  <a:pt x="2179477" y="1339956"/>
                </a:lnTo>
                <a:lnTo>
                  <a:pt x="2197988" y="1302592"/>
                </a:lnTo>
                <a:lnTo>
                  <a:pt x="2204618" y="1259918"/>
                </a:lnTo>
                <a:lnTo>
                  <a:pt x="2204355" y="131318"/>
                </a:lnTo>
                <a:lnTo>
                  <a:pt x="2195245" y="89551"/>
                </a:lnTo>
                <a:lnTo>
                  <a:pt x="2174652" y="53470"/>
                </a:lnTo>
                <a:lnTo>
                  <a:pt x="2144644" y="25141"/>
                </a:lnTo>
                <a:lnTo>
                  <a:pt x="2107288" y="6629"/>
                </a:lnTo>
                <a:lnTo>
                  <a:pt x="20646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175241" y="4924555"/>
            <a:ext cx="2204720" cy="1400175"/>
          </a:xfrm>
          <a:custGeom>
            <a:avLst/>
            <a:gdLst/>
            <a:ahLst/>
            <a:cxnLst/>
            <a:rect l="l" t="t" r="r" b="b"/>
            <a:pathLst>
              <a:path w="2204720" h="1400175">
                <a:moveTo>
                  <a:pt x="0" y="139945"/>
                </a:moveTo>
                <a:lnTo>
                  <a:pt x="6631" y="97310"/>
                </a:lnTo>
                <a:lnTo>
                  <a:pt x="25149" y="59959"/>
                </a:lnTo>
                <a:lnTo>
                  <a:pt x="53484" y="29957"/>
                </a:lnTo>
                <a:lnTo>
                  <a:pt x="89569" y="9370"/>
                </a:lnTo>
                <a:lnTo>
                  <a:pt x="131337" y="262"/>
                </a:lnTo>
                <a:lnTo>
                  <a:pt x="2064654" y="0"/>
                </a:lnTo>
                <a:lnTo>
                  <a:pt x="2079324" y="762"/>
                </a:lnTo>
                <a:lnTo>
                  <a:pt x="2120429" y="11581"/>
                </a:lnTo>
                <a:lnTo>
                  <a:pt x="2155565" y="33595"/>
                </a:lnTo>
                <a:lnTo>
                  <a:pt x="2182664" y="64737"/>
                </a:lnTo>
                <a:lnTo>
                  <a:pt x="2199659" y="102943"/>
                </a:lnTo>
                <a:lnTo>
                  <a:pt x="2204618" y="1259918"/>
                </a:lnTo>
                <a:lnTo>
                  <a:pt x="2203856" y="1274606"/>
                </a:lnTo>
                <a:lnTo>
                  <a:pt x="2193036" y="1315738"/>
                </a:lnTo>
                <a:lnTo>
                  <a:pt x="2171023" y="1350876"/>
                </a:lnTo>
                <a:lnTo>
                  <a:pt x="2139885" y="1377965"/>
                </a:lnTo>
                <a:lnTo>
                  <a:pt x="2101686" y="1394951"/>
                </a:lnTo>
                <a:lnTo>
                  <a:pt x="139964" y="1399912"/>
                </a:lnTo>
                <a:lnTo>
                  <a:pt x="125296" y="1399151"/>
                </a:lnTo>
                <a:lnTo>
                  <a:pt x="84197" y="1388342"/>
                </a:lnTo>
                <a:lnTo>
                  <a:pt x="49065" y="1366344"/>
                </a:lnTo>
                <a:lnTo>
                  <a:pt x="21966" y="1335209"/>
                </a:lnTo>
                <a:lnTo>
                  <a:pt x="4966" y="1296992"/>
                </a:lnTo>
                <a:lnTo>
                  <a:pt x="0" y="139945"/>
                </a:lnTo>
                <a:close/>
              </a:path>
            </a:pathLst>
          </a:custGeom>
          <a:ln w="9524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419600" y="5492820"/>
            <a:ext cx="1713487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fa-IR" sz="2000" dirty="0">
                <a:latin typeface="Calibri"/>
                <a:cs typeface="Calibri"/>
              </a:rPr>
              <a:t>غیر یکنواخت</a:t>
            </a:r>
          </a:p>
          <a:p>
            <a:pPr marL="12700">
              <a:lnSpc>
                <a:spcPct val="100000"/>
              </a:lnSpc>
            </a:pPr>
            <a:endParaRPr sz="2000" dirty="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233415" y="2627376"/>
            <a:ext cx="2292095" cy="14874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522457" y="2883530"/>
            <a:ext cx="2204720" cy="1400175"/>
          </a:xfrm>
          <a:custGeom>
            <a:avLst/>
            <a:gdLst/>
            <a:ahLst/>
            <a:cxnLst/>
            <a:rect l="l" t="t" r="r" b="b"/>
            <a:pathLst>
              <a:path w="2204720" h="1400175">
                <a:moveTo>
                  <a:pt x="2064654" y="0"/>
                </a:moveTo>
                <a:lnTo>
                  <a:pt x="131335" y="268"/>
                </a:lnTo>
                <a:lnTo>
                  <a:pt x="89546" y="9385"/>
                </a:lnTo>
                <a:lnTo>
                  <a:pt x="53458" y="29957"/>
                </a:lnTo>
                <a:lnTo>
                  <a:pt x="25132" y="59941"/>
                </a:lnTo>
                <a:lnTo>
                  <a:pt x="6626" y="97292"/>
                </a:lnTo>
                <a:lnTo>
                  <a:pt x="0" y="139964"/>
                </a:lnTo>
                <a:lnTo>
                  <a:pt x="274" y="1268685"/>
                </a:lnTo>
                <a:lnTo>
                  <a:pt x="9429" y="1310453"/>
                </a:lnTo>
                <a:lnTo>
                  <a:pt x="30045" y="1346514"/>
                </a:lnTo>
                <a:lnTo>
                  <a:pt x="60064" y="1374816"/>
                </a:lnTo>
                <a:lnTo>
                  <a:pt x="97430" y="1393303"/>
                </a:lnTo>
                <a:lnTo>
                  <a:pt x="140086" y="1399921"/>
                </a:lnTo>
                <a:lnTo>
                  <a:pt x="2073396" y="1399653"/>
                </a:lnTo>
                <a:lnTo>
                  <a:pt x="2115172" y="1390521"/>
                </a:lnTo>
                <a:lnTo>
                  <a:pt x="2151231" y="1369918"/>
                </a:lnTo>
                <a:lnTo>
                  <a:pt x="2179524" y="1339900"/>
                </a:lnTo>
                <a:lnTo>
                  <a:pt x="2198003" y="1302523"/>
                </a:lnTo>
                <a:lnTo>
                  <a:pt x="2204618" y="1259845"/>
                </a:lnTo>
                <a:lnTo>
                  <a:pt x="2204355" y="131307"/>
                </a:lnTo>
                <a:lnTo>
                  <a:pt x="2195256" y="89496"/>
                </a:lnTo>
                <a:lnTo>
                  <a:pt x="2174684" y="53413"/>
                </a:lnTo>
                <a:lnTo>
                  <a:pt x="2144692" y="25104"/>
                </a:lnTo>
                <a:lnTo>
                  <a:pt x="2107332" y="6617"/>
                </a:lnTo>
                <a:lnTo>
                  <a:pt x="20646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522457" y="2883530"/>
            <a:ext cx="2204720" cy="1400175"/>
          </a:xfrm>
          <a:custGeom>
            <a:avLst/>
            <a:gdLst/>
            <a:ahLst/>
            <a:cxnLst/>
            <a:rect l="l" t="t" r="r" b="b"/>
            <a:pathLst>
              <a:path w="2204720" h="1400175">
                <a:moveTo>
                  <a:pt x="0" y="139964"/>
                </a:moveTo>
                <a:lnTo>
                  <a:pt x="6626" y="97292"/>
                </a:lnTo>
                <a:lnTo>
                  <a:pt x="25132" y="59941"/>
                </a:lnTo>
                <a:lnTo>
                  <a:pt x="53458" y="29957"/>
                </a:lnTo>
                <a:lnTo>
                  <a:pt x="89546" y="9385"/>
                </a:lnTo>
                <a:lnTo>
                  <a:pt x="131335" y="268"/>
                </a:lnTo>
                <a:lnTo>
                  <a:pt x="2064654" y="0"/>
                </a:lnTo>
                <a:lnTo>
                  <a:pt x="2079344" y="760"/>
                </a:lnTo>
                <a:lnTo>
                  <a:pt x="2120477" y="11561"/>
                </a:lnTo>
                <a:lnTo>
                  <a:pt x="2155610" y="33550"/>
                </a:lnTo>
                <a:lnTo>
                  <a:pt x="2182689" y="64678"/>
                </a:lnTo>
                <a:lnTo>
                  <a:pt x="2199665" y="102898"/>
                </a:lnTo>
                <a:lnTo>
                  <a:pt x="2204618" y="1259845"/>
                </a:lnTo>
                <a:lnTo>
                  <a:pt x="2203858" y="1274533"/>
                </a:lnTo>
                <a:lnTo>
                  <a:pt x="2193060" y="1315673"/>
                </a:lnTo>
                <a:lnTo>
                  <a:pt x="2171083" y="1350825"/>
                </a:lnTo>
                <a:lnTo>
                  <a:pt x="2139973" y="1377934"/>
                </a:lnTo>
                <a:lnTo>
                  <a:pt x="2101781" y="1394941"/>
                </a:lnTo>
                <a:lnTo>
                  <a:pt x="140086" y="1399921"/>
                </a:lnTo>
                <a:lnTo>
                  <a:pt x="125406" y="1399161"/>
                </a:lnTo>
                <a:lnTo>
                  <a:pt x="84285" y="1388358"/>
                </a:lnTo>
                <a:lnTo>
                  <a:pt x="49139" y="1366371"/>
                </a:lnTo>
                <a:lnTo>
                  <a:pt x="22026" y="1335254"/>
                </a:lnTo>
                <a:lnTo>
                  <a:pt x="5003" y="1297063"/>
                </a:lnTo>
                <a:lnTo>
                  <a:pt x="0" y="139964"/>
                </a:lnTo>
                <a:close/>
              </a:path>
            </a:pathLst>
          </a:custGeom>
          <a:ln w="9524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178296" y="3450993"/>
            <a:ext cx="1427484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a-IR" sz="2000" dirty="0">
                <a:latin typeface="Calibri"/>
                <a:cs typeface="Calibri"/>
              </a:rPr>
              <a:t>منحنی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41447" y="1641226"/>
            <a:ext cx="993140" cy="472440"/>
          </a:xfrm>
          <a:custGeom>
            <a:avLst/>
            <a:gdLst/>
            <a:ahLst/>
            <a:cxnLst/>
            <a:rect l="l" t="t" r="r" b="b"/>
            <a:pathLst>
              <a:path w="993139" h="472439">
                <a:moveTo>
                  <a:pt x="0" y="0"/>
                </a:moveTo>
                <a:lnTo>
                  <a:pt x="0" y="321929"/>
                </a:lnTo>
                <a:lnTo>
                  <a:pt x="992764" y="321929"/>
                </a:lnTo>
                <a:lnTo>
                  <a:pt x="992764" y="472439"/>
                </a:lnTo>
              </a:path>
            </a:pathLst>
          </a:custGeom>
          <a:ln w="25399">
            <a:solidFill>
              <a:srgbClr val="3C6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941447" y="4649092"/>
            <a:ext cx="0" cy="472440"/>
          </a:xfrm>
          <a:custGeom>
            <a:avLst/>
            <a:gdLst/>
            <a:ahLst/>
            <a:cxnLst/>
            <a:rect l="l" t="t" r="r" b="b"/>
            <a:pathLst>
              <a:path h="472439">
                <a:moveTo>
                  <a:pt x="0" y="0"/>
                </a:moveTo>
                <a:lnTo>
                  <a:pt x="0" y="472439"/>
                </a:lnTo>
              </a:path>
            </a:pathLst>
          </a:custGeom>
          <a:ln w="25399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48805" y="3145139"/>
            <a:ext cx="993140" cy="472440"/>
          </a:xfrm>
          <a:custGeom>
            <a:avLst/>
            <a:gdLst/>
            <a:ahLst/>
            <a:cxnLst/>
            <a:rect l="l" t="t" r="r" b="b"/>
            <a:pathLst>
              <a:path w="993139" h="472439">
                <a:moveTo>
                  <a:pt x="0" y="0"/>
                </a:moveTo>
                <a:lnTo>
                  <a:pt x="0" y="321960"/>
                </a:lnTo>
                <a:lnTo>
                  <a:pt x="992642" y="321960"/>
                </a:lnTo>
                <a:lnTo>
                  <a:pt x="992642" y="472439"/>
                </a:lnTo>
              </a:path>
            </a:pathLst>
          </a:custGeom>
          <a:ln w="25399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56047" y="3145139"/>
            <a:ext cx="993140" cy="472440"/>
          </a:xfrm>
          <a:custGeom>
            <a:avLst/>
            <a:gdLst/>
            <a:ahLst/>
            <a:cxnLst/>
            <a:rect l="l" t="t" r="r" b="b"/>
            <a:pathLst>
              <a:path w="993139" h="472439">
                <a:moveTo>
                  <a:pt x="992757" y="0"/>
                </a:moveTo>
                <a:lnTo>
                  <a:pt x="992757" y="321960"/>
                </a:lnTo>
                <a:lnTo>
                  <a:pt x="0" y="321960"/>
                </a:lnTo>
                <a:lnTo>
                  <a:pt x="0" y="472439"/>
                </a:lnTo>
              </a:path>
            </a:pathLst>
          </a:custGeom>
          <a:ln w="25399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48805" y="1641226"/>
            <a:ext cx="993140" cy="472440"/>
          </a:xfrm>
          <a:custGeom>
            <a:avLst/>
            <a:gdLst/>
            <a:ahLst/>
            <a:cxnLst/>
            <a:rect l="l" t="t" r="r" b="b"/>
            <a:pathLst>
              <a:path w="993139" h="472439">
                <a:moveTo>
                  <a:pt x="992642" y="0"/>
                </a:moveTo>
                <a:lnTo>
                  <a:pt x="992642" y="321929"/>
                </a:lnTo>
                <a:lnTo>
                  <a:pt x="0" y="321929"/>
                </a:lnTo>
                <a:lnTo>
                  <a:pt x="0" y="472439"/>
                </a:lnTo>
              </a:path>
            </a:pathLst>
          </a:custGeom>
          <a:ln w="25399">
            <a:solidFill>
              <a:srgbClr val="3C6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90444" y="585216"/>
            <a:ext cx="4302252" cy="11201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15102" y="781172"/>
            <a:ext cx="4213860" cy="1031875"/>
          </a:xfrm>
          <a:custGeom>
            <a:avLst/>
            <a:gdLst/>
            <a:ahLst/>
            <a:cxnLst/>
            <a:rect l="l" t="t" r="r" b="b"/>
            <a:pathLst>
              <a:path w="4213859" h="1031875">
                <a:moveTo>
                  <a:pt x="4110480" y="0"/>
                </a:moveTo>
                <a:lnTo>
                  <a:pt x="96020" y="249"/>
                </a:lnTo>
                <a:lnTo>
                  <a:pt x="55280" y="11798"/>
                </a:lnTo>
                <a:lnTo>
                  <a:pt x="23349" y="37838"/>
                </a:lnTo>
                <a:lnTo>
                  <a:pt x="4016" y="74567"/>
                </a:lnTo>
                <a:lnTo>
                  <a:pt x="0" y="103113"/>
                </a:lnTo>
                <a:lnTo>
                  <a:pt x="250" y="935597"/>
                </a:lnTo>
                <a:lnTo>
                  <a:pt x="11811" y="976275"/>
                </a:lnTo>
                <a:lnTo>
                  <a:pt x="37873" y="1008172"/>
                </a:lnTo>
                <a:lnTo>
                  <a:pt x="74648" y="1027489"/>
                </a:lnTo>
                <a:lnTo>
                  <a:pt x="103244" y="1031504"/>
                </a:lnTo>
                <a:lnTo>
                  <a:pt x="4117654" y="1031258"/>
                </a:lnTo>
                <a:lnTo>
                  <a:pt x="4158402" y="1019722"/>
                </a:lnTo>
                <a:lnTo>
                  <a:pt x="4190311" y="993678"/>
                </a:lnTo>
                <a:lnTo>
                  <a:pt x="4209616" y="956928"/>
                </a:lnTo>
                <a:lnTo>
                  <a:pt x="4213625" y="928359"/>
                </a:lnTo>
                <a:lnTo>
                  <a:pt x="4213382" y="95982"/>
                </a:lnTo>
                <a:lnTo>
                  <a:pt x="4201874" y="55280"/>
                </a:lnTo>
                <a:lnTo>
                  <a:pt x="4175858" y="23356"/>
                </a:lnTo>
                <a:lnTo>
                  <a:pt x="4139097" y="4019"/>
                </a:lnTo>
                <a:lnTo>
                  <a:pt x="41104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15102" y="781172"/>
            <a:ext cx="4213860" cy="1031875"/>
          </a:xfrm>
          <a:custGeom>
            <a:avLst/>
            <a:gdLst/>
            <a:ahLst/>
            <a:cxnLst/>
            <a:rect l="l" t="t" r="r" b="b"/>
            <a:pathLst>
              <a:path w="4213859" h="1031875">
                <a:moveTo>
                  <a:pt x="0" y="103113"/>
                </a:moveTo>
                <a:lnTo>
                  <a:pt x="8827" y="61371"/>
                </a:lnTo>
                <a:lnTo>
                  <a:pt x="32780" y="27782"/>
                </a:lnTo>
                <a:lnTo>
                  <a:pt x="68069" y="6150"/>
                </a:lnTo>
                <a:lnTo>
                  <a:pt x="4110480" y="0"/>
                </a:lnTo>
                <a:lnTo>
                  <a:pt x="4125107" y="1028"/>
                </a:lnTo>
                <a:lnTo>
                  <a:pt x="4164612" y="15324"/>
                </a:lnTo>
                <a:lnTo>
                  <a:pt x="4194628" y="43476"/>
                </a:lnTo>
                <a:lnTo>
                  <a:pt x="4211390" y="81674"/>
                </a:lnTo>
                <a:lnTo>
                  <a:pt x="4213625" y="928359"/>
                </a:lnTo>
                <a:lnTo>
                  <a:pt x="4212599" y="942957"/>
                </a:lnTo>
                <a:lnTo>
                  <a:pt x="4198332" y="982430"/>
                </a:lnTo>
                <a:lnTo>
                  <a:pt x="4170206" y="1012465"/>
                </a:lnTo>
                <a:lnTo>
                  <a:pt x="4131986" y="1029260"/>
                </a:lnTo>
                <a:lnTo>
                  <a:pt x="103244" y="1031504"/>
                </a:lnTo>
                <a:lnTo>
                  <a:pt x="88632" y="1030477"/>
                </a:lnTo>
                <a:lnTo>
                  <a:pt x="49128" y="1016196"/>
                </a:lnTo>
                <a:lnTo>
                  <a:pt x="19074" y="988071"/>
                </a:lnTo>
                <a:lnTo>
                  <a:pt x="2259" y="949898"/>
                </a:lnTo>
                <a:lnTo>
                  <a:pt x="0" y="103113"/>
                </a:lnTo>
                <a:close/>
              </a:path>
            </a:pathLst>
          </a:custGeom>
          <a:ln w="9524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605525" y="1219562"/>
            <a:ext cx="94488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a-IR" sz="1600" b="1" dirty="0">
                <a:solidFill>
                  <a:srgbClr val="FF0000"/>
                </a:solidFill>
                <a:latin typeface="Calibri"/>
                <a:cs typeface="Calibri"/>
              </a:rPr>
              <a:t>حرکت</a:t>
            </a:r>
            <a:endParaRPr lang="fa-IR" sz="1600" dirty="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092195" y="2089404"/>
            <a:ext cx="1712976" cy="11201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16985" y="2285116"/>
            <a:ext cx="1624965" cy="1031875"/>
          </a:xfrm>
          <a:custGeom>
            <a:avLst/>
            <a:gdLst/>
            <a:ahLst/>
            <a:cxnLst/>
            <a:rect l="l" t="t" r="r" b="b"/>
            <a:pathLst>
              <a:path w="1624964" h="1031875">
                <a:moveTo>
                  <a:pt x="1521348" y="0"/>
                </a:moveTo>
                <a:lnTo>
                  <a:pt x="96021" y="250"/>
                </a:lnTo>
                <a:lnTo>
                  <a:pt x="55273" y="11797"/>
                </a:lnTo>
                <a:lnTo>
                  <a:pt x="23343" y="37831"/>
                </a:lnTo>
                <a:lnTo>
                  <a:pt x="4015" y="74559"/>
                </a:lnTo>
                <a:lnTo>
                  <a:pt x="0" y="103113"/>
                </a:lnTo>
                <a:lnTo>
                  <a:pt x="250" y="935589"/>
                </a:lnTo>
                <a:lnTo>
                  <a:pt x="11807" y="976264"/>
                </a:lnTo>
                <a:lnTo>
                  <a:pt x="37871" y="1008152"/>
                </a:lnTo>
                <a:lnTo>
                  <a:pt x="74656" y="1027461"/>
                </a:lnTo>
                <a:lnTo>
                  <a:pt x="103266" y="1031473"/>
                </a:lnTo>
                <a:lnTo>
                  <a:pt x="1528470" y="1031231"/>
                </a:lnTo>
                <a:lnTo>
                  <a:pt x="1569220" y="1019714"/>
                </a:lnTo>
                <a:lnTo>
                  <a:pt x="1601137" y="993681"/>
                </a:lnTo>
                <a:lnTo>
                  <a:pt x="1620450" y="956934"/>
                </a:lnTo>
                <a:lnTo>
                  <a:pt x="1624462" y="928359"/>
                </a:lnTo>
                <a:lnTo>
                  <a:pt x="1624220" y="96002"/>
                </a:lnTo>
                <a:lnTo>
                  <a:pt x="1612720" y="55281"/>
                </a:lnTo>
                <a:lnTo>
                  <a:pt x="1586708" y="23353"/>
                </a:lnTo>
                <a:lnTo>
                  <a:pt x="1549955" y="4018"/>
                </a:lnTo>
                <a:lnTo>
                  <a:pt x="15213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16985" y="2285116"/>
            <a:ext cx="1624965" cy="1031875"/>
          </a:xfrm>
          <a:custGeom>
            <a:avLst/>
            <a:gdLst/>
            <a:ahLst/>
            <a:cxnLst/>
            <a:rect l="l" t="t" r="r" b="b"/>
            <a:pathLst>
              <a:path w="1624964" h="1031875">
                <a:moveTo>
                  <a:pt x="0" y="103113"/>
                </a:moveTo>
                <a:lnTo>
                  <a:pt x="8824" y="61362"/>
                </a:lnTo>
                <a:lnTo>
                  <a:pt x="32773" y="27777"/>
                </a:lnTo>
                <a:lnTo>
                  <a:pt x="68063" y="6151"/>
                </a:lnTo>
                <a:lnTo>
                  <a:pt x="1521348" y="0"/>
                </a:lnTo>
                <a:lnTo>
                  <a:pt x="1535969" y="1027"/>
                </a:lnTo>
                <a:lnTo>
                  <a:pt x="1575464" y="15321"/>
                </a:lnTo>
                <a:lnTo>
                  <a:pt x="1605475" y="43474"/>
                </a:lnTo>
                <a:lnTo>
                  <a:pt x="1622232" y="81686"/>
                </a:lnTo>
                <a:lnTo>
                  <a:pt x="1624462" y="928359"/>
                </a:lnTo>
                <a:lnTo>
                  <a:pt x="1623435" y="942960"/>
                </a:lnTo>
                <a:lnTo>
                  <a:pt x="1609162" y="982435"/>
                </a:lnTo>
                <a:lnTo>
                  <a:pt x="1581027" y="1012461"/>
                </a:lnTo>
                <a:lnTo>
                  <a:pt x="1542802" y="1029239"/>
                </a:lnTo>
                <a:lnTo>
                  <a:pt x="103266" y="1031473"/>
                </a:lnTo>
                <a:lnTo>
                  <a:pt x="88645" y="1030447"/>
                </a:lnTo>
                <a:lnTo>
                  <a:pt x="49128" y="1016173"/>
                </a:lnTo>
                <a:lnTo>
                  <a:pt x="19070" y="988057"/>
                </a:lnTo>
                <a:lnTo>
                  <a:pt x="2257" y="949890"/>
                </a:lnTo>
                <a:lnTo>
                  <a:pt x="0" y="103113"/>
                </a:lnTo>
                <a:close/>
              </a:path>
            </a:pathLst>
          </a:custGeom>
          <a:ln w="9524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833262" y="2652419"/>
            <a:ext cx="146685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a-IR" sz="1600" b="0" i="0" dirty="0">
                <a:solidFill>
                  <a:srgbClr val="000000"/>
                </a:solidFill>
                <a:effectLst/>
                <a:latin typeface=".Arabic UI Display"/>
              </a:rPr>
              <a:t>خطی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100072" y="3593591"/>
            <a:ext cx="1711452" cy="11186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324349" y="3789029"/>
            <a:ext cx="1624965" cy="1031875"/>
          </a:xfrm>
          <a:custGeom>
            <a:avLst/>
            <a:gdLst/>
            <a:ahLst/>
            <a:cxnLst/>
            <a:rect l="l" t="t" r="r" b="b"/>
            <a:pathLst>
              <a:path w="1624964" h="1031875">
                <a:moveTo>
                  <a:pt x="1521220" y="0"/>
                </a:moveTo>
                <a:lnTo>
                  <a:pt x="95990" y="244"/>
                </a:lnTo>
                <a:lnTo>
                  <a:pt x="55279" y="11777"/>
                </a:lnTo>
                <a:lnTo>
                  <a:pt x="23354" y="37822"/>
                </a:lnTo>
                <a:lnTo>
                  <a:pt x="4018" y="74570"/>
                </a:lnTo>
                <a:lnTo>
                  <a:pt x="0" y="103135"/>
                </a:lnTo>
                <a:lnTo>
                  <a:pt x="244" y="935535"/>
                </a:lnTo>
                <a:lnTo>
                  <a:pt x="11773" y="976289"/>
                </a:lnTo>
                <a:lnTo>
                  <a:pt x="37814" y="1008200"/>
                </a:lnTo>
                <a:lnTo>
                  <a:pt x="74563" y="1027504"/>
                </a:lnTo>
                <a:lnTo>
                  <a:pt x="103132" y="1031513"/>
                </a:lnTo>
                <a:lnTo>
                  <a:pt x="1528455" y="1031264"/>
                </a:lnTo>
                <a:lnTo>
                  <a:pt x="1569199" y="1019738"/>
                </a:lnTo>
                <a:lnTo>
                  <a:pt x="1601121" y="993726"/>
                </a:lnTo>
                <a:lnTo>
                  <a:pt x="1620442" y="956983"/>
                </a:lnTo>
                <a:lnTo>
                  <a:pt x="1624455" y="928381"/>
                </a:lnTo>
                <a:lnTo>
                  <a:pt x="1624206" y="95914"/>
                </a:lnTo>
                <a:lnTo>
                  <a:pt x="1612657" y="55238"/>
                </a:lnTo>
                <a:lnTo>
                  <a:pt x="1586605" y="23337"/>
                </a:lnTo>
                <a:lnTo>
                  <a:pt x="1549829" y="4015"/>
                </a:lnTo>
                <a:lnTo>
                  <a:pt x="15212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24349" y="3789029"/>
            <a:ext cx="1624965" cy="1031875"/>
          </a:xfrm>
          <a:custGeom>
            <a:avLst/>
            <a:gdLst/>
            <a:ahLst/>
            <a:cxnLst/>
            <a:rect l="l" t="t" r="r" b="b"/>
            <a:pathLst>
              <a:path w="1624964" h="1031875">
                <a:moveTo>
                  <a:pt x="0" y="103135"/>
                </a:moveTo>
                <a:lnTo>
                  <a:pt x="8830" y="61367"/>
                </a:lnTo>
                <a:lnTo>
                  <a:pt x="32785" y="27763"/>
                </a:lnTo>
                <a:lnTo>
                  <a:pt x="68061" y="6132"/>
                </a:lnTo>
                <a:lnTo>
                  <a:pt x="1521220" y="0"/>
                </a:lnTo>
                <a:lnTo>
                  <a:pt x="1535840" y="1027"/>
                </a:lnTo>
                <a:lnTo>
                  <a:pt x="1575351" y="15311"/>
                </a:lnTo>
                <a:lnTo>
                  <a:pt x="1605397" y="43441"/>
                </a:lnTo>
                <a:lnTo>
                  <a:pt x="1622201" y="81615"/>
                </a:lnTo>
                <a:lnTo>
                  <a:pt x="1624455" y="928381"/>
                </a:lnTo>
                <a:lnTo>
                  <a:pt x="1623429" y="943000"/>
                </a:lnTo>
                <a:lnTo>
                  <a:pt x="1609148" y="982485"/>
                </a:lnTo>
                <a:lnTo>
                  <a:pt x="1581007" y="1012492"/>
                </a:lnTo>
                <a:lnTo>
                  <a:pt x="1542784" y="1029263"/>
                </a:lnTo>
                <a:lnTo>
                  <a:pt x="103132" y="1031513"/>
                </a:lnTo>
                <a:lnTo>
                  <a:pt x="88534" y="1030487"/>
                </a:lnTo>
                <a:lnTo>
                  <a:pt x="49062" y="1016221"/>
                </a:lnTo>
                <a:lnTo>
                  <a:pt x="19029" y="988095"/>
                </a:lnTo>
                <a:lnTo>
                  <a:pt x="2240" y="949870"/>
                </a:lnTo>
                <a:lnTo>
                  <a:pt x="0" y="103135"/>
                </a:lnTo>
                <a:close/>
              </a:path>
            </a:pathLst>
          </a:custGeom>
          <a:ln w="9524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536700" y="4203951"/>
            <a:ext cx="119888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a-IR" sz="1500" dirty="0">
                <a:latin typeface="Calibri"/>
                <a:cs typeface="Calibri"/>
              </a:rPr>
              <a:t>یکنواخت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085844" y="3593591"/>
            <a:ext cx="1711452" cy="11186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309750" y="3789029"/>
            <a:ext cx="1624965" cy="1031875"/>
          </a:xfrm>
          <a:custGeom>
            <a:avLst/>
            <a:gdLst/>
            <a:ahLst/>
            <a:cxnLst/>
            <a:rect l="l" t="t" r="r" b="b"/>
            <a:pathLst>
              <a:path w="1624964" h="1031875">
                <a:moveTo>
                  <a:pt x="1521317" y="0"/>
                </a:moveTo>
                <a:lnTo>
                  <a:pt x="95989" y="243"/>
                </a:lnTo>
                <a:lnTo>
                  <a:pt x="55285" y="11772"/>
                </a:lnTo>
                <a:lnTo>
                  <a:pt x="23358" y="37817"/>
                </a:lnTo>
                <a:lnTo>
                  <a:pt x="4019" y="74568"/>
                </a:lnTo>
                <a:lnTo>
                  <a:pt x="0" y="103135"/>
                </a:lnTo>
                <a:lnTo>
                  <a:pt x="243" y="935521"/>
                </a:lnTo>
                <a:lnTo>
                  <a:pt x="11769" y="976281"/>
                </a:lnTo>
                <a:lnTo>
                  <a:pt x="37809" y="1008196"/>
                </a:lnTo>
                <a:lnTo>
                  <a:pt x="74552" y="1027503"/>
                </a:lnTo>
                <a:lnTo>
                  <a:pt x="103113" y="1031513"/>
                </a:lnTo>
                <a:lnTo>
                  <a:pt x="1528467" y="1031269"/>
                </a:lnTo>
                <a:lnTo>
                  <a:pt x="1569179" y="1019761"/>
                </a:lnTo>
                <a:lnTo>
                  <a:pt x="1601106" y="993749"/>
                </a:lnTo>
                <a:lnTo>
                  <a:pt x="1620443" y="956995"/>
                </a:lnTo>
                <a:lnTo>
                  <a:pt x="1624462" y="928381"/>
                </a:lnTo>
                <a:lnTo>
                  <a:pt x="1624217" y="95985"/>
                </a:lnTo>
                <a:lnTo>
                  <a:pt x="1612682" y="55281"/>
                </a:lnTo>
                <a:lnTo>
                  <a:pt x="1586638" y="23357"/>
                </a:lnTo>
                <a:lnTo>
                  <a:pt x="1549887" y="4019"/>
                </a:lnTo>
                <a:lnTo>
                  <a:pt x="15213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09750" y="3789029"/>
            <a:ext cx="1624965" cy="1031875"/>
          </a:xfrm>
          <a:custGeom>
            <a:avLst/>
            <a:gdLst/>
            <a:ahLst/>
            <a:cxnLst/>
            <a:rect l="l" t="t" r="r" b="b"/>
            <a:pathLst>
              <a:path w="1624964" h="1031875">
                <a:moveTo>
                  <a:pt x="0" y="103135"/>
                </a:moveTo>
                <a:lnTo>
                  <a:pt x="8832" y="61363"/>
                </a:lnTo>
                <a:lnTo>
                  <a:pt x="32790" y="27758"/>
                </a:lnTo>
                <a:lnTo>
                  <a:pt x="68065" y="6128"/>
                </a:lnTo>
                <a:lnTo>
                  <a:pt x="1521317" y="0"/>
                </a:lnTo>
                <a:lnTo>
                  <a:pt x="1535915" y="1028"/>
                </a:lnTo>
                <a:lnTo>
                  <a:pt x="1575390" y="15324"/>
                </a:lnTo>
                <a:lnTo>
                  <a:pt x="1605425" y="43476"/>
                </a:lnTo>
                <a:lnTo>
                  <a:pt x="1622219" y="81677"/>
                </a:lnTo>
                <a:lnTo>
                  <a:pt x="1624462" y="928381"/>
                </a:lnTo>
                <a:lnTo>
                  <a:pt x="1623433" y="943006"/>
                </a:lnTo>
                <a:lnTo>
                  <a:pt x="1609138" y="982506"/>
                </a:lnTo>
                <a:lnTo>
                  <a:pt x="1580986" y="1012516"/>
                </a:lnTo>
                <a:lnTo>
                  <a:pt x="1542779" y="1029277"/>
                </a:lnTo>
                <a:lnTo>
                  <a:pt x="103113" y="1031513"/>
                </a:lnTo>
                <a:lnTo>
                  <a:pt x="88520" y="1030487"/>
                </a:lnTo>
                <a:lnTo>
                  <a:pt x="49055" y="1016218"/>
                </a:lnTo>
                <a:lnTo>
                  <a:pt x="19025" y="988088"/>
                </a:lnTo>
                <a:lnTo>
                  <a:pt x="2237" y="949858"/>
                </a:lnTo>
                <a:lnTo>
                  <a:pt x="0" y="103135"/>
                </a:lnTo>
                <a:close/>
              </a:path>
            </a:pathLst>
          </a:custGeom>
          <a:ln w="9524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478277" y="4203951"/>
            <a:ext cx="128651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fa-IR" sz="1500" dirty="0">
                <a:latin typeface="Calibri"/>
                <a:cs typeface="Calibri"/>
              </a:rPr>
              <a:t>غیر یکنواخت</a:t>
            </a:r>
          </a:p>
          <a:p>
            <a:pPr marL="12700">
              <a:lnSpc>
                <a:spcPct val="100000"/>
              </a:lnSpc>
            </a:pPr>
            <a:endParaRPr sz="1500" dirty="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085844" y="5097779"/>
            <a:ext cx="1711452" cy="11186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309750" y="5292983"/>
            <a:ext cx="1624965" cy="1031875"/>
          </a:xfrm>
          <a:custGeom>
            <a:avLst/>
            <a:gdLst/>
            <a:ahLst/>
            <a:cxnLst/>
            <a:rect l="l" t="t" r="r" b="b"/>
            <a:pathLst>
              <a:path w="1624964" h="1031875">
                <a:moveTo>
                  <a:pt x="1521317" y="0"/>
                </a:moveTo>
                <a:lnTo>
                  <a:pt x="96001" y="242"/>
                </a:lnTo>
                <a:lnTo>
                  <a:pt x="55292" y="11763"/>
                </a:lnTo>
                <a:lnTo>
                  <a:pt x="23362" y="37799"/>
                </a:lnTo>
                <a:lnTo>
                  <a:pt x="4020" y="74547"/>
                </a:lnTo>
                <a:lnTo>
                  <a:pt x="0" y="103119"/>
                </a:lnTo>
                <a:lnTo>
                  <a:pt x="243" y="935508"/>
                </a:lnTo>
                <a:lnTo>
                  <a:pt x="11772" y="976247"/>
                </a:lnTo>
                <a:lnTo>
                  <a:pt x="37812" y="1008171"/>
                </a:lnTo>
                <a:lnTo>
                  <a:pt x="74554" y="1027495"/>
                </a:lnTo>
                <a:lnTo>
                  <a:pt x="103113" y="1031510"/>
                </a:lnTo>
                <a:lnTo>
                  <a:pt x="1528476" y="1031265"/>
                </a:lnTo>
                <a:lnTo>
                  <a:pt x="1569185" y="1019741"/>
                </a:lnTo>
                <a:lnTo>
                  <a:pt x="1601109" y="993711"/>
                </a:lnTo>
                <a:lnTo>
                  <a:pt x="1620443" y="956957"/>
                </a:lnTo>
                <a:lnTo>
                  <a:pt x="1624462" y="928365"/>
                </a:lnTo>
                <a:lnTo>
                  <a:pt x="1624218" y="95980"/>
                </a:lnTo>
                <a:lnTo>
                  <a:pt x="1612686" y="55271"/>
                </a:lnTo>
                <a:lnTo>
                  <a:pt x="1586642" y="23350"/>
                </a:lnTo>
                <a:lnTo>
                  <a:pt x="1549889" y="4017"/>
                </a:lnTo>
                <a:lnTo>
                  <a:pt x="15213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309750" y="5292983"/>
            <a:ext cx="1624965" cy="1031875"/>
          </a:xfrm>
          <a:custGeom>
            <a:avLst/>
            <a:gdLst/>
            <a:ahLst/>
            <a:cxnLst/>
            <a:rect l="l" t="t" r="r" b="b"/>
            <a:pathLst>
              <a:path w="1624964" h="1031875">
                <a:moveTo>
                  <a:pt x="0" y="103119"/>
                </a:moveTo>
                <a:lnTo>
                  <a:pt x="8833" y="61342"/>
                </a:lnTo>
                <a:lnTo>
                  <a:pt x="32794" y="27742"/>
                </a:lnTo>
                <a:lnTo>
                  <a:pt x="68074" y="6122"/>
                </a:lnTo>
                <a:lnTo>
                  <a:pt x="1521317" y="0"/>
                </a:lnTo>
                <a:lnTo>
                  <a:pt x="1535916" y="1027"/>
                </a:lnTo>
                <a:lnTo>
                  <a:pt x="1575393" y="15319"/>
                </a:lnTo>
                <a:lnTo>
                  <a:pt x="1605430" y="43467"/>
                </a:lnTo>
                <a:lnTo>
                  <a:pt x="1622221" y="81669"/>
                </a:lnTo>
                <a:lnTo>
                  <a:pt x="1624462" y="928365"/>
                </a:lnTo>
                <a:lnTo>
                  <a:pt x="1623434" y="942977"/>
                </a:lnTo>
                <a:lnTo>
                  <a:pt x="1609140" y="982464"/>
                </a:lnTo>
                <a:lnTo>
                  <a:pt x="1580990" y="1012489"/>
                </a:lnTo>
                <a:lnTo>
                  <a:pt x="1542787" y="1029269"/>
                </a:lnTo>
                <a:lnTo>
                  <a:pt x="103113" y="1031510"/>
                </a:lnTo>
                <a:lnTo>
                  <a:pt x="88521" y="1030483"/>
                </a:lnTo>
                <a:lnTo>
                  <a:pt x="49058" y="1016199"/>
                </a:lnTo>
                <a:lnTo>
                  <a:pt x="19028" y="988055"/>
                </a:lnTo>
                <a:lnTo>
                  <a:pt x="2239" y="949834"/>
                </a:lnTo>
                <a:lnTo>
                  <a:pt x="0" y="103119"/>
                </a:lnTo>
                <a:close/>
              </a:path>
            </a:pathLst>
          </a:custGeom>
          <a:ln w="9524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838577" y="5693504"/>
            <a:ext cx="119888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a-IR" sz="1500" dirty="0">
                <a:latin typeface="Calibri"/>
                <a:cs typeface="Calibri"/>
              </a:rPr>
              <a:t>منظم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077967" y="2089404"/>
            <a:ext cx="1712976" cy="11201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302513" y="2285116"/>
            <a:ext cx="1624330" cy="1031875"/>
          </a:xfrm>
          <a:custGeom>
            <a:avLst/>
            <a:gdLst/>
            <a:ahLst/>
            <a:cxnLst/>
            <a:rect l="l" t="t" r="r" b="b"/>
            <a:pathLst>
              <a:path w="1624329" h="1031875">
                <a:moveTo>
                  <a:pt x="1521195" y="0"/>
                </a:moveTo>
                <a:lnTo>
                  <a:pt x="95988" y="241"/>
                </a:lnTo>
                <a:lnTo>
                  <a:pt x="55227" y="11759"/>
                </a:lnTo>
                <a:lnTo>
                  <a:pt x="23314" y="37791"/>
                </a:lnTo>
                <a:lnTo>
                  <a:pt x="4008" y="74539"/>
                </a:lnTo>
                <a:lnTo>
                  <a:pt x="0" y="103113"/>
                </a:lnTo>
                <a:lnTo>
                  <a:pt x="241" y="935471"/>
                </a:lnTo>
                <a:lnTo>
                  <a:pt x="11735" y="976191"/>
                </a:lnTo>
                <a:lnTo>
                  <a:pt x="37741" y="1008120"/>
                </a:lnTo>
                <a:lnTo>
                  <a:pt x="74495" y="1027455"/>
                </a:lnTo>
                <a:lnTo>
                  <a:pt x="103113" y="1031473"/>
                </a:lnTo>
                <a:lnTo>
                  <a:pt x="1528321" y="1031231"/>
                </a:lnTo>
                <a:lnTo>
                  <a:pt x="1569081" y="1019714"/>
                </a:lnTo>
                <a:lnTo>
                  <a:pt x="1600995" y="993681"/>
                </a:lnTo>
                <a:lnTo>
                  <a:pt x="1620300" y="956934"/>
                </a:lnTo>
                <a:lnTo>
                  <a:pt x="1624309" y="928359"/>
                </a:lnTo>
                <a:lnTo>
                  <a:pt x="1624068" y="96002"/>
                </a:lnTo>
                <a:lnTo>
                  <a:pt x="1612573" y="55281"/>
                </a:lnTo>
                <a:lnTo>
                  <a:pt x="1586568" y="23353"/>
                </a:lnTo>
                <a:lnTo>
                  <a:pt x="1549813" y="4018"/>
                </a:lnTo>
                <a:lnTo>
                  <a:pt x="15211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302513" y="2285116"/>
            <a:ext cx="1624330" cy="1031875"/>
          </a:xfrm>
          <a:custGeom>
            <a:avLst/>
            <a:gdLst/>
            <a:ahLst/>
            <a:cxnLst/>
            <a:rect l="l" t="t" r="r" b="b"/>
            <a:pathLst>
              <a:path w="1624329" h="1031875">
                <a:moveTo>
                  <a:pt x="0" y="103113"/>
                </a:moveTo>
                <a:lnTo>
                  <a:pt x="8811" y="61334"/>
                </a:lnTo>
                <a:lnTo>
                  <a:pt x="32737" y="27736"/>
                </a:lnTo>
                <a:lnTo>
                  <a:pt x="68017" y="6119"/>
                </a:lnTo>
                <a:lnTo>
                  <a:pt x="1521195" y="0"/>
                </a:lnTo>
                <a:lnTo>
                  <a:pt x="1535823" y="1027"/>
                </a:lnTo>
                <a:lnTo>
                  <a:pt x="1575325" y="15321"/>
                </a:lnTo>
                <a:lnTo>
                  <a:pt x="1605331" y="43474"/>
                </a:lnTo>
                <a:lnTo>
                  <a:pt x="1622081" y="81686"/>
                </a:lnTo>
                <a:lnTo>
                  <a:pt x="1624309" y="928359"/>
                </a:lnTo>
                <a:lnTo>
                  <a:pt x="1623284" y="942960"/>
                </a:lnTo>
                <a:lnTo>
                  <a:pt x="1609016" y="982435"/>
                </a:lnTo>
                <a:lnTo>
                  <a:pt x="1580888" y="1012461"/>
                </a:lnTo>
                <a:lnTo>
                  <a:pt x="1542658" y="1029239"/>
                </a:lnTo>
                <a:lnTo>
                  <a:pt x="103113" y="1031473"/>
                </a:lnTo>
                <a:lnTo>
                  <a:pt x="88486" y="1030445"/>
                </a:lnTo>
                <a:lnTo>
                  <a:pt x="48983" y="1016152"/>
                </a:lnTo>
                <a:lnTo>
                  <a:pt x="18977" y="987999"/>
                </a:lnTo>
                <a:lnTo>
                  <a:pt x="2228" y="949787"/>
                </a:lnTo>
                <a:lnTo>
                  <a:pt x="0" y="103113"/>
                </a:lnTo>
                <a:close/>
              </a:path>
            </a:pathLst>
          </a:custGeom>
          <a:ln w="9524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764787" y="2652418"/>
            <a:ext cx="147129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a-IR" sz="1600" dirty="0">
                <a:latin typeface="Calibri"/>
                <a:cs typeface="Calibri"/>
              </a:rPr>
              <a:t>منحنی</a:t>
            </a:r>
            <a:endParaRPr sz="15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41447" y="1641226"/>
            <a:ext cx="993140" cy="472440"/>
          </a:xfrm>
          <a:custGeom>
            <a:avLst/>
            <a:gdLst/>
            <a:ahLst/>
            <a:cxnLst/>
            <a:rect l="l" t="t" r="r" b="b"/>
            <a:pathLst>
              <a:path w="993139" h="472439">
                <a:moveTo>
                  <a:pt x="0" y="0"/>
                </a:moveTo>
                <a:lnTo>
                  <a:pt x="0" y="321929"/>
                </a:lnTo>
                <a:lnTo>
                  <a:pt x="992764" y="321929"/>
                </a:lnTo>
                <a:lnTo>
                  <a:pt x="992764" y="472439"/>
                </a:lnTo>
              </a:path>
            </a:pathLst>
          </a:custGeom>
          <a:ln w="25399">
            <a:solidFill>
              <a:srgbClr val="3C6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941447" y="4649092"/>
            <a:ext cx="993140" cy="472440"/>
          </a:xfrm>
          <a:custGeom>
            <a:avLst/>
            <a:gdLst/>
            <a:ahLst/>
            <a:cxnLst/>
            <a:rect l="l" t="t" r="r" b="b"/>
            <a:pathLst>
              <a:path w="993139" h="472439">
                <a:moveTo>
                  <a:pt x="0" y="0"/>
                </a:moveTo>
                <a:lnTo>
                  <a:pt x="0" y="321944"/>
                </a:lnTo>
                <a:lnTo>
                  <a:pt x="992764" y="321944"/>
                </a:lnTo>
                <a:lnTo>
                  <a:pt x="992764" y="472439"/>
                </a:lnTo>
              </a:path>
            </a:pathLst>
          </a:custGeom>
          <a:ln w="25399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48805" y="4649092"/>
            <a:ext cx="993140" cy="472440"/>
          </a:xfrm>
          <a:custGeom>
            <a:avLst/>
            <a:gdLst/>
            <a:ahLst/>
            <a:cxnLst/>
            <a:rect l="l" t="t" r="r" b="b"/>
            <a:pathLst>
              <a:path w="993139" h="472439">
                <a:moveTo>
                  <a:pt x="992642" y="0"/>
                </a:moveTo>
                <a:lnTo>
                  <a:pt x="992642" y="321944"/>
                </a:lnTo>
                <a:lnTo>
                  <a:pt x="0" y="321944"/>
                </a:lnTo>
                <a:lnTo>
                  <a:pt x="0" y="472439"/>
                </a:lnTo>
              </a:path>
            </a:pathLst>
          </a:custGeom>
          <a:ln w="25399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48805" y="3145139"/>
            <a:ext cx="993140" cy="472440"/>
          </a:xfrm>
          <a:custGeom>
            <a:avLst/>
            <a:gdLst/>
            <a:ahLst/>
            <a:cxnLst/>
            <a:rect l="l" t="t" r="r" b="b"/>
            <a:pathLst>
              <a:path w="993139" h="472439">
                <a:moveTo>
                  <a:pt x="0" y="0"/>
                </a:moveTo>
                <a:lnTo>
                  <a:pt x="0" y="321960"/>
                </a:lnTo>
                <a:lnTo>
                  <a:pt x="992642" y="321960"/>
                </a:lnTo>
                <a:lnTo>
                  <a:pt x="992642" y="472439"/>
                </a:lnTo>
              </a:path>
            </a:pathLst>
          </a:custGeom>
          <a:ln w="25399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56047" y="3145139"/>
            <a:ext cx="993140" cy="472440"/>
          </a:xfrm>
          <a:custGeom>
            <a:avLst/>
            <a:gdLst/>
            <a:ahLst/>
            <a:cxnLst/>
            <a:rect l="l" t="t" r="r" b="b"/>
            <a:pathLst>
              <a:path w="993139" h="472439">
                <a:moveTo>
                  <a:pt x="992757" y="0"/>
                </a:moveTo>
                <a:lnTo>
                  <a:pt x="992757" y="321960"/>
                </a:lnTo>
                <a:lnTo>
                  <a:pt x="0" y="321960"/>
                </a:lnTo>
                <a:lnTo>
                  <a:pt x="0" y="472439"/>
                </a:lnTo>
              </a:path>
            </a:pathLst>
          </a:custGeom>
          <a:ln w="25399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48805" y="1641226"/>
            <a:ext cx="993140" cy="472440"/>
          </a:xfrm>
          <a:custGeom>
            <a:avLst/>
            <a:gdLst/>
            <a:ahLst/>
            <a:cxnLst/>
            <a:rect l="l" t="t" r="r" b="b"/>
            <a:pathLst>
              <a:path w="993139" h="472439">
                <a:moveTo>
                  <a:pt x="992642" y="0"/>
                </a:moveTo>
                <a:lnTo>
                  <a:pt x="992642" y="321929"/>
                </a:lnTo>
                <a:lnTo>
                  <a:pt x="0" y="321929"/>
                </a:lnTo>
                <a:lnTo>
                  <a:pt x="0" y="472439"/>
                </a:lnTo>
              </a:path>
            </a:pathLst>
          </a:custGeom>
          <a:ln w="25399">
            <a:solidFill>
              <a:srgbClr val="3C6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90444" y="585216"/>
            <a:ext cx="4302252" cy="11201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15102" y="781172"/>
            <a:ext cx="4213860" cy="1031875"/>
          </a:xfrm>
          <a:custGeom>
            <a:avLst/>
            <a:gdLst/>
            <a:ahLst/>
            <a:cxnLst/>
            <a:rect l="l" t="t" r="r" b="b"/>
            <a:pathLst>
              <a:path w="4213859" h="1031875">
                <a:moveTo>
                  <a:pt x="4110480" y="0"/>
                </a:moveTo>
                <a:lnTo>
                  <a:pt x="96020" y="249"/>
                </a:lnTo>
                <a:lnTo>
                  <a:pt x="55280" y="11798"/>
                </a:lnTo>
                <a:lnTo>
                  <a:pt x="23349" y="37838"/>
                </a:lnTo>
                <a:lnTo>
                  <a:pt x="4016" y="74567"/>
                </a:lnTo>
                <a:lnTo>
                  <a:pt x="0" y="103113"/>
                </a:lnTo>
                <a:lnTo>
                  <a:pt x="250" y="935597"/>
                </a:lnTo>
                <a:lnTo>
                  <a:pt x="11811" y="976275"/>
                </a:lnTo>
                <a:lnTo>
                  <a:pt x="37873" y="1008172"/>
                </a:lnTo>
                <a:lnTo>
                  <a:pt x="74648" y="1027489"/>
                </a:lnTo>
                <a:lnTo>
                  <a:pt x="103244" y="1031504"/>
                </a:lnTo>
                <a:lnTo>
                  <a:pt x="4117654" y="1031258"/>
                </a:lnTo>
                <a:lnTo>
                  <a:pt x="4158402" y="1019722"/>
                </a:lnTo>
                <a:lnTo>
                  <a:pt x="4190311" y="993678"/>
                </a:lnTo>
                <a:lnTo>
                  <a:pt x="4209616" y="956928"/>
                </a:lnTo>
                <a:lnTo>
                  <a:pt x="4213625" y="928359"/>
                </a:lnTo>
                <a:lnTo>
                  <a:pt x="4213382" y="95982"/>
                </a:lnTo>
                <a:lnTo>
                  <a:pt x="4201874" y="55280"/>
                </a:lnTo>
                <a:lnTo>
                  <a:pt x="4175858" y="23356"/>
                </a:lnTo>
                <a:lnTo>
                  <a:pt x="4139097" y="4019"/>
                </a:lnTo>
                <a:lnTo>
                  <a:pt x="41104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15102" y="781172"/>
            <a:ext cx="4213860" cy="1031875"/>
          </a:xfrm>
          <a:custGeom>
            <a:avLst/>
            <a:gdLst/>
            <a:ahLst/>
            <a:cxnLst/>
            <a:rect l="l" t="t" r="r" b="b"/>
            <a:pathLst>
              <a:path w="4213859" h="1031875">
                <a:moveTo>
                  <a:pt x="0" y="103113"/>
                </a:moveTo>
                <a:lnTo>
                  <a:pt x="8827" y="61371"/>
                </a:lnTo>
                <a:lnTo>
                  <a:pt x="32780" y="27782"/>
                </a:lnTo>
                <a:lnTo>
                  <a:pt x="68069" y="6150"/>
                </a:lnTo>
                <a:lnTo>
                  <a:pt x="4110480" y="0"/>
                </a:lnTo>
                <a:lnTo>
                  <a:pt x="4125107" y="1028"/>
                </a:lnTo>
                <a:lnTo>
                  <a:pt x="4164612" y="15324"/>
                </a:lnTo>
                <a:lnTo>
                  <a:pt x="4194628" y="43476"/>
                </a:lnTo>
                <a:lnTo>
                  <a:pt x="4211390" y="81674"/>
                </a:lnTo>
                <a:lnTo>
                  <a:pt x="4213625" y="928359"/>
                </a:lnTo>
                <a:lnTo>
                  <a:pt x="4212599" y="942957"/>
                </a:lnTo>
                <a:lnTo>
                  <a:pt x="4198332" y="982430"/>
                </a:lnTo>
                <a:lnTo>
                  <a:pt x="4170206" y="1012465"/>
                </a:lnTo>
                <a:lnTo>
                  <a:pt x="4131986" y="1029260"/>
                </a:lnTo>
                <a:lnTo>
                  <a:pt x="103244" y="1031504"/>
                </a:lnTo>
                <a:lnTo>
                  <a:pt x="88632" y="1030477"/>
                </a:lnTo>
                <a:lnTo>
                  <a:pt x="49128" y="1016196"/>
                </a:lnTo>
                <a:lnTo>
                  <a:pt x="19074" y="988071"/>
                </a:lnTo>
                <a:lnTo>
                  <a:pt x="2259" y="949898"/>
                </a:lnTo>
                <a:lnTo>
                  <a:pt x="0" y="103113"/>
                </a:lnTo>
                <a:close/>
              </a:path>
            </a:pathLst>
          </a:custGeom>
          <a:ln w="9524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572000" y="1195344"/>
            <a:ext cx="94488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a-IR" sz="1600" b="1" dirty="0">
                <a:solidFill>
                  <a:srgbClr val="FF0000"/>
                </a:solidFill>
                <a:latin typeface="Calibri"/>
                <a:cs typeface="Calibri"/>
              </a:rPr>
              <a:t>حرکت</a:t>
            </a:r>
            <a:endParaRPr lang="fa-IR" sz="1600" dirty="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92195" y="2089404"/>
            <a:ext cx="1712976" cy="11201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16985" y="2285116"/>
            <a:ext cx="1624965" cy="1031875"/>
          </a:xfrm>
          <a:custGeom>
            <a:avLst/>
            <a:gdLst/>
            <a:ahLst/>
            <a:cxnLst/>
            <a:rect l="l" t="t" r="r" b="b"/>
            <a:pathLst>
              <a:path w="1624964" h="1031875">
                <a:moveTo>
                  <a:pt x="1521348" y="0"/>
                </a:moveTo>
                <a:lnTo>
                  <a:pt x="96021" y="250"/>
                </a:lnTo>
                <a:lnTo>
                  <a:pt x="55273" y="11797"/>
                </a:lnTo>
                <a:lnTo>
                  <a:pt x="23343" y="37831"/>
                </a:lnTo>
                <a:lnTo>
                  <a:pt x="4015" y="74559"/>
                </a:lnTo>
                <a:lnTo>
                  <a:pt x="0" y="103113"/>
                </a:lnTo>
                <a:lnTo>
                  <a:pt x="250" y="935589"/>
                </a:lnTo>
                <a:lnTo>
                  <a:pt x="11807" y="976264"/>
                </a:lnTo>
                <a:lnTo>
                  <a:pt x="37871" y="1008152"/>
                </a:lnTo>
                <a:lnTo>
                  <a:pt x="74656" y="1027461"/>
                </a:lnTo>
                <a:lnTo>
                  <a:pt x="103266" y="1031473"/>
                </a:lnTo>
                <a:lnTo>
                  <a:pt x="1528470" y="1031231"/>
                </a:lnTo>
                <a:lnTo>
                  <a:pt x="1569220" y="1019714"/>
                </a:lnTo>
                <a:lnTo>
                  <a:pt x="1601137" y="993681"/>
                </a:lnTo>
                <a:lnTo>
                  <a:pt x="1620450" y="956934"/>
                </a:lnTo>
                <a:lnTo>
                  <a:pt x="1624462" y="928359"/>
                </a:lnTo>
                <a:lnTo>
                  <a:pt x="1624220" y="96002"/>
                </a:lnTo>
                <a:lnTo>
                  <a:pt x="1612720" y="55281"/>
                </a:lnTo>
                <a:lnTo>
                  <a:pt x="1586708" y="23353"/>
                </a:lnTo>
                <a:lnTo>
                  <a:pt x="1549955" y="4018"/>
                </a:lnTo>
                <a:lnTo>
                  <a:pt x="15213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16985" y="2285116"/>
            <a:ext cx="1624965" cy="1031875"/>
          </a:xfrm>
          <a:custGeom>
            <a:avLst/>
            <a:gdLst/>
            <a:ahLst/>
            <a:cxnLst/>
            <a:rect l="l" t="t" r="r" b="b"/>
            <a:pathLst>
              <a:path w="1624964" h="1031875">
                <a:moveTo>
                  <a:pt x="0" y="103113"/>
                </a:moveTo>
                <a:lnTo>
                  <a:pt x="8824" y="61362"/>
                </a:lnTo>
                <a:lnTo>
                  <a:pt x="32773" y="27777"/>
                </a:lnTo>
                <a:lnTo>
                  <a:pt x="68063" y="6151"/>
                </a:lnTo>
                <a:lnTo>
                  <a:pt x="1521348" y="0"/>
                </a:lnTo>
                <a:lnTo>
                  <a:pt x="1535969" y="1027"/>
                </a:lnTo>
                <a:lnTo>
                  <a:pt x="1575464" y="15321"/>
                </a:lnTo>
                <a:lnTo>
                  <a:pt x="1605475" y="43474"/>
                </a:lnTo>
                <a:lnTo>
                  <a:pt x="1622232" y="81686"/>
                </a:lnTo>
                <a:lnTo>
                  <a:pt x="1624462" y="928359"/>
                </a:lnTo>
                <a:lnTo>
                  <a:pt x="1623435" y="942960"/>
                </a:lnTo>
                <a:lnTo>
                  <a:pt x="1609162" y="982435"/>
                </a:lnTo>
                <a:lnTo>
                  <a:pt x="1581027" y="1012461"/>
                </a:lnTo>
                <a:lnTo>
                  <a:pt x="1542802" y="1029239"/>
                </a:lnTo>
                <a:lnTo>
                  <a:pt x="103266" y="1031473"/>
                </a:lnTo>
                <a:lnTo>
                  <a:pt x="88645" y="1030447"/>
                </a:lnTo>
                <a:lnTo>
                  <a:pt x="49128" y="1016173"/>
                </a:lnTo>
                <a:lnTo>
                  <a:pt x="19070" y="988057"/>
                </a:lnTo>
                <a:lnTo>
                  <a:pt x="2257" y="949890"/>
                </a:lnTo>
                <a:lnTo>
                  <a:pt x="0" y="103113"/>
                </a:lnTo>
                <a:close/>
              </a:path>
            </a:pathLst>
          </a:custGeom>
          <a:ln w="9524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909719" y="2689893"/>
            <a:ext cx="146685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a-IR" sz="1600" b="0" i="0" dirty="0">
                <a:solidFill>
                  <a:srgbClr val="000000"/>
                </a:solidFill>
                <a:effectLst/>
                <a:latin typeface=".Arabic UI Display"/>
              </a:rPr>
              <a:t>خطی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100072" y="3593591"/>
            <a:ext cx="1711452" cy="11186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24349" y="3789029"/>
            <a:ext cx="1624965" cy="1031875"/>
          </a:xfrm>
          <a:custGeom>
            <a:avLst/>
            <a:gdLst/>
            <a:ahLst/>
            <a:cxnLst/>
            <a:rect l="l" t="t" r="r" b="b"/>
            <a:pathLst>
              <a:path w="1624964" h="1031875">
                <a:moveTo>
                  <a:pt x="1521220" y="0"/>
                </a:moveTo>
                <a:lnTo>
                  <a:pt x="95990" y="244"/>
                </a:lnTo>
                <a:lnTo>
                  <a:pt x="55279" y="11777"/>
                </a:lnTo>
                <a:lnTo>
                  <a:pt x="23354" y="37822"/>
                </a:lnTo>
                <a:lnTo>
                  <a:pt x="4018" y="74570"/>
                </a:lnTo>
                <a:lnTo>
                  <a:pt x="0" y="103135"/>
                </a:lnTo>
                <a:lnTo>
                  <a:pt x="244" y="935535"/>
                </a:lnTo>
                <a:lnTo>
                  <a:pt x="11773" y="976289"/>
                </a:lnTo>
                <a:lnTo>
                  <a:pt x="37814" y="1008200"/>
                </a:lnTo>
                <a:lnTo>
                  <a:pt x="74563" y="1027504"/>
                </a:lnTo>
                <a:lnTo>
                  <a:pt x="103132" y="1031513"/>
                </a:lnTo>
                <a:lnTo>
                  <a:pt x="1528455" y="1031264"/>
                </a:lnTo>
                <a:lnTo>
                  <a:pt x="1569199" y="1019738"/>
                </a:lnTo>
                <a:lnTo>
                  <a:pt x="1601121" y="993726"/>
                </a:lnTo>
                <a:lnTo>
                  <a:pt x="1620442" y="956983"/>
                </a:lnTo>
                <a:lnTo>
                  <a:pt x="1624455" y="928381"/>
                </a:lnTo>
                <a:lnTo>
                  <a:pt x="1624206" y="95914"/>
                </a:lnTo>
                <a:lnTo>
                  <a:pt x="1612657" y="55238"/>
                </a:lnTo>
                <a:lnTo>
                  <a:pt x="1586605" y="23337"/>
                </a:lnTo>
                <a:lnTo>
                  <a:pt x="1549829" y="4015"/>
                </a:lnTo>
                <a:lnTo>
                  <a:pt x="15212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24349" y="3789029"/>
            <a:ext cx="1624965" cy="1031875"/>
          </a:xfrm>
          <a:custGeom>
            <a:avLst/>
            <a:gdLst/>
            <a:ahLst/>
            <a:cxnLst/>
            <a:rect l="l" t="t" r="r" b="b"/>
            <a:pathLst>
              <a:path w="1624964" h="1031875">
                <a:moveTo>
                  <a:pt x="0" y="103135"/>
                </a:moveTo>
                <a:lnTo>
                  <a:pt x="8830" y="61367"/>
                </a:lnTo>
                <a:lnTo>
                  <a:pt x="32785" y="27763"/>
                </a:lnTo>
                <a:lnTo>
                  <a:pt x="68061" y="6132"/>
                </a:lnTo>
                <a:lnTo>
                  <a:pt x="1521220" y="0"/>
                </a:lnTo>
                <a:lnTo>
                  <a:pt x="1535840" y="1027"/>
                </a:lnTo>
                <a:lnTo>
                  <a:pt x="1575351" y="15311"/>
                </a:lnTo>
                <a:lnTo>
                  <a:pt x="1605397" y="43441"/>
                </a:lnTo>
                <a:lnTo>
                  <a:pt x="1622201" y="81615"/>
                </a:lnTo>
                <a:lnTo>
                  <a:pt x="1624455" y="928381"/>
                </a:lnTo>
                <a:lnTo>
                  <a:pt x="1623429" y="943000"/>
                </a:lnTo>
                <a:lnTo>
                  <a:pt x="1609148" y="982485"/>
                </a:lnTo>
                <a:lnTo>
                  <a:pt x="1581007" y="1012492"/>
                </a:lnTo>
                <a:lnTo>
                  <a:pt x="1542784" y="1029263"/>
                </a:lnTo>
                <a:lnTo>
                  <a:pt x="103132" y="1031513"/>
                </a:lnTo>
                <a:lnTo>
                  <a:pt x="88534" y="1030487"/>
                </a:lnTo>
                <a:lnTo>
                  <a:pt x="49062" y="1016221"/>
                </a:lnTo>
                <a:lnTo>
                  <a:pt x="19029" y="988095"/>
                </a:lnTo>
                <a:lnTo>
                  <a:pt x="2240" y="949870"/>
                </a:lnTo>
                <a:lnTo>
                  <a:pt x="0" y="103135"/>
                </a:lnTo>
                <a:close/>
              </a:path>
            </a:pathLst>
          </a:custGeom>
          <a:ln w="9524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749804" y="4173763"/>
            <a:ext cx="119888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a-IR" sz="1500" dirty="0">
                <a:latin typeface="Calibri"/>
                <a:cs typeface="Calibri"/>
              </a:rPr>
              <a:t>یکنواخت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085844" y="3593591"/>
            <a:ext cx="1711452" cy="11186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09120" y="3824089"/>
            <a:ext cx="1624965" cy="1031875"/>
          </a:xfrm>
          <a:custGeom>
            <a:avLst/>
            <a:gdLst/>
            <a:ahLst/>
            <a:cxnLst/>
            <a:rect l="l" t="t" r="r" b="b"/>
            <a:pathLst>
              <a:path w="1624964" h="1031875">
                <a:moveTo>
                  <a:pt x="1521317" y="0"/>
                </a:moveTo>
                <a:lnTo>
                  <a:pt x="95989" y="243"/>
                </a:lnTo>
                <a:lnTo>
                  <a:pt x="55285" y="11772"/>
                </a:lnTo>
                <a:lnTo>
                  <a:pt x="23358" y="37817"/>
                </a:lnTo>
                <a:lnTo>
                  <a:pt x="4019" y="74568"/>
                </a:lnTo>
                <a:lnTo>
                  <a:pt x="0" y="103135"/>
                </a:lnTo>
                <a:lnTo>
                  <a:pt x="243" y="935521"/>
                </a:lnTo>
                <a:lnTo>
                  <a:pt x="11769" y="976281"/>
                </a:lnTo>
                <a:lnTo>
                  <a:pt x="37809" y="1008196"/>
                </a:lnTo>
                <a:lnTo>
                  <a:pt x="74552" y="1027503"/>
                </a:lnTo>
                <a:lnTo>
                  <a:pt x="103113" y="1031513"/>
                </a:lnTo>
                <a:lnTo>
                  <a:pt x="1528467" y="1031269"/>
                </a:lnTo>
                <a:lnTo>
                  <a:pt x="1569179" y="1019761"/>
                </a:lnTo>
                <a:lnTo>
                  <a:pt x="1601106" y="993749"/>
                </a:lnTo>
                <a:lnTo>
                  <a:pt x="1620443" y="956995"/>
                </a:lnTo>
                <a:lnTo>
                  <a:pt x="1624462" y="928381"/>
                </a:lnTo>
                <a:lnTo>
                  <a:pt x="1624217" y="95985"/>
                </a:lnTo>
                <a:lnTo>
                  <a:pt x="1612682" y="55281"/>
                </a:lnTo>
                <a:lnTo>
                  <a:pt x="1586638" y="23357"/>
                </a:lnTo>
                <a:lnTo>
                  <a:pt x="1549887" y="4019"/>
                </a:lnTo>
                <a:lnTo>
                  <a:pt x="15213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09750" y="3789029"/>
            <a:ext cx="1624965" cy="1031875"/>
          </a:xfrm>
          <a:custGeom>
            <a:avLst/>
            <a:gdLst/>
            <a:ahLst/>
            <a:cxnLst/>
            <a:rect l="l" t="t" r="r" b="b"/>
            <a:pathLst>
              <a:path w="1624964" h="1031875">
                <a:moveTo>
                  <a:pt x="0" y="103135"/>
                </a:moveTo>
                <a:lnTo>
                  <a:pt x="8832" y="61363"/>
                </a:lnTo>
                <a:lnTo>
                  <a:pt x="32790" y="27758"/>
                </a:lnTo>
                <a:lnTo>
                  <a:pt x="68065" y="6128"/>
                </a:lnTo>
                <a:lnTo>
                  <a:pt x="1521317" y="0"/>
                </a:lnTo>
                <a:lnTo>
                  <a:pt x="1535915" y="1028"/>
                </a:lnTo>
                <a:lnTo>
                  <a:pt x="1575390" y="15324"/>
                </a:lnTo>
                <a:lnTo>
                  <a:pt x="1605425" y="43476"/>
                </a:lnTo>
                <a:lnTo>
                  <a:pt x="1622219" y="81677"/>
                </a:lnTo>
                <a:lnTo>
                  <a:pt x="1624462" y="928381"/>
                </a:lnTo>
                <a:lnTo>
                  <a:pt x="1623433" y="943006"/>
                </a:lnTo>
                <a:lnTo>
                  <a:pt x="1609138" y="982506"/>
                </a:lnTo>
                <a:lnTo>
                  <a:pt x="1580986" y="1012516"/>
                </a:lnTo>
                <a:lnTo>
                  <a:pt x="1542779" y="1029277"/>
                </a:lnTo>
                <a:lnTo>
                  <a:pt x="103113" y="1031513"/>
                </a:lnTo>
                <a:lnTo>
                  <a:pt x="88520" y="1030487"/>
                </a:lnTo>
                <a:lnTo>
                  <a:pt x="49055" y="1016218"/>
                </a:lnTo>
                <a:lnTo>
                  <a:pt x="19025" y="988088"/>
                </a:lnTo>
                <a:lnTo>
                  <a:pt x="2237" y="949858"/>
                </a:lnTo>
                <a:lnTo>
                  <a:pt x="0" y="103135"/>
                </a:lnTo>
                <a:close/>
              </a:path>
            </a:pathLst>
          </a:custGeom>
          <a:ln w="9524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612260" y="4204938"/>
            <a:ext cx="1321566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a-IR" sz="1500" dirty="0">
                <a:latin typeface="Calibri"/>
                <a:cs typeface="Calibri"/>
              </a:rPr>
              <a:t>غیر یکنواخت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092195" y="5097779"/>
            <a:ext cx="1712976" cy="11186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316985" y="5292983"/>
            <a:ext cx="1624965" cy="1031875"/>
          </a:xfrm>
          <a:custGeom>
            <a:avLst/>
            <a:gdLst/>
            <a:ahLst/>
            <a:cxnLst/>
            <a:rect l="l" t="t" r="r" b="b"/>
            <a:pathLst>
              <a:path w="1624964" h="1031875">
                <a:moveTo>
                  <a:pt x="1521348" y="0"/>
                </a:moveTo>
                <a:lnTo>
                  <a:pt x="96016" y="250"/>
                </a:lnTo>
                <a:lnTo>
                  <a:pt x="55270" y="11801"/>
                </a:lnTo>
                <a:lnTo>
                  <a:pt x="23342" y="37839"/>
                </a:lnTo>
                <a:lnTo>
                  <a:pt x="4015" y="74567"/>
                </a:lnTo>
                <a:lnTo>
                  <a:pt x="0" y="103119"/>
                </a:lnTo>
                <a:lnTo>
                  <a:pt x="251" y="935627"/>
                </a:lnTo>
                <a:lnTo>
                  <a:pt x="11815" y="976320"/>
                </a:lnTo>
                <a:lnTo>
                  <a:pt x="37879" y="1008203"/>
                </a:lnTo>
                <a:lnTo>
                  <a:pt x="74660" y="1027501"/>
                </a:lnTo>
                <a:lnTo>
                  <a:pt x="103266" y="1031510"/>
                </a:lnTo>
                <a:lnTo>
                  <a:pt x="1528493" y="1031266"/>
                </a:lnTo>
                <a:lnTo>
                  <a:pt x="1569235" y="1019748"/>
                </a:lnTo>
                <a:lnTo>
                  <a:pt x="1601144" y="993718"/>
                </a:lnTo>
                <a:lnTo>
                  <a:pt x="1620452" y="956961"/>
                </a:lnTo>
                <a:lnTo>
                  <a:pt x="1624462" y="928365"/>
                </a:lnTo>
                <a:lnTo>
                  <a:pt x="1624220" y="96004"/>
                </a:lnTo>
                <a:lnTo>
                  <a:pt x="1612718" y="55286"/>
                </a:lnTo>
                <a:lnTo>
                  <a:pt x="1586706" y="23356"/>
                </a:lnTo>
                <a:lnTo>
                  <a:pt x="1549954" y="4018"/>
                </a:lnTo>
                <a:lnTo>
                  <a:pt x="15213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316985" y="5292983"/>
            <a:ext cx="1624965" cy="1031875"/>
          </a:xfrm>
          <a:custGeom>
            <a:avLst/>
            <a:gdLst/>
            <a:ahLst/>
            <a:cxnLst/>
            <a:rect l="l" t="t" r="r" b="b"/>
            <a:pathLst>
              <a:path w="1624964" h="1031875">
                <a:moveTo>
                  <a:pt x="0" y="103119"/>
                </a:moveTo>
                <a:lnTo>
                  <a:pt x="8823" y="61371"/>
                </a:lnTo>
                <a:lnTo>
                  <a:pt x="32771" y="27784"/>
                </a:lnTo>
                <a:lnTo>
                  <a:pt x="68059" y="6154"/>
                </a:lnTo>
                <a:lnTo>
                  <a:pt x="1521348" y="0"/>
                </a:lnTo>
                <a:lnTo>
                  <a:pt x="1535968" y="1028"/>
                </a:lnTo>
                <a:lnTo>
                  <a:pt x="1575463" y="15323"/>
                </a:lnTo>
                <a:lnTo>
                  <a:pt x="1605474" y="43478"/>
                </a:lnTo>
                <a:lnTo>
                  <a:pt x="1622231" y="81690"/>
                </a:lnTo>
                <a:lnTo>
                  <a:pt x="1624462" y="928365"/>
                </a:lnTo>
                <a:lnTo>
                  <a:pt x="1623436" y="942979"/>
                </a:lnTo>
                <a:lnTo>
                  <a:pt x="1609166" y="982471"/>
                </a:lnTo>
                <a:lnTo>
                  <a:pt x="1581039" y="1012497"/>
                </a:lnTo>
                <a:lnTo>
                  <a:pt x="1542823" y="1029273"/>
                </a:lnTo>
                <a:lnTo>
                  <a:pt x="103266" y="1031510"/>
                </a:lnTo>
                <a:lnTo>
                  <a:pt x="88648" y="1030484"/>
                </a:lnTo>
                <a:lnTo>
                  <a:pt x="49135" y="1016221"/>
                </a:lnTo>
                <a:lnTo>
                  <a:pt x="19079" y="988113"/>
                </a:lnTo>
                <a:lnTo>
                  <a:pt x="2261" y="949937"/>
                </a:lnTo>
                <a:lnTo>
                  <a:pt x="0" y="103119"/>
                </a:lnTo>
                <a:close/>
              </a:path>
            </a:pathLst>
          </a:custGeom>
          <a:ln w="9524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874329" y="5654969"/>
            <a:ext cx="119888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a-IR" sz="1500" dirty="0">
                <a:latin typeface="Calibri"/>
                <a:cs typeface="Calibri"/>
              </a:rPr>
              <a:t>منظم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077967" y="5097779"/>
            <a:ext cx="1712976" cy="11186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302513" y="5292983"/>
            <a:ext cx="1624330" cy="1031875"/>
          </a:xfrm>
          <a:custGeom>
            <a:avLst/>
            <a:gdLst/>
            <a:ahLst/>
            <a:cxnLst/>
            <a:rect l="l" t="t" r="r" b="b"/>
            <a:pathLst>
              <a:path w="1624329" h="1031875">
                <a:moveTo>
                  <a:pt x="1521195" y="0"/>
                </a:moveTo>
                <a:lnTo>
                  <a:pt x="95983" y="242"/>
                </a:lnTo>
                <a:lnTo>
                  <a:pt x="55225" y="11763"/>
                </a:lnTo>
                <a:lnTo>
                  <a:pt x="23313" y="37799"/>
                </a:lnTo>
                <a:lnTo>
                  <a:pt x="4008" y="74547"/>
                </a:lnTo>
                <a:lnTo>
                  <a:pt x="0" y="103119"/>
                </a:lnTo>
                <a:lnTo>
                  <a:pt x="242" y="935508"/>
                </a:lnTo>
                <a:lnTo>
                  <a:pt x="11743" y="976247"/>
                </a:lnTo>
                <a:lnTo>
                  <a:pt x="37748" y="1008171"/>
                </a:lnTo>
                <a:lnTo>
                  <a:pt x="74499" y="1027495"/>
                </a:lnTo>
                <a:lnTo>
                  <a:pt x="103113" y="1031510"/>
                </a:lnTo>
                <a:lnTo>
                  <a:pt x="1528345" y="1031266"/>
                </a:lnTo>
                <a:lnTo>
                  <a:pt x="1569096" y="1019748"/>
                </a:lnTo>
                <a:lnTo>
                  <a:pt x="1601001" y="993718"/>
                </a:lnTo>
                <a:lnTo>
                  <a:pt x="1620301" y="956961"/>
                </a:lnTo>
                <a:lnTo>
                  <a:pt x="1624309" y="928365"/>
                </a:lnTo>
                <a:lnTo>
                  <a:pt x="1624068" y="96004"/>
                </a:lnTo>
                <a:lnTo>
                  <a:pt x="1612572" y="55286"/>
                </a:lnTo>
                <a:lnTo>
                  <a:pt x="1586567" y="23356"/>
                </a:lnTo>
                <a:lnTo>
                  <a:pt x="1549813" y="4018"/>
                </a:lnTo>
                <a:lnTo>
                  <a:pt x="15211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302513" y="5292983"/>
            <a:ext cx="1624330" cy="1031875"/>
          </a:xfrm>
          <a:custGeom>
            <a:avLst/>
            <a:gdLst/>
            <a:ahLst/>
            <a:cxnLst/>
            <a:rect l="l" t="t" r="r" b="b"/>
            <a:pathLst>
              <a:path w="1624329" h="1031875">
                <a:moveTo>
                  <a:pt x="0" y="103119"/>
                </a:moveTo>
                <a:lnTo>
                  <a:pt x="8810" y="61342"/>
                </a:lnTo>
                <a:lnTo>
                  <a:pt x="32735" y="27742"/>
                </a:lnTo>
                <a:lnTo>
                  <a:pt x="68013" y="6122"/>
                </a:lnTo>
                <a:lnTo>
                  <a:pt x="1521195" y="0"/>
                </a:lnTo>
                <a:lnTo>
                  <a:pt x="1535823" y="1028"/>
                </a:lnTo>
                <a:lnTo>
                  <a:pt x="1575324" y="15323"/>
                </a:lnTo>
                <a:lnTo>
                  <a:pt x="1605330" y="43478"/>
                </a:lnTo>
                <a:lnTo>
                  <a:pt x="1622080" y="81690"/>
                </a:lnTo>
                <a:lnTo>
                  <a:pt x="1624309" y="928365"/>
                </a:lnTo>
                <a:lnTo>
                  <a:pt x="1623284" y="942979"/>
                </a:lnTo>
                <a:lnTo>
                  <a:pt x="1609021" y="982471"/>
                </a:lnTo>
                <a:lnTo>
                  <a:pt x="1580899" y="1012497"/>
                </a:lnTo>
                <a:lnTo>
                  <a:pt x="1542679" y="1029273"/>
                </a:lnTo>
                <a:lnTo>
                  <a:pt x="103113" y="1031510"/>
                </a:lnTo>
                <a:lnTo>
                  <a:pt x="88488" y="1030483"/>
                </a:lnTo>
                <a:lnTo>
                  <a:pt x="48990" y="1016199"/>
                </a:lnTo>
                <a:lnTo>
                  <a:pt x="18986" y="988055"/>
                </a:lnTo>
                <a:lnTo>
                  <a:pt x="2232" y="949834"/>
                </a:lnTo>
                <a:lnTo>
                  <a:pt x="0" y="103119"/>
                </a:lnTo>
                <a:close/>
              </a:path>
            </a:pathLst>
          </a:custGeom>
          <a:ln w="9524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739149" y="5668125"/>
            <a:ext cx="141224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a-IR" sz="1500" dirty="0">
                <a:latin typeface="Calibri"/>
                <a:cs typeface="Calibri"/>
              </a:rPr>
              <a:t>نامنظم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077967" y="2089404"/>
            <a:ext cx="1712976" cy="11201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302513" y="2285116"/>
            <a:ext cx="1624330" cy="1031875"/>
          </a:xfrm>
          <a:custGeom>
            <a:avLst/>
            <a:gdLst/>
            <a:ahLst/>
            <a:cxnLst/>
            <a:rect l="l" t="t" r="r" b="b"/>
            <a:pathLst>
              <a:path w="1624329" h="1031875">
                <a:moveTo>
                  <a:pt x="1521195" y="0"/>
                </a:moveTo>
                <a:lnTo>
                  <a:pt x="95988" y="241"/>
                </a:lnTo>
                <a:lnTo>
                  <a:pt x="55227" y="11759"/>
                </a:lnTo>
                <a:lnTo>
                  <a:pt x="23314" y="37791"/>
                </a:lnTo>
                <a:lnTo>
                  <a:pt x="4008" y="74539"/>
                </a:lnTo>
                <a:lnTo>
                  <a:pt x="0" y="103113"/>
                </a:lnTo>
                <a:lnTo>
                  <a:pt x="241" y="935471"/>
                </a:lnTo>
                <a:lnTo>
                  <a:pt x="11735" y="976191"/>
                </a:lnTo>
                <a:lnTo>
                  <a:pt x="37741" y="1008120"/>
                </a:lnTo>
                <a:lnTo>
                  <a:pt x="74495" y="1027455"/>
                </a:lnTo>
                <a:lnTo>
                  <a:pt x="103113" y="1031473"/>
                </a:lnTo>
                <a:lnTo>
                  <a:pt x="1528321" y="1031231"/>
                </a:lnTo>
                <a:lnTo>
                  <a:pt x="1569081" y="1019714"/>
                </a:lnTo>
                <a:lnTo>
                  <a:pt x="1600995" y="993681"/>
                </a:lnTo>
                <a:lnTo>
                  <a:pt x="1620300" y="956934"/>
                </a:lnTo>
                <a:lnTo>
                  <a:pt x="1624309" y="928359"/>
                </a:lnTo>
                <a:lnTo>
                  <a:pt x="1624068" y="96002"/>
                </a:lnTo>
                <a:lnTo>
                  <a:pt x="1612573" y="55281"/>
                </a:lnTo>
                <a:lnTo>
                  <a:pt x="1586568" y="23353"/>
                </a:lnTo>
                <a:lnTo>
                  <a:pt x="1549813" y="4018"/>
                </a:lnTo>
                <a:lnTo>
                  <a:pt x="15211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302513" y="2276639"/>
            <a:ext cx="1624330" cy="1031875"/>
          </a:xfrm>
          <a:custGeom>
            <a:avLst/>
            <a:gdLst/>
            <a:ahLst/>
            <a:cxnLst/>
            <a:rect l="l" t="t" r="r" b="b"/>
            <a:pathLst>
              <a:path w="1624329" h="1031875">
                <a:moveTo>
                  <a:pt x="0" y="103113"/>
                </a:moveTo>
                <a:lnTo>
                  <a:pt x="8811" y="61334"/>
                </a:lnTo>
                <a:lnTo>
                  <a:pt x="32737" y="27736"/>
                </a:lnTo>
                <a:lnTo>
                  <a:pt x="68017" y="6119"/>
                </a:lnTo>
                <a:lnTo>
                  <a:pt x="1521195" y="0"/>
                </a:lnTo>
                <a:lnTo>
                  <a:pt x="1535823" y="1027"/>
                </a:lnTo>
                <a:lnTo>
                  <a:pt x="1575325" y="15321"/>
                </a:lnTo>
                <a:lnTo>
                  <a:pt x="1605331" y="43474"/>
                </a:lnTo>
                <a:lnTo>
                  <a:pt x="1622081" y="81686"/>
                </a:lnTo>
                <a:lnTo>
                  <a:pt x="1624309" y="928359"/>
                </a:lnTo>
                <a:lnTo>
                  <a:pt x="1623284" y="942960"/>
                </a:lnTo>
                <a:lnTo>
                  <a:pt x="1609016" y="982435"/>
                </a:lnTo>
                <a:lnTo>
                  <a:pt x="1580888" y="1012461"/>
                </a:lnTo>
                <a:lnTo>
                  <a:pt x="1542658" y="1029239"/>
                </a:lnTo>
                <a:lnTo>
                  <a:pt x="103113" y="1031473"/>
                </a:lnTo>
                <a:lnTo>
                  <a:pt x="88486" y="1030445"/>
                </a:lnTo>
                <a:lnTo>
                  <a:pt x="48983" y="1016152"/>
                </a:lnTo>
                <a:lnTo>
                  <a:pt x="18977" y="987999"/>
                </a:lnTo>
                <a:lnTo>
                  <a:pt x="2228" y="949787"/>
                </a:lnTo>
                <a:lnTo>
                  <a:pt x="0" y="103113"/>
                </a:lnTo>
                <a:close/>
              </a:path>
            </a:pathLst>
          </a:custGeom>
          <a:ln w="9524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5794343" y="2719816"/>
            <a:ext cx="147129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a-IR" sz="1600" dirty="0">
                <a:latin typeface="Calibri"/>
                <a:cs typeface="Calibri"/>
              </a:rPr>
              <a:t>منحنی</a:t>
            </a:r>
            <a:endParaRPr sz="15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43199" y="331490"/>
            <a:ext cx="5384193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a-IR" sz="4000" dirty="0">
                <a:latin typeface="Calibri"/>
                <a:cs typeface="Calibri"/>
              </a:rPr>
              <a:t>حرکت یکنواخت خطی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63938" y="5054898"/>
            <a:ext cx="536575" cy="1245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600" dirty="0">
                <a:latin typeface="Cambria Math"/>
                <a:cs typeface="Cambria Math"/>
              </a:rPr>
              <a:t>𝒕</a:t>
            </a:r>
            <a:endParaRPr sz="9600">
              <a:latin typeface="Cambria Math"/>
              <a:cs typeface="Cambria Math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25439" y="4811267"/>
            <a:ext cx="612775" cy="79375"/>
          </a:xfrm>
          <a:custGeom>
            <a:avLst/>
            <a:gdLst/>
            <a:ahLst/>
            <a:cxnLst/>
            <a:rect l="l" t="t" r="r" b="b"/>
            <a:pathLst>
              <a:path w="612775" h="79375">
                <a:moveTo>
                  <a:pt x="0" y="79247"/>
                </a:moveTo>
                <a:lnTo>
                  <a:pt x="612647" y="79247"/>
                </a:lnTo>
                <a:lnTo>
                  <a:pt x="612647" y="0"/>
                </a:lnTo>
                <a:lnTo>
                  <a:pt x="0" y="0"/>
                </a:lnTo>
                <a:lnTo>
                  <a:pt x="0" y="792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09287" y="4586728"/>
            <a:ext cx="762635" cy="480695"/>
          </a:xfrm>
          <a:custGeom>
            <a:avLst/>
            <a:gdLst/>
            <a:ahLst/>
            <a:cxnLst/>
            <a:rect l="l" t="t" r="r" b="b"/>
            <a:pathLst>
              <a:path w="762635" h="480695">
                <a:moveTo>
                  <a:pt x="664482" y="410929"/>
                </a:moveTo>
                <a:lnTo>
                  <a:pt x="592473" y="451506"/>
                </a:lnTo>
                <a:lnTo>
                  <a:pt x="590349" y="462128"/>
                </a:lnTo>
                <a:lnTo>
                  <a:pt x="595147" y="475359"/>
                </a:lnTo>
                <a:lnTo>
                  <a:pt x="605662" y="480536"/>
                </a:lnTo>
                <a:lnTo>
                  <a:pt x="617482" y="478417"/>
                </a:lnTo>
                <a:lnTo>
                  <a:pt x="729936" y="417707"/>
                </a:lnTo>
                <a:lnTo>
                  <a:pt x="723019" y="417707"/>
                </a:lnTo>
                <a:lnTo>
                  <a:pt x="688729" y="414527"/>
                </a:lnTo>
                <a:lnTo>
                  <a:pt x="664482" y="410929"/>
                </a:lnTo>
                <a:close/>
              </a:path>
              <a:path w="762635" h="480695">
                <a:moveTo>
                  <a:pt x="687579" y="397914"/>
                </a:moveTo>
                <a:lnTo>
                  <a:pt x="664482" y="410929"/>
                </a:lnTo>
                <a:lnTo>
                  <a:pt x="688729" y="414527"/>
                </a:lnTo>
                <a:lnTo>
                  <a:pt x="723019" y="417707"/>
                </a:lnTo>
                <a:lnTo>
                  <a:pt x="723280" y="414908"/>
                </a:lnTo>
                <a:lnTo>
                  <a:pt x="714637" y="414908"/>
                </a:lnTo>
                <a:lnTo>
                  <a:pt x="687579" y="397914"/>
                </a:lnTo>
                <a:close/>
              </a:path>
              <a:path w="762635" h="480695">
                <a:moveTo>
                  <a:pt x="614231" y="309584"/>
                </a:moveTo>
                <a:lnTo>
                  <a:pt x="603740" y="312772"/>
                </a:lnTo>
                <a:lnTo>
                  <a:pt x="594337" y="323609"/>
                </a:lnTo>
                <a:lnTo>
                  <a:pt x="595019" y="335323"/>
                </a:lnTo>
                <a:lnTo>
                  <a:pt x="639217" y="367539"/>
                </a:lnTo>
                <a:lnTo>
                  <a:pt x="694181" y="376808"/>
                </a:lnTo>
                <a:lnTo>
                  <a:pt x="726566" y="379738"/>
                </a:lnTo>
                <a:lnTo>
                  <a:pt x="723019" y="417707"/>
                </a:lnTo>
                <a:lnTo>
                  <a:pt x="729936" y="417707"/>
                </a:lnTo>
                <a:lnTo>
                  <a:pt x="762643" y="400049"/>
                </a:lnTo>
                <a:lnTo>
                  <a:pt x="622816" y="312301"/>
                </a:lnTo>
                <a:lnTo>
                  <a:pt x="614231" y="309584"/>
                </a:lnTo>
                <a:close/>
              </a:path>
              <a:path w="762635" h="480695">
                <a:moveTo>
                  <a:pt x="715780" y="382024"/>
                </a:moveTo>
                <a:lnTo>
                  <a:pt x="687579" y="397914"/>
                </a:lnTo>
                <a:lnTo>
                  <a:pt x="714637" y="414908"/>
                </a:lnTo>
                <a:lnTo>
                  <a:pt x="715780" y="382024"/>
                </a:lnTo>
                <a:close/>
              </a:path>
              <a:path w="762635" h="480695">
                <a:moveTo>
                  <a:pt x="726353" y="382024"/>
                </a:moveTo>
                <a:lnTo>
                  <a:pt x="715780" y="382024"/>
                </a:lnTo>
                <a:lnTo>
                  <a:pt x="714637" y="414908"/>
                </a:lnTo>
                <a:lnTo>
                  <a:pt x="723280" y="414908"/>
                </a:lnTo>
                <a:lnTo>
                  <a:pt x="726353" y="382024"/>
                </a:lnTo>
                <a:close/>
              </a:path>
              <a:path w="762635" h="480695">
                <a:moveTo>
                  <a:pt x="1024" y="0"/>
                </a:moveTo>
                <a:lnTo>
                  <a:pt x="0" y="37981"/>
                </a:lnTo>
                <a:lnTo>
                  <a:pt x="35695" y="39124"/>
                </a:lnTo>
                <a:lnTo>
                  <a:pt x="69854" y="42290"/>
                </a:lnTo>
                <a:lnTo>
                  <a:pt x="136660" y="53983"/>
                </a:lnTo>
                <a:lnTo>
                  <a:pt x="199013" y="72271"/>
                </a:lnTo>
                <a:lnTo>
                  <a:pt x="254507" y="95762"/>
                </a:lnTo>
                <a:lnTo>
                  <a:pt x="289940" y="115955"/>
                </a:lnTo>
                <a:lnTo>
                  <a:pt x="327791" y="145423"/>
                </a:lnTo>
                <a:lnTo>
                  <a:pt x="352306" y="175522"/>
                </a:lnTo>
                <a:lnTo>
                  <a:pt x="362462" y="210692"/>
                </a:lnTo>
                <a:lnTo>
                  <a:pt x="363092" y="219718"/>
                </a:lnTo>
                <a:lnTo>
                  <a:pt x="377951" y="262771"/>
                </a:lnTo>
                <a:lnTo>
                  <a:pt x="408812" y="301121"/>
                </a:lnTo>
                <a:lnTo>
                  <a:pt x="440567" y="326897"/>
                </a:lnTo>
                <a:lnTo>
                  <a:pt x="478036" y="350138"/>
                </a:lnTo>
                <a:lnTo>
                  <a:pt x="520445" y="370594"/>
                </a:lnTo>
                <a:lnTo>
                  <a:pt x="583823" y="393191"/>
                </a:lnTo>
                <a:lnTo>
                  <a:pt x="652784" y="409193"/>
                </a:lnTo>
                <a:lnTo>
                  <a:pt x="664482" y="410929"/>
                </a:lnTo>
                <a:lnTo>
                  <a:pt x="687579" y="397914"/>
                </a:lnTo>
                <a:lnTo>
                  <a:pt x="639217" y="367539"/>
                </a:lnTo>
                <a:lnTo>
                  <a:pt x="627388" y="365129"/>
                </a:lnTo>
                <a:lnTo>
                  <a:pt x="595634" y="356878"/>
                </a:lnTo>
                <a:lnTo>
                  <a:pt x="536329" y="336041"/>
                </a:lnTo>
                <a:lnTo>
                  <a:pt x="496823" y="316991"/>
                </a:lnTo>
                <a:lnTo>
                  <a:pt x="463046" y="296299"/>
                </a:lnTo>
                <a:lnTo>
                  <a:pt x="428506" y="266699"/>
                </a:lnTo>
                <a:lnTo>
                  <a:pt x="404621" y="230636"/>
                </a:lnTo>
                <a:lnTo>
                  <a:pt x="400562" y="208288"/>
                </a:lnTo>
                <a:lnTo>
                  <a:pt x="399668" y="197108"/>
                </a:lnTo>
                <a:lnTo>
                  <a:pt x="384310" y="154817"/>
                </a:lnTo>
                <a:lnTo>
                  <a:pt x="353318" y="116966"/>
                </a:lnTo>
                <a:lnTo>
                  <a:pt x="321944" y="91571"/>
                </a:lnTo>
                <a:lnTo>
                  <a:pt x="284357" y="68461"/>
                </a:lnTo>
                <a:lnTo>
                  <a:pt x="241553" y="47887"/>
                </a:lnTo>
                <a:lnTo>
                  <a:pt x="178058" y="25526"/>
                </a:lnTo>
                <a:lnTo>
                  <a:pt x="109228" y="9524"/>
                </a:lnTo>
                <a:lnTo>
                  <a:pt x="36838" y="1024"/>
                </a:lnTo>
                <a:lnTo>
                  <a:pt x="1024" y="0"/>
                </a:lnTo>
                <a:close/>
              </a:path>
              <a:path w="762635" h="480695">
                <a:moveTo>
                  <a:pt x="639217" y="367539"/>
                </a:moveTo>
                <a:lnTo>
                  <a:pt x="687579" y="397914"/>
                </a:lnTo>
                <a:lnTo>
                  <a:pt x="715780" y="382024"/>
                </a:lnTo>
                <a:lnTo>
                  <a:pt x="726353" y="382024"/>
                </a:lnTo>
                <a:lnTo>
                  <a:pt x="726566" y="379738"/>
                </a:lnTo>
                <a:lnTo>
                  <a:pt x="694181" y="376808"/>
                </a:lnTo>
                <a:lnTo>
                  <a:pt x="660404" y="371855"/>
                </a:lnTo>
                <a:lnTo>
                  <a:pt x="639217" y="36753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95877" y="3366394"/>
            <a:ext cx="1143635" cy="748665"/>
          </a:xfrm>
          <a:custGeom>
            <a:avLst/>
            <a:gdLst/>
            <a:ahLst/>
            <a:cxnLst/>
            <a:rect l="l" t="t" r="r" b="b"/>
            <a:pathLst>
              <a:path w="1143634" h="748664">
                <a:moveTo>
                  <a:pt x="149015" y="577192"/>
                </a:moveTo>
                <a:lnTo>
                  <a:pt x="140207" y="579872"/>
                </a:lnTo>
                <a:lnTo>
                  <a:pt x="0" y="666740"/>
                </a:lnTo>
                <a:lnTo>
                  <a:pt x="144779" y="745988"/>
                </a:lnTo>
                <a:lnTo>
                  <a:pt x="156561" y="748157"/>
                </a:lnTo>
                <a:lnTo>
                  <a:pt x="167130" y="743017"/>
                </a:lnTo>
                <a:lnTo>
                  <a:pt x="171918" y="729778"/>
                </a:lnTo>
                <a:lnTo>
                  <a:pt x="169787" y="719149"/>
                </a:lnTo>
                <a:lnTo>
                  <a:pt x="109544" y="684778"/>
                </a:lnTo>
                <a:lnTo>
                  <a:pt x="38861" y="684778"/>
                </a:lnTo>
                <a:lnTo>
                  <a:pt x="36819" y="646678"/>
                </a:lnTo>
                <a:lnTo>
                  <a:pt x="79613" y="643761"/>
                </a:lnTo>
                <a:lnTo>
                  <a:pt x="160263" y="612257"/>
                </a:lnTo>
                <a:lnTo>
                  <a:pt x="168817" y="591430"/>
                </a:lnTo>
                <a:lnTo>
                  <a:pt x="159471" y="580525"/>
                </a:lnTo>
                <a:lnTo>
                  <a:pt x="149015" y="577192"/>
                </a:lnTo>
                <a:close/>
              </a:path>
              <a:path w="1143634" h="748664">
                <a:moveTo>
                  <a:pt x="117079" y="639050"/>
                </a:moveTo>
                <a:lnTo>
                  <a:pt x="106039" y="640713"/>
                </a:lnTo>
                <a:lnTo>
                  <a:pt x="79613" y="643761"/>
                </a:lnTo>
                <a:lnTo>
                  <a:pt x="53218" y="645916"/>
                </a:lnTo>
                <a:lnTo>
                  <a:pt x="36819" y="646678"/>
                </a:lnTo>
                <a:lnTo>
                  <a:pt x="38861" y="684778"/>
                </a:lnTo>
                <a:lnTo>
                  <a:pt x="56266" y="683885"/>
                </a:lnTo>
                <a:lnTo>
                  <a:pt x="79430" y="681980"/>
                </a:lnTo>
                <a:lnTo>
                  <a:pt x="47884" y="681980"/>
                </a:lnTo>
                <a:lnTo>
                  <a:pt x="47000" y="649095"/>
                </a:lnTo>
                <a:lnTo>
                  <a:pt x="100888" y="649095"/>
                </a:lnTo>
                <a:lnTo>
                  <a:pt x="117079" y="639050"/>
                </a:lnTo>
                <a:close/>
              </a:path>
              <a:path w="1143634" h="748664">
                <a:moveTo>
                  <a:pt x="100633" y="679695"/>
                </a:moveTo>
                <a:lnTo>
                  <a:pt x="84063" y="681599"/>
                </a:lnTo>
                <a:lnTo>
                  <a:pt x="56266" y="683885"/>
                </a:lnTo>
                <a:lnTo>
                  <a:pt x="38861" y="684778"/>
                </a:lnTo>
                <a:lnTo>
                  <a:pt x="109544" y="684778"/>
                </a:lnTo>
                <a:lnTo>
                  <a:pt x="100633" y="679695"/>
                </a:lnTo>
                <a:close/>
              </a:path>
              <a:path w="1143634" h="748664">
                <a:moveTo>
                  <a:pt x="47000" y="649095"/>
                </a:moveTo>
                <a:lnTo>
                  <a:pt x="47884" y="681980"/>
                </a:lnTo>
                <a:lnTo>
                  <a:pt x="75072" y="665112"/>
                </a:lnTo>
                <a:lnTo>
                  <a:pt x="47000" y="649095"/>
                </a:lnTo>
                <a:close/>
              </a:path>
              <a:path w="1143634" h="748664">
                <a:moveTo>
                  <a:pt x="75072" y="665112"/>
                </a:moveTo>
                <a:lnTo>
                  <a:pt x="47884" y="681980"/>
                </a:lnTo>
                <a:lnTo>
                  <a:pt x="79430" y="681980"/>
                </a:lnTo>
                <a:lnTo>
                  <a:pt x="84063" y="681599"/>
                </a:lnTo>
                <a:lnTo>
                  <a:pt x="100633" y="679695"/>
                </a:lnTo>
                <a:lnTo>
                  <a:pt x="75072" y="665112"/>
                </a:lnTo>
                <a:close/>
              </a:path>
              <a:path w="1143634" h="748664">
                <a:moveTo>
                  <a:pt x="1142756" y="0"/>
                </a:moveTo>
                <a:lnTo>
                  <a:pt x="1089659" y="1889"/>
                </a:lnTo>
                <a:lnTo>
                  <a:pt x="1036319" y="7345"/>
                </a:lnTo>
                <a:lnTo>
                  <a:pt x="983741" y="16367"/>
                </a:lnTo>
                <a:lnTo>
                  <a:pt x="932566" y="28437"/>
                </a:lnTo>
                <a:lnTo>
                  <a:pt x="883157" y="43433"/>
                </a:lnTo>
                <a:lnTo>
                  <a:pt x="835670" y="61203"/>
                </a:lnTo>
                <a:lnTo>
                  <a:pt x="790712" y="81259"/>
                </a:lnTo>
                <a:lnTo>
                  <a:pt x="748527" y="103631"/>
                </a:lnTo>
                <a:lnTo>
                  <a:pt x="709543" y="128015"/>
                </a:lnTo>
                <a:lnTo>
                  <a:pt x="674369" y="154167"/>
                </a:lnTo>
                <a:lnTo>
                  <a:pt x="643127" y="182117"/>
                </a:lnTo>
                <a:lnTo>
                  <a:pt x="616336" y="211714"/>
                </a:lnTo>
                <a:lnTo>
                  <a:pt x="585337" y="258317"/>
                </a:lnTo>
                <a:lnTo>
                  <a:pt x="567446" y="307847"/>
                </a:lnTo>
                <a:lnTo>
                  <a:pt x="562721" y="356981"/>
                </a:lnTo>
                <a:lnTo>
                  <a:pt x="560435" y="370210"/>
                </a:lnTo>
                <a:lnTo>
                  <a:pt x="545195" y="409955"/>
                </a:lnTo>
                <a:lnTo>
                  <a:pt x="517641" y="450082"/>
                </a:lnTo>
                <a:lnTo>
                  <a:pt x="478414" y="489194"/>
                </a:lnTo>
                <a:lnTo>
                  <a:pt x="446531" y="514221"/>
                </a:lnTo>
                <a:lnTo>
                  <a:pt x="410474" y="537843"/>
                </a:lnTo>
                <a:lnTo>
                  <a:pt x="370850" y="559810"/>
                </a:lnTo>
                <a:lnTo>
                  <a:pt x="327781" y="580134"/>
                </a:lnTo>
                <a:lnTo>
                  <a:pt x="281939" y="598041"/>
                </a:lnTo>
                <a:lnTo>
                  <a:pt x="233812" y="613662"/>
                </a:lnTo>
                <a:lnTo>
                  <a:pt x="183763" y="626735"/>
                </a:lnTo>
                <a:lnTo>
                  <a:pt x="132191" y="636772"/>
                </a:lnTo>
                <a:lnTo>
                  <a:pt x="117079" y="639050"/>
                </a:lnTo>
                <a:lnTo>
                  <a:pt x="75072" y="665112"/>
                </a:lnTo>
                <a:lnTo>
                  <a:pt x="100633" y="679695"/>
                </a:lnTo>
                <a:lnTo>
                  <a:pt x="111617" y="678432"/>
                </a:lnTo>
                <a:lnTo>
                  <a:pt x="138927" y="674241"/>
                </a:lnTo>
                <a:lnTo>
                  <a:pt x="192785" y="663692"/>
                </a:lnTo>
                <a:lnTo>
                  <a:pt x="244967" y="650107"/>
                </a:lnTo>
                <a:lnTo>
                  <a:pt x="295412" y="633724"/>
                </a:lnTo>
                <a:lnTo>
                  <a:pt x="343418" y="614805"/>
                </a:lnTo>
                <a:lnTo>
                  <a:pt x="388619" y="593469"/>
                </a:lnTo>
                <a:lnTo>
                  <a:pt x="430773" y="570097"/>
                </a:lnTo>
                <a:lnTo>
                  <a:pt x="469391" y="544701"/>
                </a:lnTo>
                <a:lnTo>
                  <a:pt x="503925" y="517519"/>
                </a:lnTo>
                <a:lnTo>
                  <a:pt x="534283" y="488563"/>
                </a:lnTo>
                <a:lnTo>
                  <a:pt x="559551" y="458333"/>
                </a:lnTo>
                <a:lnTo>
                  <a:pt x="587380" y="410077"/>
                </a:lnTo>
                <a:lnTo>
                  <a:pt x="600699" y="359145"/>
                </a:lnTo>
                <a:lnTo>
                  <a:pt x="602223" y="330707"/>
                </a:lnTo>
                <a:lnTo>
                  <a:pt x="604265" y="317357"/>
                </a:lnTo>
                <a:lnTo>
                  <a:pt x="618622" y="276971"/>
                </a:lnTo>
                <a:lnTo>
                  <a:pt x="645292" y="236463"/>
                </a:lnTo>
                <a:lnTo>
                  <a:pt x="682995" y="196961"/>
                </a:lnTo>
                <a:lnTo>
                  <a:pt x="713750" y="171937"/>
                </a:lnTo>
                <a:lnTo>
                  <a:pt x="748283" y="148193"/>
                </a:lnTo>
                <a:lnTo>
                  <a:pt x="786505" y="126095"/>
                </a:lnTo>
                <a:lnTo>
                  <a:pt x="827775" y="105917"/>
                </a:lnTo>
                <a:lnTo>
                  <a:pt x="871849" y="87873"/>
                </a:lnTo>
                <a:lnTo>
                  <a:pt x="918209" y="72268"/>
                </a:lnTo>
                <a:lnTo>
                  <a:pt x="966215" y="59161"/>
                </a:lnTo>
                <a:lnTo>
                  <a:pt x="1015745" y="49133"/>
                </a:lnTo>
                <a:lnTo>
                  <a:pt x="1066159" y="42153"/>
                </a:lnTo>
                <a:lnTo>
                  <a:pt x="1117213" y="38587"/>
                </a:lnTo>
                <a:lnTo>
                  <a:pt x="1143518" y="38099"/>
                </a:lnTo>
                <a:lnTo>
                  <a:pt x="1142756" y="0"/>
                </a:lnTo>
                <a:close/>
              </a:path>
              <a:path w="1143634" h="748664">
                <a:moveTo>
                  <a:pt x="100888" y="649095"/>
                </a:moveTo>
                <a:lnTo>
                  <a:pt x="47000" y="649095"/>
                </a:lnTo>
                <a:lnTo>
                  <a:pt x="75072" y="665112"/>
                </a:lnTo>
                <a:lnTo>
                  <a:pt x="100888" y="64909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5940" y="941319"/>
            <a:ext cx="8185784" cy="1707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68550">
              <a:lnSpc>
                <a:spcPct val="100000"/>
              </a:lnSpc>
            </a:pPr>
            <a:endParaRPr sz="4000" dirty="0">
              <a:latin typeface="Calibri"/>
              <a:cs typeface="Calibri"/>
            </a:endParaRPr>
          </a:p>
          <a:p>
            <a:pPr marL="355600" marR="196215" indent="-342900">
              <a:lnSpc>
                <a:spcPct val="90000"/>
              </a:lnSpc>
              <a:spcBef>
                <a:spcPts val="1550"/>
              </a:spcBef>
              <a:buFont typeface="Arial"/>
              <a:buChar char="•"/>
              <a:tabLst>
                <a:tab pos="356235" algn="l"/>
              </a:tabLst>
            </a:pPr>
            <a:r>
              <a:rPr lang="fa-IR" sz="3200" b="1" spc="-270" dirty="0">
                <a:latin typeface="Calibri"/>
                <a:cs typeface="Calibri"/>
              </a:rPr>
              <a:t>بدن مستقیم حرکت می کند و سرعت آن تغییر نمی کند / یا از مسیرهای یکسان در فواصل مساوی عبور می کند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92325" y="4239621"/>
            <a:ext cx="2007870" cy="1245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600" dirty="0">
                <a:latin typeface="Cambria Math"/>
                <a:cs typeface="Cambria Math"/>
              </a:rPr>
              <a:t>𝒗</a:t>
            </a:r>
            <a:r>
              <a:rPr sz="9600" spc="560" dirty="0">
                <a:latin typeface="Cambria Math"/>
                <a:cs typeface="Cambria Math"/>
              </a:rPr>
              <a:t> </a:t>
            </a:r>
            <a:r>
              <a:rPr sz="9600" dirty="0">
                <a:latin typeface="Cambria Math"/>
                <a:cs typeface="Cambria Math"/>
              </a:rPr>
              <a:t>=</a:t>
            </a:r>
            <a:endParaRPr sz="96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13645" y="3317220"/>
            <a:ext cx="638175" cy="1245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600" dirty="0">
                <a:latin typeface="Cambria Math"/>
                <a:cs typeface="Cambria Math"/>
              </a:rPr>
              <a:t>𝒔</a:t>
            </a:r>
            <a:endParaRPr sz="96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4410454"/>
            <a:ext cx="1442085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a-IR" b="1" dirty="0">
                <a:solidFill>
                  <a:srgbClr val="FF0000"/>
                </a:solidFill>
                <a:cs typeface="Calibri"/>
              </a:rPr>
              <a:t>سرعت ثابت حتی حرکت
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943477" y="5610593"/>
            <a:ext cx="1143635" cy="624840"/>
          </a:xfrm>
          <a:custGeom>
            <a:avLst/>
            <a:gdLst/>
            <a:ahLst/>
            <a:cxnLst/>
            <a:rect l="l" t="t" r="r" b="b"/>
            <a:pathLst>
              <a:path w="1143634" h="624839">
                <a:moveTo>
                  <a:pt x="101284" y="68368"/>
                </a:moveTo>
                <a:lnTo>
                  <a:pt x="75077" y="83496"/>
                </a:lnTo>
                <a:lnTo>
                  <a:pt x="115375" y="108238"/>
                </a:lnTo>
                <a:lnTo>
                  <a:pt x="130180" y="110002"/>
                </a:lnTo>
                <a:lnTo>
                  <a:pt x="155691" y="113849"/>
                </a:lnTo>
                <a:lnTo>
                  <a:pt x="205739" y="123182"/>
                </a:lnTo>
                <a:lnTo>
                  <a:pt x="254111" y="134849"/>
                </a:lnTo>
                <a:lnTo>
                  <a:pt x="300349" y="148447"/>
                </a:lnTo>
                <a:lnTo>
                  <a:pt x="344180" y="163998"/>
                </a:lnTo>
                <a:lnTo>
                  <a:pt x="384809" y="181143"/>
                </a:lnTo>
                <a:lnTo>
                  <a:pt x="422147" y="199656"/>
                </a:lnTo>
                <a:lnTo>
                  <a:pt x="455554" y="219325"/>
                </a:lnTo>
                <a:lnTo>
                  <a:pt x="497189" y="250280"/>
                </a:lnTo>
                <a:lnTo>
                  <a:pt x="527822" y="282141"/>
                </a:lnTo>
                <a:lnTo>
                  <a:pt x="549645" y="323039"/>
                </a:lnTo>
                <a:lnTo>
                  <a:pt x="552571" y="345186"/>
                </a:lnTo>
                <a:lnTo>
                  <a:pt x="553852" y="359807"/>
                </a:lnTo>
                <a:lnTo>
                  <a:pt x="567933" y="402278"/>
                </a:lnTo>
                <a:lnTo>
                  <a:pt x="595883" y="441542"/>
                </a:lnTo>
                <a:lnTo>
                  <a:pt x="635264" y="477847"/>
                </a:lnTo>
                <a:lnTo>
                  <a:pt x="667115" y="500396"/>
                </a:lnTo>
                <a:lnTo>
                  <a:pt x="702929" y="521552"/>
                </a:lnTo>
                <a:lnTo>
                  <a:pt x="742553" y="541221"/>
                </a:lnTo>
                <a:lnTo>
                  <a:pt x="785378" y="559271"/>
                </a:lnTo>
                <a:lnTo>
                  <a:pt x="831098" y="575511"/>
                </a:lnTo>
                <a:lnTo>
                  <a:pt x="879226" y="589669"/>
                </a:lnTo>
                <a:lnTo>
                  <a:pt x="929518" y="601812"/>
                </a:lnTo>
                <a:lnTo>
                  <a:pt x="981455" y="611493"/>
                </a:lnTo>
                <a:lnTo>
                  <a:pt x="1034674" y="618674"/>
                </a:lnTo>
                <a:lnTo>
                  <a:pt x="1088776" y="623127"/>
                </a:lnTo>
                <a:lnTo>
                  <a:pt x="1142878" y="624660"/>
                </a:lnTo>
                <a:lnTo>
                  <a:pt x="1143365" y="586560"/>
                </a:lnTo>
                <a:lnTo>
                  <a:pt x="1116573" y="586179"/>
                </a:lnTo>
                <a:lnTo>
                  <a:pt x="1090421" y="585048"/>
                </a:lnTo>
                <a:lnTo>
                  <a:pt x="1038362" y="580738"/>
                </a:lnTo>
                <a:lnTo>
                  <a:pt x="987033" y="573822"/>
                </a:lnTo>
                <a:lnTo>
                  <a:pt x="937016" y="564453"/>
                </a:lnTo>
                <a:lnTo>
                  <a:pt x="888735" y="552782"/>
                </a:lnTo>
                <a:lnTo>
                  <a:pt x="842375" y="539127"/>
                </a:lnTo>
                <a:lnTo>
                  <a:pt x="798697" y="523555"/>
                </a:lnTo>
                <a:lnTo>
                  <a:pt x="757946" y="506373"/>
                </a:lnTo>
                <a:lnTo>
                  <a:pt x="720455" y="487741"/>
                </a:lnTo>
                <a:lnTo>
                  <a:pt x="687080" y="467941"/>
                </a:lnTo>
                <a:lnTo>
                  <a:pt x="645170" y="436699"/>
                </a:lnTo>
                <a:lnTo>
                  <a:pt x="614537" y="404479"/>
                </a:lnTo>
                <a:lnTo>
                  <a:pt x="592957" y="362282"/>
                </a:lnTo>
                <a:lnTo>
                  <a:pt x="590671" y="342543"/>
                </a:lnTo>
                <a:lnTo>
                  <a:pt x="589787" y="330257"/>
                </a:lnTo>
                <a:lnTo>
                  <a:pt x="576071" y="287131"/>
                </a:lnTo>
                <a:lnTo>
                  <a:pt x="548243" y="247220"/>
                </a:lnTo>
                <a:lnTo>
                  <a:pt x="508772" y="210480"/>
                </a:lnTo>
                <a:lnTo>
                  <a:pt x="476890" y="187796"/>
                </a:lnTo>
                <a:lnTo>
                  <a:pt x="440954" y="166509"/>
                </a:lnTo>
                <a:lnTo>
                  <a:pt x="401177" y="146734"/>
                </a:lnTo>
                <a:lnTo>
                  <a:pt x="358261" y="128635"/>
                </a:lnTo>
                <a:lnTo>
                  <a:pt x="312663" y="112383"/>
                </a:lnTo>
                <a:lnTo>
                  <a:pt x="264413" y="98155"/>
                </a:lnTo>
                <a:lnTo>
                  <a:pt x="214121" y="86011"/>
                </a:lnTo>
                <a:lnTo>
                  <a:pt x="162305" y="76294"/>
                </a:lnTo>
                <a:lnTo>
                  <a:pt x="108965" y="69116"/>
                </a:lnTo>
                <a:lnTo>
                  <a:pt x="101284" y="68368"/>
                </a:lnTo>
                <a:close/>
              </a:path>
              <a:path w="1143634" h="624839">
                <a:moveTo>
                  <a:pt x="156149" y="0"/>
                </a:moveTo>
                <a:lnTo>
                  <a:pt x="144383" y="2216"/>
                </a:lnTo>
                <a:lnTo>
                  <a:pt x="0" y="82116"/>
                </a:lnTo>
                <a:lnTo>
                  <a:pt x="140573" y="168426"/>
                </a:lnTo>
                <a:lnTo>
                  <a:pt x="149320" y="171056"/>
                </a:lnTo>
                <a:lnTo>
                  <a:pt x="159798" y="167725"/>
                </a:lnTo>
                <a:lnTo>
                  <a:pt x="169108" y="156810"/>
                </a:lnTo>
                <a:lnTo>
                  <a:pt x="168279" y="145117"/>
                </a:lnTo>
                <a:lnTo>
                  <a:pt x="115375" y="108238"/>
                </a:lnTo>
                <a:lnTo>
                  <a:pt x="52334" y="102657"/>
                </a:lnTo>
                <a:lnTo>
                  <a:pt x="37094" y="101989"/>
                </a:lnTo>
                <a:lnTo>
                  <a:pt x="38618" y="63938"/>
                </a:lnTo>
                <a:lnTo>
                  <a:pt x="108959" y="63938"/>
                </a:lnTo>
                <a:lnTo>
                  <a:pt x="169626" y="28918"/>
                </a:lnTo>
                <a:lnTo>
                  <a:pt x="171664" y="18282"/>
                </a:lnTo>
                <a:lnTo>
                  <a:pt x="166761" y="5069"/>
                </a:lnTo>
                <a:lnTo>
                  <a:pt x="156149" y="0"/>
                </a:lnTo>
                <a:close/>
              </a:path>
              <a:path w="1143634" h="624839">
                <a:moveTo>
                  <a:pt x="38618" y="63938"/>
                </a:moveTo>
                <a:lnTo>
                  <a:pt x="37094" y="101989"/>
                </a:lnTo>
                <a:lnTo>
                  <a:pt x="52334" y="102657"/>
                </a:lnTo>
                <a:lnTo>
                  <a:pt x="78364" y="104418"/>
                </a:lnTo>
                <a:lnTo>
                  <a:pt x="104393" y="106930"/>
                </a:lnTo>
                <a:lnTo>
                  <a:pt x="115375" y="108238"/>
                </a:lnTo>
                <a:lnTo>
                  <a:pt x="101360" y="99633"/>
                </a:lnTo>
                <a:lnTo>
                  <a:pt x="47122" y="99633"/>
                </a:lnTo>
                <a:lnTo>
                  <a:pt x="47762" y="66724"/>
                </a:lnTo>
                <a:lnTo>
                  <a:pt x="84399" y="66724"/>
                </a:lnTo>
                <a:lnTo>
                  <a:pt x="82052" y="66495"/>
                </a:lnTo>
                <a:lnTo>
                  <a:pt x="54985" y="64627"/>
                </a:lnTo>
                <a:lnTo>
                  <a:pt x="38618" y="63938"/>
                </a:lnTo>
                <a:close/>
              </a:path>
              <a:path w="1143634" h="624839">
                <a:moveTo>
                  <a:pt x="47762" y="66724"/>
                </a:moveTo>
                <a:lnTo>
                  <a:pt x="47122" y="99633"/>
                </a:lnTo>
                <a:lnTo>
                  <a:pt x="75077" y="83496"/>
                </a:lnTo>
                <a:lnTo>
                  <a:pt x="47762" y="66724"/>
                </a:lnTo>
                <a:close/>
              </a:path>
              <a:path w="1143634" h="624839">
                <a:moveTo>
                  <a:pt x="75077" y="83496"/>
                </a:moveTo>
                <a:lnTo>
                  <a:pt x="47122" y="99633"/>
                </a:lnTo>
                <a:lnTo>
                  <a:pt x="101360" y="99633"/>
                </a:lnTo>
                <a:lnTo>
                  <a:pt x="75077" y="83496"/>
                </a:lnTo>
                <a:close/>
              </a:path>
              <a:path w="1143634" h="624839">
                <a:moveTo>
                  <a:pt x="84399" y="66724"/>
                </a:moveTo>
                <a:lnTo>
                  <a:pt x="47762" y="66724"/>
                </a:lnTo>
                <a:lnTo>
                  <a:pt x="75077" y="83496"/>
                </a:lnTo>
                <a:lnTo>
                  <a:pt x="101284" y="68368"/>
                </a:lnTo>
                <a:lnTo>
                  <a:pt x="84399" y="66724"/>
                </a:lnTo>
                <a:close/>
              </a:path>
              <a:path w="1143634" h="624839">
                <a:moveTo>
                  <a:pt x="108959" y="63938"/>
                </a:moveTo>
                <a:lnTo>
                  <a:pt x="38618" y="63938"/>
                </a:lnTo>
                <a:lnTo>
                  <a:pt x="54985" y="64627"/>
                </a:lnTo>
                <a:lnTo>
                  <a:pt x="82052" y="66495"/>
                </a:lnTo>
                <a:lnTo>
                  <a:pt x="101284" y="68368"/>
                </a:lnTo>
                <a:lnTo>
                  <a:pt x="108959" y="6393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319016" y="6107609"/>
            <a:ext cx="155130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a-IR" b="1" dirty="0">
                <a:solidFill>
                  <a:srgbClr val="FF0000"/>
                </a:solidFill>
                <a:cs typeface="Calibri"/>
              </a:rPr>
              <a:t>زمان حرکت
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4999" y="601492"/>
            <a:ext cx="6307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0790">
              <a:lnSpc>
                <a:spcPct val="100000"/>
              </a:lnSpc>
            </a:pPr>
            <a:r>
              <a:rPr lang="fa-IR" dirty="0"/>
              <a:t>مثلث "جادو"</a:t>
            </a:r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2186049" y="1371593"/>
            <a:ext cx="4772040" cy="4132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1000" y="2057406"/>
            <a:ext cx="2174876" cy="16732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77000" y="2057390"/>
            <a:ext cx="2124965" cy="16736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52800" y="5613742"/>
            <a:ext cx="2474085" cy="10156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Words>338</Words>
  <Application>Microsoft Office PowerPoint</Application>
  <PresentationFormat>On-screen Show (4:3)</PresentationFormat>
  <Paragraphs>60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.Arabic UI Display</vt:lpstr>
      <vt:lpstr>Arial</vt:lpstr>
      <vt:lpstr>Calibri</vt:lpstr>
      <vt:lpstr>Cambria Math</vt:lpstr>
      <vt:lpstr>Roboto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مثلث "جادو"</vt:lpstr>
      <vt:lpstr>واحد اندازه گیری سرعت
</vt:lpstr>
      <vt:lpstr>PowerPoint Presentation</vt:lpstr>
      <vt:lpstr>مثال :
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Nevena</cp:lastModifiedBy>
  <cp:revision>4</cp:revision>
  <dcterms:created xsi:type="dcterms:W3CDTF">2021-09-14T18:29:24Z</dcterms:created>
  <dcterms:modified xsi:type="dcterms:W3CDTF">2021-09-15T13:17:29Z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2021-09-14T00:00:00Z</vt:filetime>
  </property>
  <property fmtid="{D5CDD505-2E9C-101B-9397-08002B2CF9AE}" pid="3" name="LastSaved">
    <vt:filetime>2021-09-14T00:00:00Z</vt:filetime>
  </property>
</Properties>
</file>